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sldIdLst>
    <p:sldId id="272" r:id="rId2"/>
    <p:sldId id="260" r:id="rId3"/>
    <p:sldId id="261" r:id="rId4"/>
    <p:sldId id="262" r:id="rId5"/>
    <p:sldId id="264" r:id="rId6"/>
    <p:sldId id="273" r:id="rId7"/>
    <p:sldId id="258" r:id="rId8"/>
    <p:sldId id="278" r:id="rId9"/>
    <p:sldId id="265" r:id="rId10"/>
    <p:sldId id="266" r:id="rId11"/>
    <p:sldId id="259" r:id="rId12"/>
    <p:sldId id="269" r:id="rId13"/>
    <p:sldId id="277" r:id="rId14"/>
    <p:sldId id="270" r:id="rId15"/>
    <p:sldId id="271" r:id="rId16"/>
    <p:sldId id="274" r:id="rId17"/>
    <p:sldId id="275" r:id="rId18"/>
    <p:sldId id="27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gles, Stuart P D" initials="MSPD" lastIdx="21" clrIdx="0">
    <p:extLst>
      <p:ext uri="{19B8F6BF-5375-455C-9EA6-DF929625EA0E}">
        <p15:presenceInfo xmlns:p15="http://schemas.microsoft.com/office/powerpoint/2012/main" userId="S::sm297@ic.ac.uk::b746de2c-475a-4ad7-8930-8fceb8c0fe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4"/>
    <p:restoredTop sz="95794"/>
  </p:normalViewPr>
  <p:slideViewPr>
    <p:cSldViewPr snapToGrid="0" snapToObjects="1">
      <p:cViewPr varScale="1">
        <p:scale>
          <a:sx n="108" d="100"/>
          <a:sy n="108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2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2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5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73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54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10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1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94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3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1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7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0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8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0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BC8D7C7-9211-A74B-BDA2-0F683F07BAE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C00E279-5584-F842-ACBF-40DD1C923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0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4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00C2-2DFC-A24B-AF6D-DF1105FC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80127"/>
            <a:ext cx="10364451" cy="4603723"/>
          </a:xfrm>
        </p:spPr>
        <p:txBody>
          <a:bodyPr>
            <a:normAutofit/>
          </a:bodyPr>
          <a:lstStyle/>
          <a:p>
            <a:r>
              <a:rPr lang="en-GB" sz="6000" dirty="0"/>
              <a:t>Applications of Bayesian Inference in Radiation Reaction Experiments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201E3-9D60-CE48-B13D-9393DEE3F7B2}"/>
              </a:ext>
            </a:extLst>
          </p:cNvPr>
          <p:cNvSpPr txBox="1"/>
          <p:nvPr/>
        </p:nvSpPr>
        <p:spPr>
          <a:xfrm>
            <a:off x="4348479" y="5222240"/>
            <a:ext cx="349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E. E. Los, S.P.D Mangles</a:t>
            </a:r>
          </a:p>
        </p:txBody>
      </p:sp>
    </p:spTree>
    <p:extLst>
      <p:ext uri="{BB962C8B-B14F-4D97-AF65-F5344CB8AC3E}">
        <p14:creationId xmlns:p14="http://schemas.microsoft.com/office/powerpoint/2010/main" val="52646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08A195-7F35-AA4A-B9F6-54D4C170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049" y="267114"/>
            <a:ext cx="10300447" cy="82385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Bayesian Information Criterion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1F1EE-53D0-0146-A391-2A696E5BE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07362"/>
              </p:ext>
            </p:extLst>
          </p:nvPr>
        </p:nvGraphicFramePr>
        <p:xfrm>
          <a:off x="298791" y="3334384"/>
          <a:ext cx="5459072" cy="2284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517">
                  <a:extLst>
                    <a:ext uri="{9D8B030D-6E8A-4147-A177-3AD203B41FA5}">
                      <a16:colId xmlns:a16="http://schemas.microsoft.com/office/drawing/2014/main" val="3745063171"/>
                    </a:ext>
                  </a:extLst>
                </a:gridCol>
                <a:gridCol w="3433555">
                  <a:extLst>
                    <a:ext uri="{9D8B030D-6E8A-4147-A177-3AD203B41FA5}">
                      <a16:colId xmlns:a16="http://schemas.microsoft.com/office/drawing/2014/main" val="5490402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BIC model2-BIC model1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Interpretation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821725"/>
                  </a:ext>
                </a:extLst>
              </a:tr>
              <a:tr h="445907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Neither model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favoured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406702"/>
                  </a:ext>
                </a:extLst>
              </a:tr>
              <a:tr h="54743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favoured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504961"/>
                  </a:ext>
                </a:extLst>
              </a:tr>
              <a:tr h="443146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8799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strongly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</a:rPr>
                        <a:t>favoured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17638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C6A6E8B-463E-064F-9CF8-9CBFA60ACF51}"/>
              </a:ext>
            </a:extLst>
          </p:cNvPr>
          <p:cNvSpPr/>
          <p:nvPr/>
        </p:nvSpPr>
        <p:spPr>
          <a:xfrm>
            <a:off x="298791" y="1120574"/>
            <a:ext cx="8508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Compare A1, A2 using </a:t>
            </a:r>
            <a:r>
              <a:rPr lang="en-US" sz="2800" dirty="0"/>
              <a:t>Bayesian information criterion (</a:t>
            </a:r>
            <a:r>
              <a:rPr lang="en-GB" sz="2800" dirty="0"/>
              <a:t>BIC)</a:t>
            </a:r>
          </a:p>
          <a:p>
            <a:r>
              <a:rPr lang="en-US" sz="2800" dirty="0"/>
              <a:t>BIC=ln(n)k-2ln(likelihood) </a:t>
            </a:r>
          </a:p>
          <a:p>
            <a:r>
              <a:rPr lang="en-US" sz="2800" dirty="0"/>
              <a:t>n=no. data points, k=no. fitted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79F89A-C77D-5C48-A95A-CD09BF1D257E}"/>
                  </a:ext>
                </a:extLst>
              </p:cNvPr>
              <p:cNvSpPr/>
              <p:nvPr/>
            </p:nvSpPr>
            <p:spPr>
              <a:xfrm>
                <a:off x="298790" y="2545322"/>
                <a:ext cx="52904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Model with BIC closest to </a:t>
                </a:r>
                <a14:m>
                  <m:oMath xmlns:m="http://schemas.openxmlformats.org/officeDocument/2006/math">
                    <m:r>
                      <a:rPr lang="en-GB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wins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79F89A-C77D-5C48-A95A-CD09BF1D2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90" y="2545322"/>
                <a:ext cx="5290416" cy="461665"/>
              </a:xfrm>
              <a:prstGeom prst="rect">
                <a:avLst/>
              </a:prstGeom>
              <a:blipFill>
                <a:blip r:embed="rId2"/>
                <a:stretch>
                  <a:fillRect l="-191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D951A90-49F4-7646-A205-5A0D4B230AD7}"/>
              </a:ext>
            </a:extLst>
          </p:cNvPr>
          <p:cNvSpPr txBox="1"/>
          <p:nvPr/>
        </p:nvSpPr>
        <p:spPr>
          <a:xfrm>
            <a:off x="6533093" y="5987541"/>
            <a:ext cx="578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BIC quadratic=337.52,  BIC linear = 493.76</a:t>
            </a:r>
          </a:p>
          <a:p>
            <a:r>
              <a:rPr lang="en-US" sz="2400" dirty="0"/>
              <a:t>BIC linear - BIC quadratic = 156.24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120B97B-BA8A-6243-8E83-B034F84F0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0" t="11675" r="9445" b="1470"/>
          <a:stretch/>
        </p:blipFill>
        <p:spPr>
          <a:xfrm>
            <a:off x="6533093" y="2297334"/>
            <a:ext cx="5584704" cy="36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1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AFB2-2932-C24B-B7BC-20CC68F6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70" y="159391"/>
            <a:ext cx="10411718" cy="90471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Benchmarks: my code vs </a:t>
            </a:r>
            <a:r>
              <a:rPr lang="en-US" dirty="0" err="1"/>
              <a:t>Smilei</a:t>
            </a:r>
            <a:r>
              <a:rPr lang="en-US" dirty="0"/>
              <a:t> ()</a:t>
            </a:r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9A75AD59-4D63-BE4B-9354-8AA7F0B6B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02" y="1048870"/>
            <a:ext cx="7315200" cy="5486400"/>
          </a:xfrm>
          <a:prstGeom prst="rect">
            <a:avLst/>
          </a:prstGeom>
        </p:spPr>
      </p:pic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40B4C570-DA25-1F4E-8037-0D3A17B37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002" y="1048870"/>
            <a:ext cx="7315200" cy="5486400"/>
          </a:xfrm>
          <a:prstGeom prst="rect">
            <a:avLst/>
          </a:prstGeom>
        </p:spPr>
      </p:pic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D1798436-DD9A-804B-80CB-0CB20016F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002" y="1048870"/>
            <a:ext cx="7315200" cy="5486400"/>
          </a:xfrm>
          <a:prstGeom prst="rect">
            <a:avLst/>
          </a:prstGeom>
        </p:spPr>
      </p:pic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AF0718E1-C60E-A24D-9C52-321168FA1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002" y="104887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4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5528-C28D-634F-A8AC-3BE10A8E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1" y="213035"/>
            <a:ext cx="11870724" cy="1188720"/>
          </a:xfrm>
        </p:spPr>
        <p:txBody>
          <a:bodyPr>
            <a:normAutofit/>
          </a:bodyPr>
          <a:lstStyle/>
          <a:p>
            <a:r>
              <a:rPr lang="en-US" dirty="0"/>
              <a:t>Results: retrieval of POST-COLLISION spectrum using linear model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822B7A60-D0E8-7440-8470-F37291C0B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4" r="9993"/>
          <a:stretch/>
        </p:blipFill>
        <p:spPr>
          <a:xfrm>
            <a:off x="151051" y="1983379"/>
            <a:ext cx="5883127" cy="4326985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3EA465ED-CFEB-024A-81F8-35F42A4B61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9502"/>
          <a:stretch/>
        </p:blipFill>
        <p:spPr>
          <a:xfrm>
            <a:off x="6124075" y="1983379"/>
            <a:ext cx="5910270" cy="4326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77D8FD-D08A-7D45-A5EB-4823CFCDB981}"/>
              </a:ext>
            </a:extLst>
          </p:cNvPr>
          <p:cNvSpPr txBox="1"/>
          <p:nvPr/>
        </p:nvSpPr>
        <p:spPr>
          <a:xfrm>
            <a:off x="2902066" y="151565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Chirp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B57A4B-458C-9D45-BEC2-044F975AD36D}"/>
              </a:ext>
            </a:extLst>
          </p:cNvPr>
          <p:cNvSpPr txBox="1"/>
          <p:nvPr/>
        </p:nvSpPr>
        <p:spPr>
          <a:xfrm>
            <a:off x="8988661" y="1502053"/>
            <a:ext cx="133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chirp</a:t>
            </a:r>
          </a:p>
        </p:txBody>
      </p:sp>
    </p:spTree>
    <p:extLst>
      <p:ext uri="{BB962C8B-B14F-4D97-AF65-F5344CB8AC3E}">
        <p14:creationId xmlns:p14="http://schemas.microsoft.com/office/powerpoint/2010/main" val="234073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333D10-B363-C748-BC90-7560545EE5C0}"/>
                  </a:ext>
                </a:extLst>
              </p:cNvPr>
              <p:cNvSpPr/>
              <p:nvPr/>
            </p:nvSpPr>
            <p:spPr>
              <a:xfrm>
                <a:off x="6096000" y="5989599"/>
                <a:ext cx="6096000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dirty="0"/>
                  <a:t>BIC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(i.e. Red), model with chirp wins.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dirty="0"/>
                  <a:t>BIC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(i.e. Blue), model without chirp wins.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333D10-B363-C748-BC90-7560545EE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89599"/>
                <a:ext cx="6096000" cy="757130"/>
              </a:xfrm>
              <a:prstGeom prst="rect">
                <a:avLst/>
              </a:prstGeom>
              <a:blipFill>
                <a:blip r:embed="rId2"/>
                <a:stretch>
                  <a:fillRect l="-1663" t="-11475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E130BDF3-A000-4D4E-8487-3B63FF12E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" y="1721957"/>
            <a:ext cx="5307061" cy="39802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D6A398-C38A-CD44-9D9D-CEBD314141C6}"/>
              </a:ext>
            </a:extLst>
          </p:cNvPr>
          <p:cNvSpPr/>
          <p:nvPr/>
        </p:nvSpPr>
        <p:spPr>
          <a:xfrm>
            <a:off x="241350" y="5880263"/>
            <a:ext cx="561683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Stochastic model with chirp is the only model which falls within 1 std of true parameters</a:t>
            </a:r>
          </a:p>
        </p:txBody>
      </p:sp>
      <p:pic>
        <p:nvPicPr>
          <p:cNvPr id="7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7C7BB96D-E8AD-7C47-A42E-24F2595FBC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8189" r="3170" b="4676"/>
          <a:stretch/>
        </p:blipFill>
        <p:spPr>
          <a:xfrm>
            <a:off x="6488703" y="1517293"/>
            <a:ext cx="5097879" cy="43896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4C987D-6CC0-B942-820B-C96FAADE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2684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Results: retrieval of POST-COLLISION spectrum using linear model</a:t>
            </a:r>
          </a:p>
        </p:txBody>
      </p:sp>
    </p:spTree>
    <p:extLst>
      <p:ext uri="{BB962C8B-B14F-4D97-AF65-F5344CB8AC3E}">
        <p14:creationId xmlns:p14="http://schemas.microsoft.com/office/powerpoint/2010/main" val="329830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8347C7-7785-524B-9AA5-AA08FBA1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9149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retrieval of </a:t>
            </a:r>
            <a:r>
              <a:rPr lang="en-US" dirty="0" err="1"/>
              <a:t>eLECTRON</a:t>
            </a:r>
            <a:r>
              <a:rPr lang="en-US" dirty="0"/>
              <a:t> BUNCH STRUCTURE using linear model</a:t>
            </a: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317F347-EEA4-7340-9F26-C4C26F6F3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66" y="778830"/>
            <a:ext cx="5041814" cy="30298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9AB0039-824A-C14F-AF8F-4A9B4C064204}"/>
              </a:ext>
            </a:extLst>
          </p:cNvPr>
          <p:cNvSpPr/>
          <p:nvPr/>
        </p:nvSpPr>
        <p:spPr>
          <a:xfrm>
            <a:off x="0" y="899149"/>
            <a:ext cx="17428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Original (input electron distribution)  Retrieved: stochastic, no chirp</a:t>
            </a:r>
          </a:p>
        </p:txBody>
      </p:sp>
      <p:pic>
        <p:nvPicPr>
          <p:cNvPr id="19" name="Picture 18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EFA5FC65-4FDD-D44C-9412-71BB2A4DC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66" y="3808720"/>
            <a:ext cx="5041814" cy="30311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7767763-2E12-4F48-A08F-D41150990C3F}"/>
              </a:ext>
            </a:extLst>
          </p:cNvPr>
          <p:cNvSpPr/>
          <p:nvPr/>
        </p:nvSpPr>
        <p:spPr>
          <a:xfrm>
            <a:off x="0" y="3948558"/>
            <a:ext cx="174997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Retrieved spectrum: Stochastic, chirped (left), semiclassical, chirped (right)</a:t>
            </a:r>
          </a:p>
        </p:txBody>
      </p:sp>
      <p:pic>
        <p:nvPicPr>
          <p:cNvPr id="21" name="Picture 20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DE44C094-E4DA-314A-8DE1-BC687F6E5F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0" b="1448"/>
          <a:stretch/>
        </p:blipFill>
        <p:spPr>
          <a:xfrm>
            <a:off x="6936828" y="3808720"/>
            <a:ext cx="5248078" cy="3031199"/>
          </a:xfrm>
          <a:prstGeom prst="rect">
            <a:avLst/>
          </a:prstGeom>
        </p:spPr>
      </p:pic>
      <p:pic>
        <p:nvPicPr>
          <p:cNvPr id="22" name="Picture 21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A61F8E3D-612B-0D4C-8211-35CED48018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 b="980"/>
          <a:stretch/>
        </p:blipFill>
        <p:spPr>
          <a:xfrm>
            <a:off x="6936828" y="778830"/>
            <a:ext cx="5248078" cy="30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17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3835-5AB5-4446-B633-F163CB0E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40" y="355135"/>
            <a:ext cx="11738919" cy="943722"/>
          </a:xfrm>
        </p:spPr>
        <p:txBody>
          <a:bodyPr>
            <a:normAutofit/>
          </a:bodyPr>
          <a:lstStyle/>
          <a:p>
            <a:r>
              <a:rPr lang="en-US" sz="4400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79B8F9-E664-AE48-A858-D13FC28E2263}"/>
                  </a:ext>
                </a:extLst>
              </p:cNvPr>
              <p:cNvSpPr txBox="1"/>
              <p:nvPr/>
            </p:nvSpPr>
            <p:spPr>
              <a:xfrm>
                <a:off x="332510" y="1999131"/>
                <a:ext cx="1142406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For stochastic toy model with chirp: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and total duration retrieved using stochastic model with chirp are very close to the true parameters (within one std of typical experimental errors)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Total duration inferred for classical and semiclassical models with and without chirp are unphysically large.</a:t>
                </a:r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79B8F9-E664-AE48-A858-D13FC28E2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1999131"/>
                <a:ext cx="11424062" cy="3046988"/>
              </a:xfrm>
              <a:prstGeom prst="rect">
                <a:avLst/>
              </a:prstGeom>
              <a:blipFill>
                <a:blip r:embed="rId2"/>
                <a:stretch>
                  <a:fillRect l="-1222" t="-2490" b="-5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82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97B381-F974-DF44-81D6-48F28D89B7F8}"/>
              </a:ext>
            </a:extLst>
          </p:cNvPr>
          <p:cNvSpPr txBox="1">
            <a:spLocks/>
          </p:cNvSpPr>
          <p:nvPr/>
        </p:nvSpPr>
        <p:spPr>
          <a:xfrm>
            <a:off x="109152" y="534584"/>
            <a:ext cx="11973696" cy="800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Future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F0E88-3610-D14F-A4B4-BCAB7081D9FC}"/>
              </a:ext>
            </a:extLst>
          </p:cNvPr>
          <p:cNvSpPr txBox="1"/>
          <p:nvPr/>
        </p:nvSpPr>
        <p:spPr>
          <a:xfrm>
            <a:off x="717126" y="1700454"/>
            <a:ext cx="109325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Include effect of transverse electron beam size in forward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Test method on real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0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5635-7BCB-BB45-B048-BA6A2220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96923"/>
          </a:xfrm>
        </p:spPr>
        <p:txBody>
          <a:bodyPr/>
          <a:lstStyle/>
          <a:p>
            <a:r>
              <a:rPr lang="en-GB" dirty="0"/>
              <a:t>Missing/inaccurate collision parameters?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B89B97-C726-E144-A040-D134BA7BD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340144"/>
              </p:ext>
            </p:extLst>
          </p:nvPr>
        </p:nvGraphicFramePr>
        <p:xfrm>
          <a:off x="642637" y="1615440"/>
          <a:ext cx="5453363" cy="42445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9063">
                  <a:extLst>
                    <a:ext uri="{9D8B030D-6E8A-4147-A177-3AD203B41FA5}">
                      <a16:colId xmlns:a16="http://schemas.microsoft.com/office/drawing/2014/main" val="603414613"/>
                    </a:ext>
                  </a:extLst>
                </a:gridCol>
                <a:gridCol w="1778941">
                  <a:extLst>
                    <a:ext uri="{9D8B030D-6E8A-4147-A177-3AD203B41FA5}">
                      <a16:colId xmlns:a16="http://schemas.microsoft.com/office/drawing/2014/main" val="1226888527"/>
                    </a:ext>
                  </a:extLst>
                </a:gridCol>
                <a:gridCol w="975359">
                  <a:extLst>
                    <a:ext uri="{9D8B030D-6E8A-4147-A177-3AD203B41FA5}">
                      <a16:colId xmlns:a16="http://schemas.microsoft.com/office/drawing/2014/main" val="11735585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Included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rgbClr val="000000"/>
                          </a:solidFill>
                        </a:rPr>
                        <a:t>Poder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</a:rPr>
                        <a:t>, 2018?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Current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729230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vector potential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149983"/>
                  </a:ext>
                </a:extLst>
              </a:tr>
              <a:tr h="463309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Laser duration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979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Delay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508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Electron chirp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705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Electron duration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y, not measured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739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Transverse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310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Laser spot 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333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Transverse electron bunch 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72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465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20234-10CC-C248-B893-CDAC5EA5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726"/>
            <a:ext cx="12192000" cy="768323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 ENERGY SPECTRUM DECOMPOSITION &amp; projection along longitudinal axis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9D6B9-4714-5C4B-ABF6-52A8AB21D5EB}"/>
              </a:ext>
            </a:extLst>
          </p:cNvPr>
          <p:cNvSpPr txBox="1"/>
          <p:nvPr/>
        </p:nvSpPr>
        <p:spPr>
          <a:xfrm>
            <a:off x="216544" y="817412"/>
            <a:ext cx="348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Electron spectrum modelled by a single gaussian: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2EE74-A783-6641-8360-48E67949B4A5}"/>
              </a:ext>
            </a:extLst>
          </p:cNvPr>
          <p:cNvSpPr/>
          <p:nvPr/>
        </p:nvSpPr>
        <p:spPr>
          <a:xfrm>
            <a:off x="4504632" y="5695906"/>
            <a:ext cx="74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electron spectra modelled by multiple gaussians, apply this method to every gaussian</a:t>
            </a:r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F3894045-00DA-D344-AF8B-606BAEEC8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9" y="1691892"/>
            <a:ext cx="3256592" cy="2275040"/>
          </a:xfrm>
          <a:prstGeom prst="rect">
            <a:avLst/>
          </a:prstGeom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DFE250C3-6570-7444-A6E2-2B997C5E1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9" y="4552480"/>
            <a:ext cx="3264286" cy="2275040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ED11751B-FFBF-8B4F-9595-8925D1BF4B65}"/>
              </a:ext>
            </a:extLst>
          </p:cNvPr>
          <p:cNvSpPr/>
          <p:nvPr/>
        </p:nvSpPr>
        <p:spPr>
          <a:xfrm rot="5400000">
            <a:off x="1624655" y="407242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F38FE6-331B-5443-890B-B70E04C1F56D}"/>
              </a:ext>
            </a:extLst>
          </p:cNvPr>
          <p:cNvSpPr txBox="1"/>
          <p:nvPr/>
        </p:nvSpPr>
        <p:spPr>
          <a:xfrm>
            <a:off x="3437199" y="5459167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x500</a:t>
            </a:r>
          </a:p>
        </p:txBody>
      </p:sp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C1FF32FA-C38C-5E4B-822C-1ED7DC991A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66" r="1061"/>
          <a:stretch/>
        </p:blipFill>
        <p:spPr>
          <a:xfrm>
            <a:off x="3855720" y="1122409"/>
            <a:ext cx="8121118" cy="43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B74170-67F6-444D-82B2-0DADFD86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67" y="229435"/>
            <a:ext cx="6350066" cy="1828956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Modelling Radiation Reaction: Gaussian Decomposition</a:t>
            </a:r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06A571-638C-2647-B4E9-36FC904DB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124" y="2458336"/>
                <a:ext cx="5698876" cy="417022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sz="2400" dirty="0"/>
                  <a:t>Every step of Markov Chain, need:</a:t>
                </a:r>
              </a:p>
              <a:p>
                <a:pPr marL="0" indent="0">
                  <a:buNone/>
                </a:pPr>
                <a:r>
                  <a:rPr lang="en-GB" sz="2400" dirty="0"/>
                  <a:t>Input electron spectrum =&gt; output electron spectrum</a:t>
                </a:r>
              </a:p>
              <a:p>
                <a:pPr marL="0" indent="0">
                  <a:buNone/>
                </a:pPr>
                <a:r>
                  <a:rPr lang="en-GB" sz="2400" dirty="0"/>
                  <a:t>PIC, kinetic model &lt;=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comp. expensive</a:t>
                </a:r>
                <a:endParaRPr lang="en-GB" sz="2400" b="1" strike="sngStrike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GB" sz="2400" dirty="0"/>
                  <a:t>Solution: </a:t>
                </a:r>
              </a:p>
              <a:p>
                <a:r>
                  <a:rPr lang="en-GB" sz="2400" dirty="0"/>
                  <a:t>Gaussian </a:t>
                </a:r>
                <a:r>
                  <a:rPr lang="en-GB" sz="2400" dirty="0" err="1"/>
                  <a:t>decompositon</a:t>
                </a:r>
                <a:endParaRPr lang="en-GB" sz="2400" dirty="0"/>
              </a:p>
              <a:p>
                <a:r>
                  <a:rPr lang="en-GB" sz="2400" dirty="0"/>
                  <a:t>Interp. tables: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𝑖𝑛𝑖𝑡𝑖𝑎𝑙</m:t>
                        </m:r>
                      </m:sub>
                    </m:sSub>
                  </m:oMath>
                </a14:m>
                <a:r>
                  <a:rPr lang="en-GB" sz="2400" dirty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𝑖𝑛𝑖𝑡𝑖𝑎𝑙</m:t>
                        </m:r>
                      </m:sub>
                    </m:sSub>
                  </m:oMath>
                </a14:m>
                <a:r>
                  <a:rPr lang="en-GB" sz="2400" dirty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06A571-638C-2647-B4E9-36FC904DB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124" y="2458336"/>
                <a:ext cx="5698876" cy="4170229"/>
              </a:xfrm>
              <a:blipFill>
                <a:blip r:embed="rId2"/>
                <a:stretch>
                  <a:fillRect l="-1778" t="-5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19_gauss_decomp.png">
            <a:extLst>
              <a:ext uri="{FF2B5EF4-FFF2-40B4-BE49-F238E27FC236}">
                <a16:creationId xmlns:a16="http://schemas.microsoft.com/office/drawing/2014/main" id="{6E23455F-2D8D-F249-9C51-472A0D201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t="11589" r="8665" b="1606"/>
          <a:stretch/>
        </p:blipFill>
        <p:spPr>
          <a:xfrm>
            <a:off x="7264401" y="0"/>
            <a:ext cx="4927600" cy="3267772"/>
          </a:xfrm>
          <a:prstGeom prst="rect">
            <a:avLst/>
          </a:prstGeom>
        </p:spPr>
      </p:pic>
      <p:sp>
        <p:nvSpPr>
          <p:cNvPr id="7" name="Curved Up Arrow 6">
            <a:extLst>
              <a:ext uri="{FF2B5EF4-FFF2-40B4-BE49-F238E27FC236}">
                <a16:creationId xmlns:a16="http://schemas.microsoft.com/office/drawing/2014/main" id="{334FBF44-9F7E-544E-B35E-B02D4227C8DC}"/>
              </a:ext>
            </a:extLst>
          </p:cNvPr>
          <p:cNvSpPr/>
          <p:nvPr/>
        </p:nvSpPr>
        <p:spPr>
          <a:xfrm rot="16200000">
            <a:off x="4375562" y="4222094"/>
            <a:ext cx="3727254" cy="661889"/>
          </a:xfrm>
          <a:prstGeom prst="curvedUpArrow">
            <a:avLst>
              <a:gd name="adj1" fmla="val 49877"/>
              <a:gd name="adj2" fmla="val 112519"/>
              <a:gd name="adj3" fmla="val 319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391319EF-A13B-B947-9B1B-BBCCC4EE0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8" t="2807" r="2227" b="3042"/>
          <a:stretch/>
        </p:blipFill>
        <p:spPr>
          <a:xfrm>
            <a:off x="7264400" y="3283635"/>
            <a:ext cx="4927600" cy="35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1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840970-9A9D-5F4E-9D2C-0A116FD4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507"/>
            <a:ext cx="10515600" cy="93396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Radiation Reaction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D94BB16-4538-2844-95CE-BACED129FB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" y="3932827"/>
                <a:ext cx="5186698" cy="1909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High fields environments: </a:t>
                </a:r>
              </a:p>
              <a:p>
                <a:pPr marL="0" indent="0">
                  <a:buNone/>
                </a:pPr>
                <a:r>
                  <a:rPr lang="en-US" sz="2400" dirty="0"/>
                  <a:t>Schwinger Field: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1.32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2400" dirty="0"/>
                  <a:t>V/m</a:t>
                </a:r>
              </a:p>
              <a:p>
                <a:r>
                  <a:rPr lang="en-US" sz="2400" dirty="0"/>
                  <a:t>Next generation of lasers</a:t>
                </a:r>
              </a:p>
              <a:p>
                <a:r>
                  <a:rPr lang="en-US" sz="2400" dirty="0"/>
                  <a:t>Astrophysical: pulsars and quasars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D94BB16-4538-2844-95CE-BACED129F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932827"/>
                <a:ext cx="5186698" cy="1909834"/>
              </a:xfrm>
              <a:prstGeom prst="rect">
                <a:avLst/>
              </a:prstGeom>
              <a:blipFill>
                <a:blip r:embed="rId2"/>
                <a:stretch>
                  <a:fillRect l="-1956" t="-4636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Image result for inverse compton">
            <a:extLst>
              <a:ext uri="{FF2B5EF4-FFF2-40B4-BE49-F238E27FC236}">
                <a16:creationId xmlns:a16="http://schemas.microsoft.com/office/drawing/2014/main" id="{997BD226-CFF3-EE47-9D2B-DA0A59B0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5" y="1192952"/>
            <a:ext cx="3838970" cy="2236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CD6CE4-6669-2645-98AF-C095920D3223}"/>
              </a:ext>
            </a:extLst>
          </p:cNvPr>
          <p:cNvSpPr/>
          <p:nvPr/>
        </p:nvSpPr>
        <p:spPr>
          <a:xfrm>
            <a:off x="5562733" y="5298719"/>
            <a:ext cx="6352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By ESO/M. </a:t>
            </a:r>
            <a:r>
              <a:rPr lang="en-US" sz="1600" dirty="0" err="1"/>
              <a:t>Kornmesser</a:t>
            </a:r>
            <a:r>
              <a:rPr lang="en-US" sz="1600" dirty="0"/>
              <a:t> - http://</a:t>
            </a:r>
            <a:r>
              <a:rPr lang="en-US" sz="1600" dirty="0" err="1"/>
              <a:t>www.eso.org</a:t>
            </a:r>
            <a:r>
              <a:rPr lang="en-US" sz="1600" dirty="0"/>
              <a:t>/public/images/eso1122a/, CC BY 4.0, https://</a:t>
            </a:r>
            <a:r>
              <a:rPr lang="en-US" sz="1600" dirty="0" err="1"/>
              <a:t>commons.wikimedia.org</a:t>
            </a:r>
            <a:r>
              <a:rPr lang="en-US" sz="1600" dirty="0"/>
              <a:t>/w/</a:t>
            </a:r>
            <a:r>
              <a:rPr lang="en-US" sz="1600" dirty="0" err="1"/>
              <a:t>index.php?curid</a:t>
            </a:r>
            <a:r>
              <a:rPr lang="en-US" sz="1600" dirty="0"/>
              <a:t>=15700804</a:t>
            </a:r>
          </a:p>
        </p:txBody>
      </p:sp>
      <p:pic>
        <p:nvPicPr>
          <p:cNvPr id="8" name="Picture 7" descr="A picture containing star, light, blurry, red&#10;&#10;Description automatically generated">
            <a:extLst>
              <a:ext uri="{FF2B5EF4-FFF2-40B4-BE49-F238E27FC236}">
                <a16:creationId xmlns:a16="http://schemas.microsoft.com/office/drawing/2014/main" id="{F8BC6153-2A19-084F-B83B-F01BE8CF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733" y="1308986"/>
            <a:ext cx="6222738" cy="36894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6FDE01-B4E1-8646-BD3D-112D50C186C1}"/>
              </a:ext>
            </a:extLst>
          </p:cNvPr>
          <p:cNvSpPr txBox="1"/>
          <p:nvPr/>
        </p:nvSpPr>
        <p:spPr>
          <a:xfrm>
            <a:off x="622365" y="3429000"/>
            <a:ext cx="383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Apatruno.files.wordpress.com</a:t>
            </a:r>
            <a:r>
              <a:rPr lang="en-GB" sz="1600" dirty="0"/>
              <a:t>, 2019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975F6-C09B-3F46-B581-34F40E3E17D1}"/>
              </a:ext>
            </a:extLst>
          </p:cNvPr>
          <p:cNvSpPr txBox="1"/>
          <p:nvPr/>
        </p:nvSpPr>
        <p:spPr>
          <a:xfrm>
            <a:off x="50800" y="6027003"/>
            <a:ext cx="5313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R. Ruffini </a:t>
            </a:r>
            <a:r>
              <a:rPr lang="en-GB" sz="1600" i="1" dirty="0"/>
              <a:t>et al </a:t>
            </a:r>
            <a:r>
              <a:rPr lang="en-GB" sz="1600" dirty="0"/>
              <a:t>2010, Phys. Rep. 487, 1</a:t>
            </a:r>
            <a:endParaRPr lang="en-GB" sz="1600" dirty="0">
              <a:effectLst/>
            </a:endParaRPr>
          </a:p>
          <a:p>
            <a:r>
              <a:rPr lang="en-GB" sz="1600" dirty="0"/>
              <a:t>J. Sultana </a:t>
            </a:r>
            <a:r>
              <a:rPr lang="en-GB" sz="1600" i="1" dirty="0"/>
              <a:t>et al </a:t>
            </a:r>
            <a:r>
              <a:rPr lang="en-GB" sz="1600" dirty="0"/>
              <a:t>2013, </a:t>
            </a:r>
            <a:r>
              <a:rPr lang="en-GB" sz="1600" dirty="0" err="1"/>
              <a:t>Astrophys</a:t>
            </a:r>
            <a:r>
              <a:rPr lang="en-GB" sz="1600" dirty="0"/>
              <a:t>. J. 779, 16.</a:t>
            </a:r>
            <a:endParaRPr lang="en-GB" sz="1600" dirty="0">
              <a:effectLst/>
            </a:endParaRPr>
          </a:p>
          <a:p>
            <a:r>
              <a:rPr lang="en-GB" sz="1600" dirty="0"/>
              <a:t>I. C. E. </a:t>
            </a:r>
            <a:r>
              <a:rPr lang="en-GB" sz="1600" dirty="0" err="1"/>
              <a:t>Turcu</a:t>
            </a:r>
            <a:r>
              <a:rPr lang="en-GB" sz="1600" dirty="0"/>
              <a:t> </a:t>
            </a:r>
            <a:r>
              <a:rPr lang="en-GB" sz="1600" i="1" dirty="0"/>
              <a:t>et al. </a:t>
            </a:r>
            <a:r>
              <a:rPr lang="en-GB" sz="1600" dirty="0"/>
              <a:t>2016,</a:t>
            </a:r>
            <a:r>
              <a:rPr lang="en-GB" sz="1600" i="1" dirty="0"/>
              <a:t> </a:t>
            </a:r>
            <a:r>
              <a:rPr lang="en-GB" sz="1600" dirty="0"/>
              <a:t>Romanian reports in Physics 68, S145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277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CFA24EF-B1F6-E447-A262-49332C8C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462" y="494640"/>
            <a:ext cx="8420100" cy="76128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Experimental Set-up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F56B7D-DC81-8B48-88B7-B6F5C8A53066}"/>
              </a:ext>
            </a:extLst>
          </p:cNvPr>
          <p:cNvGrpSpPr/>
          <p:nvPr/>
        </p:nvGrpSpPr>
        <p:grpSpPr>
          <a:xfrm>
            <a:off x="5863944" y="1940027"/>
            <a:ext cx="1700811" cy="2718288"/>
            <a:chOff x="5863944" y="1997179"/>
            <a:chExt cx="1700811" cy="271828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B18B37-1BD3-4647-9FDD-D658E43C27BF}"/>
                </a:ext>
              </a:extLst>
            </p:cNvPr>
            <p:cNvSpPr/>
            <p:nvPr/>
          </p:nvSpPr>
          <p:spPr>
            <a:xfrm>
              <a:off x="6190512" y="2674884"/>
              <a:ext cx="442228" cy="204058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1DE822C-2D96-4B4B-A308-8BB58E662B96}"/>
                </a:ext>
              </a:extLst>
            </p:cNvPr>
            <p:cNvSpPr/>
            <p:nvPr/>
          </p:nvSpPr>
          <p:spPr>
            <a:xfrm>
              <a:off x="6338934" y="3452239"/>
              <a:ext cx="63679" cy="4347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A337C4-4C9F-9048-96FE-1EF0733C4E89}"/>
                </a:ext>
              </a:extLst>
            </p:cNvPr>
            <p:cNvSpPr txBox="1"/>
            <p:nvPr/>
          </p:nvSpPr>
          <p:spPr>
            <a:xfrm>
              <a:off x="5863944" y="1997179"/>
              <a:ext cx="17008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F2 focusing optic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AAFAAD4-9A1C-1C41-80E5-2993806FE87D}"/>
              </a:ext>
            </a:extLst>
          </p:cNvPr>
          <p:cNvGrpSpPr/>
          <p:nvPr/>
        </p:nvGrpSpPr>
        <p:grpSpPr>
          <a:xfrm>
            <a:off x="5155700" y="3410466"/>
            <a:ext cx="6502039" cy="1196254"/>
            <a:chOff x="5155700" y="3410466"/>
            <a:chExt cx="6502039" cy="1196254"/>
          </a:xfrm>
        </p:grpSpPr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4B3E51AC-5D67-AE41-8B0C-3642C7565D78}"/>
                </a:ext>
              </a:extLst>
            </p:cNvPr>
            <p:cNvSpPr/>
            <p:nvPr/>
          </p:nvSpPr>
          <p:spPr>
            <a:xfrm rot="16200000">
              <a:off x="8038426" y="527740"/>
              <a:ext cx="527452" cy="6292903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B7C697-208E-0140-A4D1-4D4FF1DA3372}"/>
                </a:ext>
              </a:extLst>
            </p:cNvPr>
            <p:cNvSpPr txBox="1"/>
            <p:nvPr/>
          </p:nvSpPr>
          <p:spPr>
            <a:xfrm>
              <a:off x="9893248" y="3898834"/>
              <a:ext cx="17644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Gamma-ray beam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5A8442-6161-FB49-9AC1-39720595C4AE}"/>
              </a:ext>
            </a:extLst>
          </p:cNvPr>
          <p:cNvGrpSpPr/>
          <p:nvPr/>
        </p:nvGrpSpPr>
        <p:grpSpPr>
          <a:xfrm>
            <a:off x="3332407" y="2803895"/>
            <a:ext cx="1319059" cy="1742740"/>
            <a:chOff x="3332407" y="2803895"/>
            <a:chExt cx="1319059" cy="1742740"/>
          </a:xfrm>
        </p:grpSpPr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0C0CA2ED-BA7B-3448-A2B8-B119B212CF3B}"/>
                </a:ext>
              </a:extLst>
            </p:cNvPr>
            <p:cNvSpPr/>
            <p:nvPr/>
          </p:nvSpPr>
          <p:spPr>
            <a:xfrm rot="10800000">
              <a:off x="3362212" y="3410464"/>
              <a:ext cx="1050091" cy="73312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1A8D9A7-065D-DE49-8B18-F60CF0E74544}"/>
                </a:ext>
              </a:extLst>
            </p:cNvPr>
            <p:cNvGrpSpPr/>
            <p:nvPr/>
          </p:nvGrpSpPr>
          <p:grpSpPr>
            <a:xfrm>
              <a:off x="3332407" y="2803895"/>
              <a:ext cx="1319059" cy="1742740"/>
              <a:chOff x="3332407" y="2803895"/>
              <a:chExt cx="1319059" cy="174274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8A04FC-A3DE-6246-8018-6314A024ED5A}"/>
                  </a:ext>
                </a:extLst>
              </p:cNvPr>
              <p:cNvSpPr txBox="1"/>
              <p:nvPr/>
            </p:nvSpPr>
            <p:spPr>
              <a:xfrm>
                <a:off x="3332407" y="2803895"/>
                <a:ext cx="1319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Gas jet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659FDAD-0BAF-2A4B-B8C7-E5E9EBC124A8}"/>
                  </a:ext>
                </a:extLst>
              </p:cNvPr>
              <p:cNvSpPr/>
              <p:nvPr/>
            </p:nvSpPr>
            <p:spPr>
              <a:xfrm>
                <a:off x="3617222" y="3958919"/>
                <a:ext cx="550008" cy="5877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E24104F-D5D2-AB46-93DB-C554E1B0CEC0}"/>
              </a:ext>
            </a:extLst>
          </p:cNvPr>
          <p:cNvGrpSpPr/>
          <p:nvPr/>
        </p:nvGrpSpPr>
        <p:grpSpPr>
          <a:xfrm>
            <a:off x="139699" y="1960025"/>
            <a:ext cx="1840763" cy="2753284"/>
            <a:chOff x="139699" y="1960025"/>
            <a:chExt cx="1840763" cy="275328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1259692-A8BD-4449-86F9-3A1883A44CA9}"/>
                </a:ext>
              </a:extLst>
            </p:cNvPr>
            <p:cNvSpPr txBox="1"/>
            <p:nvPr/>
          </p:nvSpPr>
          <p:spPr>
            <a:xfrm>
              <a:off x="139699" y="1960025"/>
              <a:ext cx="18407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F40 focusing optic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5866381-A26E-8B4A-964D-43B0C3738CA6}"/>
                </a:ext>
              </a:extLst>
            </p:cNvPr>
            <p:cNvSpPr/>
            <p:nvPr/>
          </p:nvSpPr>
          <p:spPr>
            <a:xfrm>
              <a:off x="361950" y="2672726"/>
              <a:ext cx="442228" cy="204058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4C770C4-F57C-9040-8FF2-B9B9551F56AF}"/>
              </a:ext>
            </a:extLst>
          </p:cNvPr>
          <p:cNvGrpSpPr/>
          <p:nvPr/>
        </p:nvGrpSpPr>
        <p:grpSpPr>
          <a:xfrm>
            <a:off x="680354" y="2860236"/>
            <a:ext cx="2865636" cy="1392546"/>
            <a:chOff x="680354" y="2860236"/>
            <a:chExt cx="2865636" cy="139254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08C3853-D53F-994D-80AD-43BC92D31DCD}"/>
                </a:ext>
              </a:extLst>
            </p:cNvPr>
            <p:cNvSpPr txBox="1"/>
            <p:nvPr/>
          </p:nvSpPr>
          <p:spPr>
            <a:xfrm>
              <a:off x="1325369" y="2860236"/>
              <a:ext cx="1568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Drive laser</a:t>
              </a:r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872DBC7A-329F-5045-BBBB-A3BEB14748BB}"/>
                </a:ext>
              </a:extLst>
            </p:cNvPr>
            <p:cNvSpPr/>
            <p:nvPr/>
          </p:nvSpPr>
          <p:spPr>
            <a:xfrm rot="5400000">
              <a:off x="1553410" y="2260202"/>
              <a:ext cx="1119524" cy="2865636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73F9A22-5B5C-0F40-9DF8-B3366D72F8C3}"/>
              </a:ext>
            </a:extLst>
          </p:cNvPr>
          <p:cNvGrpSpPr/>
          <p:nvPr/>
        </p:nvGrpSpPr>
        <p:grpSpPr>
          <a:xfrm>
            <a:off x="4215357" y="3639286"/>
            <a:ext cx="3504924" cy="850642"/>
            <a:chOff x="4215357" y="3639286"/>
            <a:chExt cx="3504924" cy="85064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D79E5E0-4F65-B849-8FE0-BAE028134BCA}"/>
                </a:ext>
              </a:extLst>
            </p:cNvPr>
            <p:cNvSpPr/>
            <p:nvPr/>
          </p:nvSpPr>
          <p:spPr>
            <a:xfrm>
              <a:off x="4215357" y="3639286"/>
              <a:ext cx="3504924" cy="55666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E5BEB7E-4717-CA40-827B-100157DB5EF2}"/>
                </a:ext>
              </a:extLst>
            </p:cNvPr>
            <p:cNvSpPr txBox="1"/>
            <p:nvPr/>
          </p:nvSpPr>
          <p:spPr>
            <a:xfrm>
              <a:off x="4365729" y="3782042"/>
              <a:ext cx="13669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Electron beam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F1D4F91-E6C4-6640-8465-67A5AA429EBC}"/>
              </a:ext>
            </a:extLst>
          </p:cNvPr>
          <p:cNvGrpSpPr/>
          <p:nvPr/>
        </p:nvGrpSpPr>
        <p:grpSpPr>
          <a:xfrm>
            <a:off x="4569755" y="2878170"/>
            <a:ext cx="1735736" cy="1374607"/>
            <a:chOff x="4569755" y="2878170"/>
            <a:chExt cx="1735736" cy="1374607"/>
          </a:xfrm>
        </p:grpSpPr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414EF878-F8A9-314C-90E3-20A301EBD866}"/>
                </a:ext>
              </a:extLst>
            </p:cNvPr>
            <p:cNvSpPr/>
            <p:nvPr/>
          </p:nvSpPr>
          <p:spPr>
            <a:xfrm rot="5400000" flipV="1">
              <a:off x="5170835" y="3118121"/>
              <a:ext cx="1119520" cy="1149792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629275B-7CB3-ED4B-85F2-E60D442C1A18}"/>
                </a:ext>
              </a:extLst>
            </p:cNvPr>
            <p:cNvSpPr txBox="1"/>
            <p:nvPr/>
          </p:nvSpPr>
          <p:spPr>
            <a:xfrm>
              <a:off x="4569755" y="2878170"/>
              <a:ext cx="17008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Scattering laser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FF31A2-BDB9-DC4D-9B0F-0A462F52AAB7}"/>
              </a:ext>
            </a:extLst>
          </p:cNvPr>
          <p:cNvGrpSpPr/>
          <p:nvPr/>
        </p:nvGrpSpPr>
        <p:grpSpPr>
          <a:xfrm>
            <a:off x="7220094" y="2890017"/>
            <a:ext cx="1238106" cy="2038736"/>
            <a:chOff x="7220094" y="2890017"/>
            <a:chExt cx="1238106" cy="203873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F4A36D5-0B24-4E43-85E0-049B430E946C}"/>
                </a:ext>
              </a:extLst>
            </p:cNvPr>
            <p:cNvSpPr/>
            <p:nvPr/>
          </p:nvSpPr>
          <p:spPr>
            <a:xfrm>
              <a:off x="7225325" y="2890017"/>
              <a:ext cx="1008279" cy="5852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0C58A32-BC0F-CD42-8120-FA2DF64654A0}"/>
                </a:ext>
              </a:extLst>
            </p:cNvPr>
            <p:cNvSpPr/>
            <p:nvPr/>
          </p:nvSpPr>
          <p:spPr>
            <a:xfrm>
              <a:off x="7225325" y="3890210"/>
              <a:ext cx="1008279" cy="5852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3090E3-8E37-1D40-83A8-328FA5FFA704}"/>
                </a:ext>
              </a:extLst>
            </p:cNvPr>
            <p:cNvSpPr txBox="1"/>
            <p:nvPr/>
          </p:nvSpPr>
          <p:spPr>
            <a:xfrm>
              <a:off x="7220094" y="4528643"/>
              <a:ext cx="1238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Magnet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5CA3BA5-CD51-D443-B3E3-B28ADDBC4698}"/>
              </a:ext>
            </a:extLst>
          </p:cNvPr>
          <p:cNvGrpSpPr/>
          <p:nvPr/>
        </p:nvGrpSpPr>
        <p:grpSpPr>
          <a:xfrm>
            <a:off x="11157614" y="2510718"/>
            <a:ext cx="1325369" cy="1919326"/>
            <a:chOff x="11157614" y="2510718"/>
            <a:chExt cx="1325369" cy="191932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90ABF2E-DC2C-974A-A279-2E3EADADAB78}"/>
                </a:ext>
              </a:extLst>
            </p:cNvPr>
            <p:cNvSpPr/>
            <p:nvPr/>
          </p:nvSpPr>
          <p:spPr>
            <a:xfrm rot="5400000">
              <a:off x="10963552" y="3333201"/>
              <a:ext cx="1450287" cy="7433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4CCF78D-CE09-2642-BB9C-7D598EEB61A1}"/>
                </a:ext>
              </a:extLst>
            </p:cNvPr>
            <p:cNvSpPr txBox="1"/>
            <p:nvPr/>
          </p:nvSpPr>
          <p:spPr>
            <a:xfrm>
              <a:off x="11157614" y="2510718"/>
              <a:ext cx="1325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CsI</a:t>
              </a:r>
              <a:r>
                <a:rPr lang="en-US" sz="2000" dirty="0"/>
                <a:t> array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1CF497B-8EAC-6643-83A1-909581BAB283}"/>
              </a:ext>
            </a:extLst>
          </p:cNvPr>
          <p:cNvGrpSpPr/>
          <p:nvPr/>
        </p:nvGrpSpPr>
        <p:grpSpPr>
          <a:xfrm>
            <a:off x="7727950" y="2061740"/>
            <a:ext cx="2458494" cy="1635567"/>
            <a:chOff x="7727950" y="2061740"/>
            <a:chExt cx="2458494" cy="1635567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BD89CFB-A471-6845-B670-18C2F390D65E}"/>
                </a:ext>
              </a:extLst>
            </p:cNvPr>
            <p:cNvSpPr/>
            <p:nvPr/>
          </p:nvSpPr>
          <p:spPr>
            <a:xfrm rot="1516166">
              <a:off x="8548492" y="2440604"/>
              <a:ext cx="1637952" cy="735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580A3859-963F-1E4A-87F5-48859683B530}"/>
                </a:ext>
              </a:extLst>
            </p:cNvPr>
            <p:cNvSpPr/>
            <p:nvPr/>
          </p:nvSpPr>
          <p:spPr>
            <a:xfrm>
              <a:off x="7727950" y="2262207"/>
              <a:ext cx="2044700" cy="1435100"/>
            </a:xfrm>
            <a:custGeom>
              <a:avLst/>
              <a:gdLst>
                <a:gd name="connsiteX0" fmla="*/ 0 w 2044700"/>
                <a:gd name="connsiteY0" fmla="*/ 1371600 h 1435100"/>
                <a:gd name="connsiteX1" fmla="*/ 0 w 2044700"/>
                <a:gd name="connsiteY1" fmla="*/ 1435100 h 1435100"/>
                <a:gd name="connsiteX2" fmla="*/ 254000 w 2044700"/>
                <a:gd name="connsiteY2" fmla="*/ 1422400 h 1435100"/>
                <a:gd name="connsiteX3" fmla="*/ 381000 w 2044700"/>
                <a:gd name="connsiteY3" fmla="*/ 1409700 h 1435100"/>
                <a:gd name="connsiteX4" fmla="*/ 533400 w 2044700"/>
                <a:gd name="connsiteY4" fmla="*/ 1397000 h 1435100"/>
                <a:gd name="connsiteX5" fmla="*/ 711200 w 2044700"/>
                <a:gd name="connsiteY5" fmla="*/ 1371600 h 1435100"/>
                <a:gd name="connsiteX6" fmla="*/ 825500 w 2044700"/>
                <a:gd name="connsiteY6" fmla="*/ 1320800 h 1435100"/>
                <a:gd name="connsiteX7" fmla="*/ 965200 w 2044700"/>
                <a:gd name="connsiteY7" fmla="*/ 1257300 h 1435100"/>
                <a:gd name="connsiteX8" fmla="*/ 1104900 w 2044700"/>
                <a:gd name="connsiteY8" fmla="*/ 1181100 h 1435100"/>
                <a:gd name="connsiteX9" fmla="*/ 1257300 w 2044700"/>
                <a:gd name="connsiteY9" fmla="*/ 1079500 h 1435100"/>
                <a:gd name="connsiteX10" fmla="*/ 1358900 w 2044700"/>
                <a:gd name="connsiteY10" fmla="*/ 1003300 h 1435100"/>
                <a:gd name="connsiteX11" fmla="*/ 1460500 w 2044700"/>
                <a:gd name="connsiteY11" fmla="*/ 914400 h 1435100"/>
                <a:gd name="connsiteX12" fmla="*/ 1460500 w 2044700"/>
                <a:gd name="connsiteY12" fmla="*/ 914400 h 1435100"/>
                <a:gd name="connsiteX13" fmla="*/ 2044700 w 2044700"/>
                <a:gd name="connsiteY13" fmla="*/ 419100 h 1435100"/>
                <a:gd name="connsiteX14" fmla="*/ 1155700 w 2044700"/>
                <a:gd name="connsiteY14" fmla="*/ 0 h 1435100"/>
                <a:gd name="connsiteX15" fmla="*/ 889000 w 2044700"/>
                <a:gd name="connsiteY15" fmla="*/ 457200 h 1435100"/>
                <a:gd name="connsiteX16" fmla="*/ 673100 w 2044700"/>
                <a:gd name="connsiteY16" fmla="*/ 787400 h 1435100"/>
                <a:gd name="connsiteX17" fmla="*/ 495300 w 2044700"/>
                <a:gd name="connsiteY17" fmla="*/ 1016000 h 1435100"/>
                <a:gd name="connsiteX18" fmla="*/ 444500 w 2044700"/>
                <a:gd name="connsiteY18" fmla="*/ 1066800 h 1435100"/>
                <a:gd name="connsiteX19" fmla="*/ 355600 w 2044700"/>
                <a:gd name="connsiteY19" fmla="*/ 1143000 h 1435100"/>
                <a:gd name="connsiteX20" fmla="*/ 266700 w 2044700"/>
                <a:gd name="connsiteY20" fmla="*/ 1219200 h 1435100"/>
                <a:gd name="connsiteX21" fmla="*/ 266700 w 2044700"/>
                <a:gd name="connsiteY21" fmla="*/ 1219200 h 1435100"/>
                <a:gd name="connsiteX22" fmla="*/ 114300 w 2044700"/>
                <a:gd name="connsiteY22" fmla="*/ 1295400 h 1435100"/>
                <a:gd name="connsiteX23" fmla="*/ 63500 w 2044700"/>
                <a:gd name="connsiteY23" fmla="*/ 1333500 h 1435100"/>
                <a:gd name="connsiteX24" fmla="*/ 0 w 2044700"/>
                <a:gd name="connsiteY24" fmla="*/ 1371600 h 143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44700" h="1435100">
                  <a:moveTo>
                    <a:pt x="0" y="1371600"/>
                  </a:moveTo>
                  <a:lnTo>
                    <a:pt x="0" y="1435100"/>
                  </a:lnTo>
                  <a:lnTo>
                    <a:pt x="254000" y="1422400"/>
                  </a:lnTo>
                  <a:lnTo>
                    <a:pt x="381000" y="1409700"/>
                  </a:lnTo>
                  <a:lnTo>
                    <a:pt x="533400" y="1397000"/>
                  </a:lnTo>
                  <a:lnTo>
                    <a:pt x="711200" y="1371600"/>
                  </a:lnTo>
                  <a:lnTo>
                    <a:pt x="825500" y="1320800"/>
                  </a:lnTo>
                  <a:lnTo>
                    <a:pt x="965200" y="1257300"/>
                  </a:lnTo>
                  <a:lnTo>
                    <a:pt x="1104900" y="1181100"/>
                  </a:lnTo>
                  <a:lnTo>
                    <a:pt x="1257300" y="1079500"/>
                  </a:lnTo>
                  <a:lnTo>
                    <a:pt x="1358900" y="1003300"/>
                  </a:lnTo>
                  <a:lnTo>
                    <a:pt x="1460500" y="914400"/>
                  </a:lnTo>
                  <a:lnTo>
                    <a:pt x="1460500" y="914400"/>
                  </a:lnTo>
                  <a:lnTo>
                    <a:pt x="2044700" y="419100"/>
                  </a:lnTo>
                  <a:lnTo>
                    <a:pt x="1155700" y="0"/>
                  </a:lnTo>
                  <a:lnTo>
                    <a:pt x="889000" y="457200"/>
                  </a:lnTo>
                  <a:lnTo>
                    <a:pt x="673100" y="787400"/>
                  </a:lnTo>
                  <a:lnTo>
                    <a:pt x="495300" y="1016000"/>
                  </a:lnTo>
                  <a:lnTo>
                    <a:pt x="444500" y="1066800"/>
                  </a:lnTo>
                  <a:lnTo>
                    <a:pt x="355600" y="1143000"/>
                  </a:lnTo>
                  <a:lnTo>
                    <a:pt x="266700" y="1219200"/>
                  </a:lnTo>
                  <a:lnTo>
                    <a:pt x="266700" y="1219200"/>
                  </a:lnTo>
                  <a:lnTo>
                    <a:pt x="114300" y="1295400"/>
                  </a:lnTo>
                  <a:lnTo>
                    <a:pt x="63500" y="13335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>
                <a:lumMod val="75000"/>
                <a:alpha val="50000"/>
              </a:schemeClr>
            </a:solidFill>
            <a:ln>
              <a:solidFill>
                <a:schemeClr val="accent6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E17F6EE-DA08-984B-80E1-771A24D283FF}"/>
                </a:ext>
              </a:extLst>
            </p:cNvPr>
            <p:cNvSpPr txBox="1"/>
            <p:nvPr/>
          </p:nvSpPr>
          <p:spPr>
            <a:xfrm rot="1570184">
              <a:off x="9080166" y="2061740"/>
              <a:ext cx="972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Lanex</a:t>
              </a:r>
              <a:endParaRPr lang="en-US" sz="20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653196-2350-4742-96D8-B7DA15873C91}"/>
              </a:ext>
            </a:extLst>
          </p:cNvPr>
          <p:cNvGrpSpPr/>
          <p:nvPr/>
        </p:nvGrpSpPr>
        <p:grpSpPr>
          <a:xfrm>
            <a:off x="8977654" y="3178976"/>
            <a:ext cx="1102442" cy="1650380"/>
            <a:chOff x="8977654" y="3178976"/>
            <a:chExt cx="1102442" cy="16503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39C4C92-11D5-594F-B5E6-4A7AEE6DE578}"/>
                </a:ext>
              </a:extLst>
            </p:cNvPr>
            <p:cNvSpPr/>
            <p:nvPr/>
          </p:nvSpPr>
          <p:spPr>
            <a:xfrm>
              <a:off x="9457188" y="3178976"/>
              <a:ext cx="200164" cy="9779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B7466E6-9FC7-8645-828B-BE8A3758D975}"/>
                </a:ext>
              </a:extLst>
            </p:cNvPr>
            <p:cNvSpPr txBox="1"/>
            <p:nvPr/>
          </p:nvSpPr>
          <p:spPr>
            <a:xfrm>
              <a:off x="8977654" y="4121470"/>
              <a:ext cx="11024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Gamma profile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0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2D7815-1171-C441-9093-54D31910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07" y="35242"/>
            <a:ext cx="11387138" cy="9973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Radiation Reaction Models: Single Particle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7D61A-824F-BE44-BF86-624D8B426892}"/>
              </a:ext>
            </a:extLst>
          </p:cNvPr>
          <p:cNvSpPr txBox="1"/>
          <p:nvPr/>
        </p:nvSpPr>
        <p:spPr>
          <a:xfrm>
            <a:off x="131927" y="6479963"/>
            <a:ext cx="6115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 </a:t>
            </a:r>
            <a:r>
              <a:rPr lang="en-GB" sz="1600" dirty="0" err="1"/>
              <a:t>Duclous</a:t>
            </a:r>
            <a:r>
              <a:rPr lang="en-GB" sz="1600" dirty="0"/>
              <a:t> et al 2011 Plasma Phys. Control. Fusion53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399F1A-4050-E14C-94F5-98E8BAE199DE}"/>
                  </a:ext>
                </a:extLst>
              </p:cNvPr>
              <p:cNvSpPr/>
              <p:nvPr/>
            </p:nvSpPr>
            <p:spPr>
              <a:xfrm>
                <a:off x="7317866" y="1494091"/>
                <a:ext cx="17486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NB: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399F1A-4050-E14C-94F5-98E8BAE199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866" y="1494091"/>
                <a:ext cx="1748605" cy="461665"/>
              </a:xfrm>
              <a:prstGeom prst="rect">
                <a:avLst/>
              </a:prstGeom>
              <a:blipFill>
                <a:blip r:embed="rId2"/>
                <a:stretch>
                  <a:fillRect l="-57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Figure 1.">
            <a:extLst>
              <a:ext uri="{FF2B5EF4-FFF2-40B4-BE49-F238E27FC236}">
                <a16:creationId xmlns:a16="http://schemas.microsoft.com/office/drawing/2014/main" id="{05030CCA-A74D-2A45-86C7-CC32A8136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"/>
          <a:stretch/>
        </p:blipFill>
        <p:spPr bwMode="auto">
          <a:xfrm>
            <a:off x="6576117" y="2757548"/>
            <a:ext cx="5483956" cy="37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C3F72-975E-E247-BEAB-63D9388B2220}"/>
              </a:ext>
            </a:extLst>
          </p:cNvPr>
          <p:cNvSpPr/>
          <p:nvPr/>
        </p:nvSpPr>
        <p:spPr>
          <a:xfrm>
            <a:off x="6354385" y="6514247"/>
            <a:ext cx="6590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 </a:t>
            </a:r>
            <a:r>
              <a:rPr lang="en-GB" dirty="0" err="1"/>
              <a:t>Duclous</a:t>
            </a:r>
            <a:r>
              <a:rPr lang="en-GB" dirty="0"/>
              <a:t> et al 2011 Plasma Phys. Control. Fusion53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93F93F-6BF7-C446-94BF-AF0E593E655E}"/>
              </a:ext>
            </a:extLst>
          </p:cNvPr>
          <p:cNvSpPr txBox="1"/>
          <p:nvPr/>
        </p:nvSpPr>
        <p:spPr>
          <a:xfrm>
            <a:off x="131927" y="6249436"/>
            <a:ext cx="5133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J G Kirk </a:t>
            </a:r>
            <a:r>
              <a:rPr lang="en-GB" sz="1600" i="1" dirty="0"/>
              <a:t>et al </a:t>
            </a:r>
            <a:r>
              <a:rPr lang="en-GB" sz="1600" dirty="0"/>
              <a:t>2009 </a:t>
            </a:r>
            <a:r>
              <a:rPr lang="en-GB" sz="1600" i="1" dirty="0"/>
              <a:t>Plasma Phys. Control. Fusion </a:t>
            </a:r>
            <a:r>
              <a:rPr lang="en-GB" sz="1600" b="1" dirty="0"/>
              <a:t>51 </a:t>
            </a:r>
            <a:r>
              <a:rPr lang="en-GB" sz="1600" dirty="0"/>
              <a:t>085008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32D6EB-DC31-BB46-A590-A359765159D2}"/>
                  </a:ext>
                </a:extLst>
              </p:cNvPr>
              <p:cNvSpPr txBox="1"/>
              <p:nvPr/>
            </p:nvSpPr>
            <p:spPr>
              <a:xfrm>
                <a:off x="238607" y="760301"/>
                <a:ext cx="8599650" cy="2148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300" dirty="0">
                    <a:ea typeface="Cambria Math" panose="02040503050406030204" pitchFamily="18" charset="0"/>
                  </a:rPr>
                  <a:t>CLASSICAL/SEMICLASSICAL: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GB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p>
                    </m:sSup>
                    <m:sSub>
                      <m:sSubPr>
                        <m:ctrlP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𝑐𝑙</m:t>
                        </m:r>
                      </m:sub>
                    </m:sSub>
                    <m:r>
                      <a:rPr lang="en-GB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GB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acc>
                      <m:accPr>
                        <m:chr m:val="̂"/>
                        <m:ctrlP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GB" sz="2300" dirty="0"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GB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sSub>
                          <m:sSubPr>
                            <m:ctrlP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𝑐𝑟𝑖𝑡</m:t>
                            </m:r>
                          </m:sub>
                        </m:sSub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3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𝑐𝑙𝑎𝑠𝑠𝑖𝑐𝑎𝑙</m:t>
                        </m:r>
                      </m:sup>
                    </m:sSup>
                    <m:r>
                      <a:rPr lang="en-GB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3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𝑠𝑒𝑚𝑖𝑐𝑙𝑎𝑠𝑠𝑖𝑐𝑎𝑙</m:t>
                        </m:r>
                      </m:sup>
                    </m:sSup>
                    <m:r>
                      <a:rPr lang="en-GB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GB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)≤1</m:t>
                    </m:r>
                  </m:oMath>
                </a14:m>
                <a:endParaRPr lang="en-US" sz="23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32D6EB-DC31-BB46-A590-A35976515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07" y="760301"/>
                <a:ext cx="8599650" cy="2148602"/>
              </a:xfrm>
              <a:prstGeom prst="rect">
                <a:avLst/>
              </a:prstGeom>
              <a:blipFill>
                <a:blip r:embed="rId4"/>
                <a:stretch>
                  <a:fillRect l="-1032" b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2B3157-EFB6-3746-BEDF-EFA0939921A9}"/>
                  </a:ext>
                </a:extLst>
              </p:cNvPr>
              <p:cNvSpPr txBox="1"/>
              <p:nvPr/>
            </p:nvSpPr>
            <p:spPr>
              <a:xfrm>
                <a:off x="238607" y="2914170"/>
                <a:ext cx="6115778" cy="310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300" dirty="0"/>
                  <a:t>STOCHASTIC: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GB" sz="23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3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GB" sz="23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3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GB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sz="23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3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nary>
                      <m:naryPr>
                        <m:ctrlPr>
                          <a:rPr lang="en-GB" sz="23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3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  <m:e>
                        <m:f>
                          <m:fPr>
                            <m:ctrlPr>
                              <a:rPr lang="en-GB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f>
                          <m:fPr>
                            <m:ctrlPr>
                              <a:rPr lang="en-GB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3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GB" sz="23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GB" sz="23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den>
                        </m:f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</m:nary>
                  </m:oMath>
                </a14:m>
                <a:r>
                  <a:rPr lang="en-US" sz="23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GB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f>
                      <m:fPr>
                        <m:ctrlP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num>
                      <m:den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300" dirty="0"/>
                  <a:t>.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sz="23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sz="23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  <m:sup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sz="23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GB" sz="23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GB" sz="23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GB" sz="23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3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  <m:r>
                      <a:rPr lang="en-GB" sz="23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num>
                      <m:den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acc>
                      <m:accPr>
                        <m:chr m:val="̂"/>
                        <m:ctrlPr>
                          <a:rPr lang="en-GB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23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2B3157-EFB6-3746-BEDF-EFA09399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07" y="2914170"/>
                <a:ext cx="6115778" cy="3106813"/>
              </a:xfrm>
              <a:prstGeom prst="rect">
                <a:avLst/>
              </a:prstGeom>
              <a:blipFill>
                <a:blip r:embed="rId5"/>
                <a:stretch>
                  <a:fillRect l="-1449"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4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2" grpId="0"/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1D0AED6-71FC-3044-B67E-8CA77749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79" y="82987"/>
            <a:ext cx="11221741" cy="10634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Experimental Observation of Radiation Reaction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343A7F-BBE7-8246-9F33-5E1F10A33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896" y="1511805"/>
            <a:ext cx="3684792" cy="47518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Missing/inaccurate collision parameters, e.g. chirp?</a:t>
            </a:r>
          </a:p>
          <a:p>
            <a:pPr marL="0" indent="0">
              <a:buNone/>
            </a:pPr>
            <a:r>
              <a:rPr lang="en-GB" sz="2400" dirty="0"/>
              <a:t>How (much) does knowledge of collision parameters affect ability to determine which radiation reaction model best explains data?</a:t>
            </a:r>
            <a:endParaRPr lang="en-US" sz="2400" dirty="0"/>
          </a:p>
        </p:txBody>
      </p:sp>
      <p:pic>
        <p:nvPicPr>
          <p:cNvPr id="16" name="Picture 2" descr="PDF] Experimental signatures of the quantum nature of radiation ...">
            <a:extLst>
              <a:ext uri="{FF2B5EF4-FFF2-40B4-BE49-F238E27FC236}">
                <a16:creationId xmlns:a16="http://schemas.microsoft.com/office/drawing/2014/main" id="{EBB97D2F-D3A5-364B-B146-8DC2F2A6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4" y="1180591"/>
            <a:ext cx="7883347" cy="52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BBE29F8-386B-DD4A-B5D8-E03454FEAFE7}"/>
              </a:ext>
            </a:extLst>
          </p:cNvPr>
          <p:cNvGrpSpPr/>
          <p:nvPr/>
        </p:nvGrpSpPr>
        <p:grpSpPr>
          <a:xfrm>
            <a:off x="1277401" y="3735027"/>
            <a:ext cx="5161499" cy="1134793"/>
            <a:chOff x="1277401" y="3735027"/>
            <a:chExt cx="5161499" cy="113479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572AD6-891E-4249-9443-5E3945470642}"/>
                </a:ext>
              </a:extLst>
            </p:cNvPr>
            <p:cNvSpPr/>
            <p:nvPr/>
          </p:nvSpPr>
          <p:spPr>
            <a:xfrm>
              <a:off x="1277401" y="4131042"/>
              <a:ext cx="1148299" cy="738778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AD71711-986D-4B4C-B6BA-18D9BC160E06}"/>
                </a:ext>
              </a:extLst>
            </p:cNvPr>
            <p:cNvSpPr/>
            <p:nvPr/>
          </p:nvSpPr>
          <p:spPr>
            <a:xfrm>
              <a:off x="5190318" y="4131042"/>
              <a:ext cx="1248582" cy="624523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45F7990-987E-9544-93FF-5CD807E89C4F}"/>
                </a:ext>
              </a:extLst>
            </p:cNvPr>
            <p:cNvCxnSpPr>
              <a:cxnSpLocks/>
            </p:cNvCxnSpPr>
            <p:nvPr/>
          </p:nvCxnSpPr>
          <p:spPr>
            <a:xfrm>
              <a:off x="4085418" y="3735027"/>
              <a:ext cx="1248582" cy="39601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9C47BCF-F134-1542-AF58-3296E474A6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7100" y="3735027"/>
              <a:ext cx="1587501" cy="39601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B8F67-09D7-054D-97CF-B38F4E743EFE}"/>
              </a:ext>
            </a:extLst>
          </p:cNvPr>
          <p:cNvSpPr/>
          <p:nvPr/>
        </p:nvSpPr>
        <p:spPr>
          <a:xfrm>
            <a:off x="482579" y="6491409"/>
            <a:ext cx="2264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(K. </a:t>
            </a:r>
            <a:r>
              <a:rPr lang="en-GB" dirty="0" err="1"/>
              <a:t>Poder</a:t>
            </a:r>
            <a:r>
              <a:rPr lang="en-GB" dirty="0"/>
              <a:t> et al., 2018)</a:t>
            </a:r>
          </a:p>
        </p:txBody>
      </p:sp>
    </p:spTree>
    <p:extLst>
      <p:ext uri="{BB962C8B-B14F-4D97-AF65-F5344CB8AC3E}">
        <p14:creationId xmlns:p14="http://schemas.microsoft.com/office/powerpoint/2010/main" val="38196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5F36FB-D0BB-F449-8D8B-162F2A3745EE}"/>
              </a:ext>
            </a:extLst>
          </p:cNvPr>
          <p:cNvSpPr txBox="1">
            <a:spLocks/>
          </p:cNvSpPr>
          <p:nvPr/>
        </p:nvSpPr>
        <p:spPr>
          <a:xfrm>
            <a:off x="838200" y="307503"/>
            <a:ext cx="10515599" cy="10734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Effect of electron spatial distributions on collision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D4C84D1-4DE9-4F4B-8395-7C51943B3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3" t="10515" r="13430" b="1453"/>
          <a:stretch/>
        </p:blipFill>
        <p:spPr>
          <a:xfrm>
            <a:off x="128649" y="1736763"/>
            <a:ext cx="5907196" cy="4679577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3E9D13A-0EB8-2743-84E7-73C16A975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5" t="10523" r="13328" b="2357"/>
          <a:stretch/>
        </p:blipFill>
        <p:spPr>
          <a:xfrm>
            <a:off x="6171772" y="1780532"/>
            <a:ext cx="5907196" cy="46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7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CF087-F249-8E44-BD22-46CA73CF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6" y="116135"/>
            <a:ext cx="11976653" cy="63678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Chirped Electrons affect post-collision spectrum </a:t>
            </a: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E155E8F2-9CC2-3F4A-AC95-3D91A25D1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9" y="609600"/>
            <a:ext cx="5704856" cy="3066856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34F985A-386E-E24C-B05E-CDFC53D352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" r="347"/>
          <a:stretch/>
        </p:blipFill>
        <p:spPr>
          <a:xfrm>
            <a:off x="316719" y="3676456"/>
            <a:ext cx="5704856" cy="3065409"/>
          </a:xfrm>
          <a:prstGeom prst="rect">
            <a:avLst/>
          </a:prstGeom>
        </p:spPr>
      </p:pic>
      <p:pic>
        <p:nvPicPr>
          <p:cNvPr id="13" name="Picture 12" descr="Chart, line chart, histogram&#10;&#10;Description automatically generated">
            <a:extLst>
              <a:ext uri="{FF2B5EF4-FFF2-40B4-BE49-F238E27FC236}">
                <a16:creationId xmlns:a16="http://schemas.microsoft.com/office/drawing/2014/main" id="{3634A711-906C-1443-ADF8-4C352D92D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28" y="3256547"/>
            <a:ext cx="5558559" cy="34853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E35D7E-999E-AA45-BD34-028F312416C2}"/>
              </a:ext>
            </a:extLst>
          </p:cNvPr>
          <p:cNvSpPr/>
          <p:nvPr/>
        </p:nvSpPr>
        <p:spPr>
          <a:xfrm>
            <a:off x="6609637" y="1457556"/>
            <a:ext cx="527785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Comparison of post-collision spectra for chirped and un-chirped electron beams.</a:t>
            </a:r>
          </a:p>
        </p:txBody>
      </p:sp>
    </p:spTree>
    <p:extLst>
      <p:ext uri="{BB962C8B-B14F-4D97-AF65-F5344CB8AC3E}">
        <p14:creationId xmlns:p14="http://schemas.microsoft.com/office/powerpoint/2010/main" val="357860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11B91-7B8A-3D4B-A59B-F00A53D8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496" y="320460"/>
            <a:ext cx="10364451" cy="788252"/>
          </a:xfrm>
        </p:spPr>
        <p:txBody>
          <a:bodyPr/>
          <a:lstStyle/>
          <a:p>
            <a:r>
              <a:rPr lang="en-GB" b="1" dirty="0"/>
              <a:t>Bayesian Inference: Motivation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6663E9-B962-0A43-B4A5-61CBCFB91B3C}"/>
              </a:ext>
            </a:extLst>
          </p:cNvPr>
          <p:cNvSpPr txBox="1"/>
          <p:nvPr/>
        </p:nvSpPr>
        <p:spPr>
          <a:xfrm>
            <a:off x="445478" y="1468250"/>
            <a:ext cx="11324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Infer the values of collision parameters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Use inferred values to predict the post-collision spectrum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Obtain a qualitative comparison of which model performs best.</a:t>
            </a:r>
          </a:p>
          <a:p>
            <a:r>
              <a:rPr lang="en-GB" sz="2000" dirty="0"/>
              <a:t>To do this, we use </a:t>
            </a:r>
            <a:r>
              <a:rPr lang="en-GB" sz="2000" b="1" dirty="0"/>
              <a:t>Bayesian Inference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00CB5-48DA-F34E-A436-E8F7C61EB6E4}"/>
              </a:ext>
            </a:extLst>
          </p:cNvPr>
          <p:cNvSpPr txBox="1"/>
          <p:nvPr/>
        </p:nvSpPr>
        <p:spPr>
          <a:xfrm>
            <a:off x="667903" y="3279620"/>
            <a:ext cx="108561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“Machine learning versus old-school polynomial fitting etc. - how much new potential is behind the hype?”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93127-5B40-7848-A767-81DE43D289E1}"/>
              </a:ext>
            </a:extLst>
          </p:cNvPr>
          <p:cNvSpPr txBox="1"/>
          <p:nvPr/>
        </p:nvSpPr>
        <p:spPr>
          <a:xfrm>
            <a:off x="445477" y="4598548"/>
            <a:ext cx="11078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Depends on what you want to do (and the type of algorithm you’re using).</a:t>
            </a:r>
          </a:p>
          <a:p>
            <a:pPr lvl="0"/>
            <a:r>
              <a:rPr lang="en-GB" sz="2000" b="1" dirty="0"/>
              <a:t>Bayesian inference: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Better efficiency when searching multidimensional spaces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Provides statistically motivated estimate of the uncertainty on the inferred parameters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Folds known or “prior” information into the inference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Lends itself well to comparison of multiple models via the “Bayes factor” or equivalent. </a:t>
            </a:r>
          </a:p>
        </p:txBody>
      </p:sp>
    </p:spTree>
    <p:extLst>
      <p:ext uri="{BB962C8B-B14F-4D97-AF65-F5344CB8AC3E}">
        <p14:creationId xmlns:p14="http://schemas.microsoft.com/office/powerpoint/2010/main" val="285559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DEAA5A-6063-0349-AAF2-BE2C8E58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107576"/>
            <a:ext cx="11746523" cy="745005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Bayesian Inference: Hamiltonian </a:t>
            </a:r>
            <a:r>
              <a:rPr lang="en-GB" sz="3600" dirty="0" err="1">
                <a:solidFill>
                  <a:schemeClr val="tx1"/>
                </a:solidFill>
              </a:rPr>
              <a:t>MonTE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carlo</a:t>
            </a:r>
            <a:r>
              <a:rPr lang="en-GB" sz="3600" dirty="0">
                <a:solidFill>
                  <a:schemeClr val="tx1"/>
                </a:solidFill>
                <a:effectLst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0984F1-3B44-4742-A1A0-D8C48EE5836F}"/>
                  </a:ext>
                </a:extLst>
              </p:cNvPr>
              <p:cNvSpPr txBox="1"/>
              <p:nvPr/>
            </p:nvSpPr>
            <p:spPr>
              <a:xfrm>
                <a:off x="719726" y="2307273"/>
                <a:ext cx="56682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Wingdings" pitchFamily="2" charset="2"/>
                  </a:rPr>
                  <a:t>y=f(x)x?</a:t>
                </a:r>
              </a:p>
              <a:p>
                <a:r>
                  <a:rPr lang="en-US" sz="2400" dirty="0">
                    <a:sym typeface="Wingdings" pitchFamily="2" charset="2"/>
                  </a:rPr>
                  <a:t>Model 1: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2400" dirty="0" smtClean="0"/>
                      <m:t>A</m:t>
                    </m:r>
                    <m:r>
                      <m:rPr>
                        <m:nor/>
                      </m:rPr>
                      <a:rPr lang="en-GB" sz="2400" b="0" i="0" dirty="0" smtClean="0"/>
                      <m:t>1</m:t>
                    </m:r>
                    <m:r>
                      <m:rPr>
                        <m:nor/>
                      </m:rPr>
                      <a:rPr lang="en-GB" sz="2400" dirty="0" smtClean="0"/>
                      <m:t>(</m:t>
                    </m:r>
                    <m:r>
                      <m:rPr>
                        <m:nor/>
                      </m:rPr>
                      <a:rPr lang="en-GB" sz="2400" dirty="0" smtClean="0"/>
                      <m:t>x</m:t>
                    </m:r>
                    <m:r>
                      <m:rPr>
                        <m:nor/>
                      </m:rPr>
                      <a:rPr lang="en-GB" sz="2400" dirty="0" smtClean="0"/>
                      <m:t>, </m:t>
                    </m:r>
                    <m:r>
                      <m:rPr>
                        <m:nor/>
                      </m:rPr>
                      <a:rPr lang="en-GB" sz="2400" dirty="0" smtClean="0">
                        <a:solidFill>
                          <a:srgbClr val="FF0000"/>
                        </a:solidFill>
                      </a:rPr>
                      <m:t>m</m:t>
                    </m:r>
                    <m:r>
                      <m:rPr>
                        <m:nor/>
                      </m:rPr>
                      <a:rPr lang="en-GB" sz="2400" dirty="0" smtClean="0"/>
                      <m:t>)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r>
                  <a:rPr lang="en-US" sz="2400" dirty="0">
                    <a:sym typeface="Wingdings" pitchFamily="2" charset="2"/>
                  </a:rPr>
                  <a:t>Model 2: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2400" dirty="0" smtClean="0"/>
                      <m:t>A</m:t>
                    </m:r>
                    <m:r>
                      <m:rPr>
                        <m:nor/>
                      </m:rPr>
                      <a:rPr lang="en-GB" sz="2400" b="0" i="0" dirty="0" smtClean="0"/>
                      <m:t>2</m:t>
                    </m:r>
                    <m:r>
                      <m:rPr>
                        <m:nor/>
                      </m:rPr>
                      <a:rPr lang="en-GB" sz="2400" dirty="0" smtClean="0"/>
                      <m:t>(</m:t>
                    </m:r>
                    <m:r>
                      <m:rPr>
                        <m:nor/>
                      </m:rPr>
                      <a:rPr lang="en-GB" sz="2400" dirty="0" smtClean="0"/>
                      <m:t>x</m:t>
                    </m:r>
                    <m:r>
                      <m:rPr>
                        <m:nor/>
                      </m:rPr>
                      <a:rPr lang="en-GB" sz="2400" dirty="0" smtClean="0"/>
                      <m:t>, </m:t>
                    </m:r>
                    <m:r>
                      <m:rPr>
                        <m:nor/>
                      </m:rPr>
                      <a:rPr lang="en-GB" sz="2400" dirty="0" smtClean="0">
                        <a:solidFill>
                          <a:srgbClr val="FF0000"/>
                        </a:solidFill>
                      </a:rPr>
                      <m:t>m</m:t>
                    </m:r>
                    <m:r>
                      <m:rPr>
                        <m:nor/>
                      </m:rPr>
                      <a:rPr lang="en-GB" sz="2400" dirty="0" smtClean="0"/>
                      <m:t>)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GB" sz="2400" b="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0984F1-3B44-4742-A1A0-D8C48EE58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26" y="2307273"/>
                <a:ext cx="5668263" cy="1477328"/>
              </a:xfrm>
              <a:prstGeom prst="rect">
                <a:avLst/>
              </a:prstGeom>
              <a:blipFill>
                <a:blip r:embed="rId3"/>
                <a:stretch>
                  <a:fillRect l="-1786"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743CC0-CBE4-8640-BD8B-C14C000453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3" t="10736" r="9657" b="1420"/>
          <a:stretch/>
        </p:blipFill>
        <p:spPr>
          <a:xfrm>
            <a:off x="7065148" y="852581"/>
            <a:ext cx="4392601" cy="2932020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AF65F86E-C004-8648-9B74-9342F4E4DD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0" t="11675" r="9445" b="1470"/>
          <a:stretch/>
        </p:blipFill>
        <p:spPr>
          <a:xfrm>
            <a:off x="788239" y="3530221"/>
            <a:ext cx="4868259" cy="3251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3610BD-ABF6-1C41-A440-17CA0EA6F4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48" t="11992" r="9677" b="1382"/>
          <a:stretch/>
        </p:blipFill>
        <p:spPr>
          <a:xfrm>
            <a:off x="7065147" y="3826453"/>
            <a:ext cx="4392601" cy="296429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9A2C002-90EF-354A-A193-CD0997FE0EA0}"/>
              </a:ext>
            </a:extLst>
          </p:cNvPr>
          <p:cNvGrpSpPr/>
          <p:nvPr/>
        </p:nvGrpSpPr>
        <p:grpSpPr>
          <a:xfrm>
            <a:off x="2326016" y="1081376"/>
            <a:ext cx="4793463" cy="1073498"/>
            <a:chOff x="2326016" y="1218536"/>
            <a:chExt cx="4793463" cy="10734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156D7B-673C-0640-9071-DEDA008F4226}"/>
                </a:ext>
              </a:extLst>
            </p:cNvPr>
            <p:cNvSpPr txBox="1"/>
            <p:nvPr/>
          </p:nvSpPr>
          <p:spPr>
            <a:xfrm>
              <a:off x="5656498" y="1325216"/>
              <a:ext cx="14629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M=model,</a:t>
              </a:r>
            </a:p>
            <a:p>
              <a:r>
                <a:rPr lang="en-US" sz="2400" dirty="0"/>
                <a:t>D=data</a:t>
              </a:r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A32787A9-8720-D349-8DC9-B9DD3CF234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9501300"/>
                </p:ext>
              </p:extLst>
            </p:nvPr>
          </p:nvGraphicFramePr>
          <p:xfrm>
            <a:off x="2371737" y="1325216"/>
            <a:ext cx="3208562" cy="899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" name="Equation" r:id="rId7" imgW="1358900" imgH="381000" progId="Equation.3">
                    <p:embed/>
                  </p:oleObj>
                </mc:Choice>
                <mc:Fallback>
                  <p:oleObj name="Equation" r:id="rId7" imgW="1358900" imgH="381000" progId="Equation.3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71737" y="1325216"/>
                          <a:ext cx="3208562" cy="8995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B79045-EF79-5445-BBB0-474C6931C581}"/>
                </a:ext>
              </a:extLst>
            </p:cNvPr>
            <p:cNvSpPr/>
            <p:nvPr/>
          </p:nvSpPr>
          <p:spPr>
            <a:xfrm>
              <a:off x="2326016" y="1218536"/>
              <a:ext cx="3315241" cy="1073498"/>
            </a:xfrm>
            <a:prstGeom prst="rect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435998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{8AD44979-7E4C-7747-82EC-8EC0CE3E1158}tf10001073</Template>
  <TotalTime>20572</TotalTime>
  <Words>898</Words>
  <Application>Microsoft Macintosh PowerPoint</Application>
  <PresentationFormat>Widescreen</PresentationFormat>
  <Paragraphs>134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Times New Roman</vt:lpstr>
      <vt:lpstr>Tw Cen MT</vt:lpstr>
      <vt:lpstr>Droplet</vt:lpstr>
      <vt:lpstr>Equation</vt:lpstr>
      <vt:lpstr>Applications of Bayesian Inference in Radiation Reaction Experiments</vt:lpstr>
      <vt:lpstr>Radiation Reaction</vt:lpstr>
      <vt:lpstr>Experimental Set-up</vt:lpstr>
      <vt:lpstr>Radiation Reaction Models: Single Particle</vt:lpstr>
      <vt:lpstr>Experimental Observation of Radiation Reaction</vt:lpstr>
      <vt:lpstr>PowerPoint Presentation</vt:lpstr>
      <vt:lpstr>Chirped Electrons affect post-collision spectrum </vt:lpstr>
      <vt:lpstr>Bayesian Inference: Motivation </vt:lpstr>
      <vt:lpstr>Bayesian Inference: Hamiltonian MonTE carlo </vt:lpstr>
      <vt:lpstr>Bayesian Information Criterion</vt:lpstr>
      <vt:lpstr>Benchmarks: my code vs Smilei ()</vt:lpstr>
      <vt:lpstr>Results: retrieval of POST-COLLISION spectrum using linear model</vt:lpstr>
      <vt:lpstr>Results: retrieval of POST-COLLISION spectrum using linear model</vt:lpstr>
      <vt:lpstr>Results: retrieval of eLECTRON BUNCH STRUCTURE using linear model</vt:lpstr>
      <vt:lpstr>Summary</vt:lpstr>
      <vt:lpstr>PowerPoint Presentation</vt:lpstr>
      <vt:lpstr>Missing/inaccurate collision parameters?</vt:lpstr>
      <vt:lpstr>Electron ENERGY SPECTRUM DECOMPOSITION &amp; projection along longitudinal axis</vt:lpstr>
      <vt:lpstr>Modelling Radiation Reaction: Gaussian Decomposition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Los, Eva</dc:creator>
  <cp:lastModifiedBy>Los, Eva</cp:lastModifiedBy>
  <cp:revision>145</cp:revision>
  <dcterms:created xsi:type="dcterms:W3CDTF">2021-07-01T14:54:07Z</dcterms:created>
  <dcterms:modified xsi:type="dcterms:W3CDTF">2022-01-27T15:24:19Z</dcterms:modified>
</cp:coreProperties>
</file>