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88" r:id="rId3"/>
    <p:sldId id="263" r:id="rId4"/>
    <p:sldId id="264" r:id="rId5"/>
    <p:sldId id="277" r:id="rId6"/>
    <p:sldId id="278" r:id="rId7"/>
    <p:sldId id="268" r:id="rId8"/>
    <p:sldId id="266" r:id="rId9"/>
    <p:sldId id="306" r:id="rId10"/>
    <p:sldId id="286" r:id="rId11"/>
    <p:sldId id="290" r:id="rId12"/>
    <p:sldId id="271" r:id="rId13"/>
    <p:sldId id="272" r:id="rId14"/>
    <p:sldId id="291" r:id="rId15"/>
    <p:sldId id="273" r:id="rId16"/>
    <p:sldId id="309" r:id="rId17"/>
    <p:sldId id="283" r:id="rId18"/>
    <p:sldId id="274" r:id="rId19"/>
    <p:sldId id="275" r:id="rId20"/>
    <p:sldId id="276" r:id="rId21"/>
    <p:sldId id="297" r:id="rId22"/>
    <p:sldId id="298" r:id="rId23"/>
    <p:sldId id="296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145" autoAdjust="0"/>
  </p:normalViewPr>
  <p:slideViewPr>
    <p:cSldViewPr snapToGrid="0" snapToObjects="1">
      <p:cViewPr>
        <p:scale>
          <a:sx n="75" d="100"/>
          <a:sy n="75" d="100"/>
        </p:scale>
        <p:origin x="-147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C4591-C025-2C49-A29F-0A6611C60CCC}" type="datetimeFigureOut">
              <a:t>5/9/19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8C607-E87F-7245-8AFF-CDD03998BF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0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Limit</a:t>
            </a:r>
            <a:r>
              <a:rPr lang="en-US" baseline="0"/>
              <a:t> scope:  diagnostic innovations specifically spurred by plasma-based electron accelerators.</a:t>
            </a:r>
          </a:p>
          <a:p>
            <a:r>
              <a:rPr lang="en-US" baseline="0"/>
              <a:t>Reference to RMP article.  New diagnostics WG in LPAW. </a:t>
            </a:r>
          </a:p>
          <a:p>
            <a:r>
              <a:rPr lang="en-US" baseline="0"/>
              <a:t>Look back over past 2 decades:  what new diagnostics have we developed?</a:t>
            </a:r>
          </a:p>
          <a:p>
            <a:r>
              <a:rPr lang="en-US" baseline="0"/>
              <a:t>Look forward over next decade:  What are the challenges?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5B6B-9385-2549-AAC6-E5046D3698E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</a:t>
            </a:r>
            <a:r>
              <a:rPr lang="en-US" baseline="0"/>
              <a:t> from shot 860.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1C6C5-6355-394D-B055-F58019E0C160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76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4AF87-2FE5-A04C-9C89-AF6D038CFC1D}" type="slidenum">
              <a:rPr lang="en-US"/>
              <a:pPr/>
              <a:t>19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9D0AF-E20B-3F4E-9958-48DFFC056F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0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8C607-E87F-7245-8AFF-CDD03998BFA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0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Production of ultra-low emittance beams in PWFA</a:t>
            </a:r>
            <a:r>
              <a:rPr lang="en-US" baseline="0"/>
              <a:t> via e.g. Trojan Horse is a major challenge.  This is an example of advanced emittance diagnosis in the context of LPA.  </a:t>
            </a:r>
          </a:p>
          <a:p>
            <a:r>
              <a:rPr lang="en-US" baseline="0"/>
              <a:t>This answer’s yesterday’s question about state of the art in emittance for LPAs.  </a:t>
            </a:r>
          </a:p>
          <a:p>
            <a:endParaRPr lang="en-US" baseline="0"/>
          </a:p>
          <a:p>
            <a:r>
              <a:rPr lang="en-US" baseline="0"/>
              <a:t>The photon-counting method may be restricted to x-ray photon energies in the 2-20 keV range (see Plateau). </a:t>
            </a:r>
          </a:p>
          <a:p>
            <a:r>
              <a:rPr lang="en-US" baseline="0"/>
              <a:t>Integrates over emission angle.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9D0AF-E20B-3F4E-9958-48DFFC056F0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9D0AF-E20B-3F4E-9958-48DFFC056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2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9D0AF-E20B-3F4E-9958-48DFFC056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1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Beamstrahlung is the radiation from one beam of charged particles in linear colliders caused by its interaction with the electromagnetic field of the other beam.  Coined</a:t>
            </a:r>
            <a:r>
              <a:rPr lang="en-US" baseline="0"/>
              <a:t> by J. Rees, “Limitations on performance of e+e- storage rings and linear colliding beam systems at high energy,” It is a source of radiation loss in colliders.  See file “Rees, Beamstrahlung.pdf” in OSU colloqium2016  folder.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F5B6B-9385-2549-AAC6-E5046D3698E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8FD33-2477-3C4A-ABD8-C4E0B1A01E28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E6BCA-B17B-426D-A3B8-003AA68EF11F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4357"/>
            <a:ext cx="5026951" cy="411316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008" tIns="44504" rIns="89008" bIns="44504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1185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endParaRPr lang="en-US" sz="11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9D0AF-E20B-3F4E-9958-48DFFC056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4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9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9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7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34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6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2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3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6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3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4C5DB-9010-A74A-B1A3-C63987D52558}" type="datetimeFigureOut"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D3E1-213D-EB45-AE03-D96EEB1BC1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6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jp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gif"/><Relationship Id="rId7" Type="http://schemas.openxmlformats.org/officeDocument/2006/relationships/image" Target="../media/image1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7.png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jpeg"/><Relationship Id="rId8" Type="http://schemas.microsoft.com/office/2007/relationships/hdphoto" Target="../media/hdphoto1.wdp"/><Relationship Id="rId9" Type="http://schemas.openxmlformats.org/officeDocument/2006/relationships/image" Target="../media/image82.png"/><Relationship Id="rId10" Type="http://schemas.openxmlformats.org/officeDocument/2006/relationships/image" Target="../media/image8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tif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1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31.emf"/><Relationship Id="rId10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9092" y="464125"/>
            <a:ext cx="5465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Diagnostics for plasma- </a:t>
            </a:r>
          </a:p>
          <a:p>
            <a:pPr algn="ctr"/>
            <a:r>
              <a:rPr lang="en-US" sz="3600" b="1"/>
              <a:t>based electron accelerators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0463" y="18412"/>
            <a:ext cx="3901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>
                <a:latin typeface="Times New Roman"/>
                <a:cs typeface="Times New Roman"/>
              </a:rPr>
              <a:t>Laser-Plasma Accelerator Workshop (LPAW 2019)</a:t>
            </a:r>
          </a:p>
          <a:p>
            <a:pPr algn="ctr"/>
            <a:r>
              <a:rPr lang="en-US" sz="1400" i="1">
                <a:latin typeface="Times New Roman"/>
                <a:cs typeface="Times New Roman"/>
              </a:rPr>
              <a:t>Split, 9 May 2019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4571" y="1582463"/>
            <a:ext cx="4433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>
                <a:latin typeface="Times New Roman"/>
                <a:cs typeface="Times New Roman"/>
              </a:rPr>
              <a:t>Mike Downer</a:t>
            </a:r>
          </a:p>
          <a:p>
            <a:pPr algn="ctr"/>
            <a:r>
              <a:rPr lang="en-US" sz="2800" i="1">
                <a:latin typeface="Times New Roman"/>
                <a:cs typeface="Times New Roman"/>
              </a:rPr>
              <a:t>University of Texas at Austin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5687" y="60183"/>
            <a:ext cx="1490962" cy="1417448"/>
            <a:chOff x="3303214" y="2758382"/>
            <a:chExt cx="1424847" cy="1409786"/>
          </a:xfrm>
        </p:grpSpPr>
        <p:sp>
          <p:nvSpPr>
            <p:cNvPr id="29" name="Oval 28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785253" y="111071"/>
            <a:ext cx="1248780" cy="966771"/>
            <a:chOff x="7948203" y="34343"/>
            <a:chExt cx="1204245" cy="895284"/>
          </a:xfrm>
        </p:grpSpPr>
        <p:pic>
          <p:nvPicPr>
            <p:cNvPr id="33" name="Picture 32" descr="HZDR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34" name="Picture 33" descr="HZDR_logo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8351" y="2827881"/>
            <a:ext cx="549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• Diagnostics:  a new LPAW working group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8351" y="3268147"/>
            <a:ext cx="873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• Looking back:  What new diagnostics have we developed for LPAs?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1736" y="3708423"/>
            <a:ext cx="8137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• Looking forward:  What new LPA diagnostics do we still need? 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7990" y="4375245"/>
            <a:ext cx="811106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MC Downer, R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Zgadzaj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A Debus, U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Schramm &amp; MC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Kaluza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Diagnostics </a:t>
            </a:r>
            <a:r>
              <a:rPr lang="en-US" sz="24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for plasma-based electron 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accelerators,” </a:t>
            </a: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Rev. Mod. Phys.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90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35002 (2018). </a:t>
            </a:r>
            <a:endParaRPr lang="en-US" sz="2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28" y="5655338"/>
            <a:ext cx="91094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</a:rPr>
              <a:t>“Diagnostics in widespread use with conventional RF accelerators have, </a:t>
            </a:r>
          </a:p>
          <a:p>
            <a:pPr algn="ctr"/>
            <a:r>
              <a:rPr lang="en-US" sz="2400" i="1">
                <a:solidFill>
                  <a:srgbClr val="0000FF"/>
                </a:solidFill>
              </a:rPr>
              <a:t>by and large, proven insufficient for characterizing plasma-based </a:t>
            </a:r>
          </a:p>
          <a:p>
            <a:pPr algn="ctr"/>
            <a:r>
              <a:rPr lang="en-US" sz="2400" i="1">
                <a:solidFill>
                  <a:srgbClr val="0000FF"/>
                </a:solidFill>
              </a:rPr>
              <a:t>electron accelerators.” </a:t>
            </a:r>
          </a:p>
        </p:txBody>
      </p:sp>
    </p:spTree>
    <p:extLst>
      <p:ext uri="{BB962C8B-B14F-4D97-AF65-F5344CB8AC3E}">
        <p14:creationId xmlns:p14="http://schemas.microsoft.com/office/powerpoint/2010/main" val="180028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0245" y="30656"/>
            <a:ext cx="9371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LPA researchers have also advanced diagnostics of</a:t>
            </a:r>
          </a:p>
          <a:p>
            <a:pPr algn="ctr"/>
            <a:r>
              <a:rPr lang="en-US" sz="2800" b="1"/>
              <a:t>e-bunch charge </a:t>
            </a:r>
            <a:r>
              <a:rPr lang="en-US" sz="2800" b="1" i="1"/>
              <a:t>Q</a:t>
            </a:r>
            <a:r>
              <a:rPr lang="en-US" sz="2800" b="1"/>
              <a:t>, energy distrib</a:t>
            </a:r>
            <a:r>
              <a:rPr lang="en-US" sz="2800" b="1" baseline="30000"/>
              <a:t>n</a:t>
            </a:r>
            <a:r>
              <a:rPr lang="en-US" sz="2800" b="1"/>
              <a:t> d</a:t>
            </a:r>
            <a:r>
              <a:rPr lang="en-US" sz="2800" b="1" i="1"/>
              <a:t>N</a:t>
            </a:r>
            <a:r>
              <a:rPr lang="en-US" sz="2800" b="1" baseline="-25000"/>
              <a:t>e</a:t>
            </a:r>
            <a:r>
              <a:rPr lang="en-US" sz="2800" b="1"/>
              <a:t>/d</a:t>
            </a:r>
            <a:r>
              <a:rPr lang="en-US" sz="2800" b="1" i="1"/>
              <a:t>E</a:t>
            </a:r>
            <a:r>
              <a:rPr lang="en-US" sz="2800" b="1" baseline="-25000"/>
              <a:t>e</a:t>
            </a:r>
            <a:r>
              <a:rPr lang="en-US" sz="2800" b="1"/>
              <a:t>, energy spread ∆</a:t>
            </a:r>
            <a:r>
              <a:rPr lang="en-US" sz="2800" b="1" i="1"/>
              <a:t>E</a:t>
            </a:r>
            <a:r>
              <a:rPr lang="en-US" sz="2800" b="1" baseline="-25000"/>
              <a:t>e</a:t>
            </a:r>
            <a:r>
              <a:rPr lang="en-US" sz="2800" b="1"/>
              <a:t>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77367"/>
              </p:ext>
            </p:extLst>
          </p:nvPr>
        </p:nvGraphicFramePr>
        <p:xfrm>
          <a:off x="0" y="1106317"/>
          <a:ext cx="9144000" cy="409343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72680"/>
                <a:gridCol w="2399320"/>
                <a:gridCol w="2286000"/>
                <a:gridCol w="2286000"/>
              </a:tblGrid>
              <a:tr h="72083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e-bunch property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Traditional </a:t>
                      </a:r>
                    </a:p>
                    <a:p>
                      <a:pPr algn="ctr"/>
                      <a:r>
                        <a:rPr lang="en-US" sz="2000"/>
                        <a:t>diagnostics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Challenges for PA</a:t>
                      </a:r>
                      <a:r>
                        <a:rPr lang="en-US" sz="2000" baseline="30000"/>
                        <a:t>1</a:t>
                      </a:r>
                      <a:r>
                        <a:rPr lang="en-US" sz="2000"/>
                        <a:t> electrons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Solutions, References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836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Total </a:t>
                      </a:r>
                      <a:r>
                        <a:rPr lang="en-US" sz="2400" b="1" i="1" baseline="0"/>
                        <a:t>Q</a:t>
                      </a:r>
                      <a:endParaRPr lang="en-US" sz="2400" b="1" i="1"/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ICTs</a:t>
                      </a:r>
                      <a:r>
                        <a:rPr lang="en-US" sz="2400" b="1" baseline="30000"/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Noisy environment</a:t>
                      </a:r>
                    </a:p>
                    <a:p>
                      <a:pPr algn="ctr"/>
                      <a:r>
                        <a:rPr lang="en-US" sz="1400"/>
                        <a:t>(EMP,</a:t>
                      </a:r>
                      <a:r>
                        <a:rPr lang="en-US" sz="1400" baseline="30000"/>
                        <a:t>3</a:t>
                      </a:r>
                      <a:r>
                        <a:rPr lang="en-US" sz="1400"/>
                        <a:t> low-</a:t>
                      </a:r>
                      <a:r>
                        <a:rPr lang="en-US" sz="1400" i="1"/>
                        <a:t>E</a:t>
                      </a:r>
                      <a:r>
                        <a:rPr lang="en-US" sz="1400" baseline="-25000"/>
                        <a:t>e</a:t>
                      </a:r>
                      <a:r>
                        <a:rPr lang="en-US" sz="1400" baseline="0"/>
                        <a:t> electrons)</a:t>
                      </a:r>
                      <a:endParaRPr lang="en-US" sz="1400"/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Shielded, filtered ICTs </a:t>
                      </a:r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Nakamura 2016</a:t>
                      </a:r>
                    </a:p>
                    <a:p>
                      <a:pPr algn="ctr"/>
                      <a:r>
                        <a:rPr lang="en-US" sz="1400"/>
                        <a:t>sensitivity:  1 pC &lt; </a:t>
                      </a:r>
                      <a:r>
                        <a:rPr lang="en-US" sz="1400" i="1"/>
                        <a:t>Q</a:t>
                      </a:r>
                      <a:r>
                        <a:rPr lang="en-US" sz="1400"/>
                        <a:t> &lt; 1 nC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836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Space</a:t>
                      </a:r>
                      <a:r>
                        <a:rPr lang="en-US" sz="2000" b="1" baseline="0"/>
                        <a:t>-resolved </a:t>
                      </a:r>
                      <a:r>
                        <a:rPr lang="en-US" sz="2000" b="1" i="1" baseline="0"/>
                        <a:t>Q</a:t>
                      </a:r>
                      <a:r>
                        <a:rPr lang="en-US" sz="2000" baseline="0"/>
                        <a:t> </a:t>
                      </a:r>
                      <a:r>
                        <a:rPr lang="en-US" sz="1400" baseline="0"/>
                        <a:t>(basis of e-spectrometers)</a:t>
                      </a:r>
                      <a:endParaRPr lang="en-US" sz="1400"/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• Luminescing screens</a:t>
                      </a:r>
                    </a:p>
                    <a:p>
                      <a:r>
                        <a:rPr lang="en-US" b="1"/>
                        <a:t>• Imaging Plates (IPs)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Response to fs,</a:t>
                      </a:r>
                      <a:r>
                        <a:rPr lang="en-US" b="1" baseline="0"/>
                        <a:t> hi-</a:t>
                      </a:r>
                      <a:r>
                        <a:rPr lang="en-US" b="1" i="1" baseline="0"/>
                        <a:t>I</a:t>
                      </a:r>
                      <a:r>
                        <a:rPr lang="en-US" b="1" baseline="-25000"/>
                        <a:t>peak</a:t>
                      </a:r>
                      <a:r>
                        <a:rPr lang="en-US" b="1" baseline="0"/>
                        <a:t> PA</a:t>
                      </a:r>
                      <a:r>
                        <a:rPr lang="en-US" b="1" baseline="30000"/>
                        <a:t>1</a:t>
                      </a:r>
                      <a:r>
                        <a:rPr lang="en-US" b="1" baseline="0"/>
                        <a:t> e-bunches? 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New calibrations 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Buck 2010</a:t>
                      </a:r>
                      <a:r>
                        <a:rPr lang="en-US" sz="1400"/>
                        <a:t>, </a:t>
                      </a:r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Kurz 2018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836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d</a:t>
                      </a:r>
                      <a:r>
                        <a:rPr lang="en-US" sz="2800" b="1" i="1"/>
                        <a:t>N</a:t>
                      </a:r>
                      <a:r>
                        <a:rPr lang="en-US" sz="2800" b="1" baseline="-25000"/>
                        <a:t>e</a:t>
                      </a:r>
                      <a:r>
                        <a:rPr lang="en-US" sz="2800" b="1"/>
                        <a:t>/d</a:t>
                      </a:r>
                      <a:r>
                        <a:rPr lang="en-US" sz="2800" b="1" i="1"/>
                        <a:t>E</a:t>
                      </a:r>
                      <a:r>
                        <a:rPr lang="en-US" sz="2800" b="1" baseline="-25000"/>
                        <a:t>e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magnetic </a:t>
                      </a:r>
                    </a:p>
                    <a:p>
                      <a:pPr algn="ctr"/>
                      <a:r>
                        <a:rPr lang="en-US" sz="2000" b="1"/>
                        <a:t>spectrometer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• </a:t>
                      </a:r>
                      <a:r>
                        <a:rPr lang="en-US" b="1"/>
                        <a:t>MeV</a:t>
                      </a:r>
                      <a:r>
                        <a:rPr lang="en-US" b="1" baseline="0"/>
                        <a:t> - </a:t>
                      </a:r>
                      <a:r>
                        <a:rPr lang="en-US" b="1"/>
                        <a:t>GeV</a:t>
                      </a:r>
                      <a:r>
                        <a:rPr lang="en-US" b="1" baseline="0"/>
                        <a:t> </a:t>
                      </a:r>
                      <a:r>
                        <a:rPr lang="en-US" b="1" i="1" baseline="0"/>
                        <a:t>E</a:t>
                      </a:r>
                      <a:r>
                        <a:rPr lang="en-US" b="1" baseline="-25000"/>
                        <a:t>e</a:t>
                      </a:r>
                      <a:r>
                        <a:rPr lang="en-US" b="1" baseline="0"/>
                        <a:t> range</a:t>
                      </a:r>
                    </a:p>
                    <a:p>
                      <a:r>
                        <a:rPr lang="en-US" baseline="0"/>
                        <a:t>• </a:t>
                      </a:r>
                      <a:r>
                        <a:rPr lang="en-US" b="1" baseline="0"/>
                        <a:t>mrad </a:t>
                      </a:r>
                      <a:r>
                        <a:rPr lang="en-US" b="1" i="1" baseline="0">
                          <a:latin typeface="Times New Roman"/>
                          <a:cs typeface="Times New Roman"/>
                        </a:rPr>
                        <a:t>θ</a:t>
                      </a:r>
                      <a:r>
                        <a:rPr lang="en-US" b="1" baseline="-25000"/>
                        <a:t>launch</a:t>
                      </a:r>
                      <a:r>
                        <a:rPr lang="en-US" b="1" baseline="0"/>
                        <a:t> range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• 2</a:t>
                      </a:r>
                      <a:r>
                        <a:rPr lang="en-US" sz="1800" b="1" baseline="0"/>
                        <a:t>–plane detection</a:t>
                      </a:r>
                    </a:p>
                    <a:p>
                      <a:r>
                        <a:rPr lang="en-US" sz="1400" b="0" baseline="0"/>
                        <a:t>     </a:t>
                      </a:r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 Pollock 2011</a:t>
                      </a:r>
                      <a:r>
                        <a:rPr lang="en-US" sz="1400" b="0" baseline="0"/>
                        <a:t>, </a:t>
                      </a:r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Wang 2013</a:t>
                      </a:r>
                    </a:p>
                    <a:p>
                      <a:r>
                        <a:rPr lang="en-US" sz="1800" b="1" baseline="0"/>
                        <a:t>• Und</a:t>
                      </a:r>
                      <a:r>
                        <a:rPr lang="en-US" sz="1800" b="1" baseline="30000"/>
                        <a:t>r</a:t>
                      </a:r>
                      <a:r>
                        <a:rPr lang="en-US" sz="1800" b="1" baseline="0"/>
                        <a:t> rad</a:t>
                      </a:r>
                      <a:r>
                        <a:rPr lang="en-US" sz="1800" b="1" baseline="30000"/>
                        <a:t>n</a:t>
                      </a:r>
                      <a:r>
                        <a:rPr lang="en-US" sz="1800" b="1" baseline="0"/>
                        <a:t> spectrosc.</a:t>
                      </a:r>
                    </a:p>
                    <a:p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Anania 2014</a:t>
                      </a:r>
                      <a:r>
                        <a:rPr lang="en-US" sz="1400" b="0" baseline="0"/>
                        <a:t>, </a:t>
                      </a:r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Gallacher 2009</a:t>
                      </a:r>
                      <a:endParaRPr lang="en-US" sz="1400" b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836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∆E</a:t>
                      </a:r>
                      <a:r>
                        <a:rPr lang="en-US" sz="2000" b="1" baseline="-25000"/>
                        <a:t>e</a:t>
                      </a:r>
                      <a:r>
                        <a:rPr lang="en-US" sz="2000" b="1" baseline="0"/>
                        <a:t> of main peak</a:t>
                      </a:r>
                      <a:endParaRPr lang="en-US" sz="2000" b="1" baseline="-25000"/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as for d</a:t>
                      </a:r>
                      <a:r>
                        <a:rPr lang="en-US" sz="2000" b="1" i="1"/>
                        <a:t>N</a:t>
                      </a:r>
                      <a:r>
                        <a:rPr lang="en-US" sz="2000" b="1" baseline="-25000"/>
                        <a:t>e</a:t>
                      </a:r>
                      <a:r>
                        <a:rPr lang="en-US" sz="2000" b="1"/>
                        <a:t>/d</a:t>
                      </a:r>
                      <a:r>
                        <a:rPr lang="en-US" sz="2000" b="1" i="1"/>
                        <a:t>E</a:t>
                      </a:r>
                      <a:r>
                        <a:rPr lang="en-US" sz="2000" b="1" baseline="-25000"/>
                        <a:t>e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∆</a:t>
                      </a:r>
                      <a:r>
                        <a:rPr lang="en-US" sz="2000" b="1" i="1"/>
                        <a:t>E</a:t>
                      </a:r>
                      <a:r>
                        <a:rPr lang="en-US" sz="2000" b="1" baseline="-25000"/>
                        <a:t>e</a:t>
                      </a:r>
                      <a:r>
                        <a:rPr lang="en-US" sz="2000" b="1"/>
                        <a:t>/</a:t>
                      </a:r>
                      <a:r>
                        <a:rPr lang="en-US" sz="2000" b="1" i="1"/>
                        <a:t>E</a:t>
                      </a:r>
                      <a:r>
                        <a:rPr lang="en-US" sz="2000" b="1" baseline="-25000"/>
                        <a:t>e</a:t>
                      </a:r>
                      <a:r>
                        <a:rPr lang="en-US" sz="2000" b="1"/>
                        <a:t> &lt; 0.01 unachievable?</a:t>
                      </a: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• </a:t>
                      </a:r>
                      <a:r>
                        <a:rPr lang="en-US" b="1"/>
                        <a:t>slice ∆</a:t>
                      </a:r>
                      <a:r>
                        <a:rPr lang="en-US" b="1" i="1"/>
                        <a:t>E</a:t>
                      </a:r>
                      <a:r>
                        <a:rPr lang="en-US" b="1" baseline="-25000"/>
                        <a:t>e</a:t>
                      </a:r>
                      <a:r>
                        <a:rPr lang="en-US" b="1"/>
                        <a:t> diagnostics</a:t>
                      </a:r>
                    </a:p>
                    <a:p>
                      <a:pPr algn="ctr"/>
                      <a:r>
                        <a:rPr lang="en-US" sz="1400" b="0"/>
                        <a:t>ω-domain:  </a:t>
                      </a:r>
                      <a:r>
                        <a:rPr lang="en-US" sz="1400" b="0">
                          <a:solidFill>
                            <a:srgbClr val="FF0000"/>
                          </a:solidFill>
                        </a:rPr>
                        <a:t>Lin</a:t>
                      </a:r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 2012</a:t>
                      </a:r>
                    </a:p>
                    <a:p>
                      <a:pPr algn="ctr"/>
                      <a:r>
                        <a:rPr lang="en-US" sz="1400" b="0" baseline="0"/>
                        <a:t>time-domain:  </a:t>
                      </a:r>
                      <a:r>
                        <a:rPr lang="en-US" sz="1400" b="0" baseline="0">
                          <a:solidFill>
                            <a:srgbClr val="FF0000"/>
                          </a:solidFill>
                        </a:rPr>
                        <a:t>Zhang 2016</a:t>
                      </a:r>
                      <a:endParaRPr lang="en-US" sz="1400" b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31750" y="5577276"/>
            <a:ext cx="2896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Anania, </a:t>
            </a:r>
            <a:r>
              <a:rPr lang="en-US" sz="1200" i="1">
                <a:solidFill>
                  <a:srgbClr val="FF0000"/>
                </a:solidFill>
              </a:rPr>
              <a:t>APL</a:t>
            </a:r>
            <a:r>
              <a:rPr lang="en-US" sz="1200" b="1" i="1">
                <a:solidFill>
                  <a:srgbClr val="FF0000"/>
                </a:solidFill>
              </a:rPr>
              <a:t> </a:t>
            </a:r>
            <a:r>
              <a:rPr lang="en-US" sz="1200" b="1">
                <a:solidFill>
                  <a:srgbClr val="FF0000"/>
                </a:solidFill>
              </a:rPr>
              <a:t>104</a:t>
            </a:r>
            <a:r>
              <a:rPr lang="en-US" sz="1200">
                <a:solidFill>
                  <a:srgbClr val="FF0000"/>
                </a:solidFill>
              </a:rPr>
              <a:t>, 264102 (2014)</a:t>
            </a:r>
          </a:p>
          <a:p>
            <a:r>
              <a:rPr lang="en-US" sz="1200">
                <a:solidFill>
                  <a:srgbClr val="FF0000"/>
                </a:solidFill>
              </a:rPr>
              <a:t>Buck</a:t>
            </a:r>
            <a:r>
              <a:rPr lang="en-US" sz="1200" i="1">
                <a:solidFill>
                  <a:srgbClr val="FF0000"/>
                </a:solidFill>
              </a:rPr>
              <a:t>, Rev. Sci. Instrum. </a:t>
            </a:r>
            <a:r>
              <a:rPr lang="en-US" sz="1200" b="1">
                <a:solidFill>
                  <a:srgbClr val="FF0000"/>
                </a:solidFill>
              </a:rPr>
              <a:t>81</a:t>
            </a:r>
            <a:r>
              <a:rPr lang="en-US" sz="1200">
                <a:solidFill>
                  <a:srgbClr val="FF0000"/>
                </a:solidFill>
              </a:rPr>
              <a:t>, 033301 (2010)</a:t>
            </a:r>
          </a:p>
          <a:p>
            <a:r>
              <a:rPr lang="en-US" sz="1200">
                <a:solidFill>
                  <a:srgbClr val="FF0000"/>
                </a:solidFill>
              </a:rPr>
              <a:t>Gallacher, </a:t>
            </a:r>
            <a:r>
              <a:rPr lang="en-US" sz="1200" i="1">
                <a:solidFill>
                  <a:srgbClr val="FF0000"/>
                </a:solidFill>
              </a:rPr>
              <a:t>Phys. Plasmas </a:t>
            </a:r>
            <a:r>
              <a:rPr lang="en-US" sz="1200" b="1">
                <a:solidFill>
                  <a:srgbClr val="FF0000"/>
                </a:solidFill>
              </a:rPr>
              <a:t>16</a:t>
            </a:r>
            <a:r>
              <a:rPr lang="en-US" sz="1200">
                <a:solidFill>
                  <a:srgbClr val="FF0000"/>
                </a:solidFill>
              </a:rPr>
              <a:t>, 093102 (2009)</a:t>
            </a:r>
          </a:p>
          <a:p>
            <a:r>
              <a:rPr lang="en-US" sz="1200">
                <a:solidFill>
                  <a:srgbClr val="FF0000"/>
                </a:solidFill>
              </a:rPr>
              <a:t>Kurz, </a:t>
            </a:r>
            <a:r>
              <a:rPr lang="en-US" sz="1200" i="1">
                <a:solidFill>
                  <a:srgbClr val="FF0000"/>
                </a:solidFill>
              </a:rPr>
              <a:t>Rev. Sci. Instrum. </a:t>
            </a:r>
            <a:r>
              <a:rPr lang="en-US" sz="1200" b="1">
                <a:solidFill>
                  <a:srgbClr val="FF0000"/>
                </a:solidFill>
              </a:rPr>
              <a:t>89</a:t>
            </a:r>
            <a:r>
              <a:rPr lang="en-US" sz="1200">
                <a:solidFill>
                  <a:srgbClr val="FF0000"/>
                </a:solidFill>
              </a:rPr>
              <a:t>, 093303 (2018)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3331" y="5211875"/>
            <a:ext cx="380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Abbreviations</a:t>
            </a:r>
            <a:r>
              <a:rPr lang="en-US" b="1"/>
              <a:t>:</a:t>
            </a:r>
          </a:p>
          <a:p>
            <a:r>
              <a:rPr lang="en-US" b="1" baseline="30000"/>
              <a:t>1</a:t>
            </a:r>
            <a:r>
              <a:rPr lang="en-US"/>
              <a:t>PA = </a:t>
            </a:r>
            <a:r>
              <a:rPr lang="en-US" b="1" u="sng"/>
              <a:t>P</a:t>
            </a:r>
            <a:r>
              <a:rPr lang="en-US"/>
              <a:t>lasma-</a:t>
            </a:r>
            <a:r>
              <a:rPr lang="en-US" b="1" u="sng"/>
              <a:t>A</a:t>
            </a:r>
            <a:r>
              <a:rPr lang="en-US"/>
              <a:t>ccelerator</a:t>
            </a:r>
          </a:p>
          <a:p>
            <a:r>
              <a:rPr lang="en-US" baseline="30000"/>
              <a:t>2</a:t>
            </a:r>
            <a:r>
              <a:rPr lang="en-US"/>
              <a:t>ICT = </a:t>
            </a:r>
            <a:r>
              <a:rPr lang="en-US" b="1" u="sng"/>
              <a:t>I</a:t>
            </a:r>
            <a:r>
              <a:rPr lang="en-US"/>
              <a:t>ntegrating </a:t>
            </a:r>
            <a:r>
              <a:rPr lang="en-US" b="1" u="sng"/>
              <a:t>C</a:t>
            </a:r>
            <a:r>
              <a:rPr lang="en-US"/>
              <a:t>urrent </a:t>
            </a:r>
            <a:r>
              <a:rPr lang="en-US" b="1" u="sng"/>
              <a:t>T</a:t>
            </a:r>
            <a:r>
              <a:rPr lang="en-US"/>
              <a:t>ransformer</a:t>
            </a:r>
          </a:p>
          <a:p>
            <a:r>
              <a:rPr lang="en-US" baseline="30000"/>
              <a:t>3</a:t>
            </a:r>
            <a:r>
              <a:rPr lang="en-US"/>
              <a:t>EMP = </a:t>
            </a:r>
            <a:r>
              <a:rPr lang="en-US" b="1" u="sng"/>
              <a:t>E</a:t>
            </a:r>
            <a:r>
              <a:rPr lang="en-US"/>
              <a:t>lectro-</a:t>
            </a:r>
            <a:r>
              <a:rPr lang="en-US" b="1" u="sng"/>
              <a:t>M</a:t>
            </a:r>
            <a:r>
              <a:rPr lang="en-US"/>
              <a:t>agnetic </a:t>
            </a:r>
            <a:r>
              <a:rPr lang="en-US" b="1" u="sng"/>
              <a:t>P</a:t>
            </a:r>
            <a:r>
              <a:rPr lang="en-US"/>
              <a:t>ulses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750" y="6477000"/>
            <a:ext cx="730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see MD </a:t>
            </a:r>
            <a:r>
              <a:rPr lang="en-US" i="1">
                <a:solidFill>
                  <a:srgbClr val="0000FF"/>
                </a:solidFill>
              </a:rPr>
              <a:t>et al</a:t>
            </a:r>
            <a:r>
              <a:rPr lang="en-US">
                <a:solidFill>
                  <a:srgbClr val="0000FF"/>
                </a:solidFill>
              </a:rPr>
              <a:t>., </a:t>
            </a:r>
            <a:r>
              <a:rPr lang="en-US" i="1">
                <a:solidFill>
                  <a:srgbClr val="0000FF"/>
                </a:solidFill>
              </a:rPr>
              <a:t>Rev. Mod. Phys</a:t>
            </a:r>
            <a:r>
              <a:rPr lang="en-US">
                <a:solidFill>
                  <a:srgbClr val="0000FF"/>
                </a:solidFill>
              </a:rPr>
              <a:t>.</a:t>
            </a:r>
            <a:r>
              <a:rPr lang="en-US" b="1">
                <a:solidFill>
                  <a:srgbClr val="0000FF"/>
                </a:solidFill>
              </a:rPr>
              <a:t>90</a:t>
            </a:r>
            <a:r>
              <a:rPr lang="en-US">
                <a:solidFill>
                  <a:srgbClr val="0000FF"/>
                </a:solidFill>
              </a:rPr>
              <a:t>, 35002 (2018) for more detailed discussion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3221" y="5360691"/>
            <a:ext cx="24645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Lin, </a:t>
            </a:r>
            <a:r>
              <a:rPr lang="en-US" sz="1200" i="1">
                <a:solidFill>
                  <a:srgbClr val="FF0000"/>
                </a:solidFill>
              </a:rPr>
              <a:t>PRL</a:t>
            </a:r>
            <a:r>
              <a:rPr lang="en-US" sz="1200" b="1">
                <a:solidFill>
                  <a:srgbClr val="FF0000"/>
                </a:solidFill>
              </a:rPr>
              <a:t> 108</a:t>
            </a:r>
            <a:r>
              <a:rPr lang="en-US" sz="1200">
                <a:solidFill>
                  <a:srgbClr val="FF0000"/>
                </a:solidFill>
              </a:rPr>
              <a:t>, 094801 (2012)</a:t>
            </a:r>
          </a:p>
          <a:p>
            <a:r>
              <a:rPr lang="en-US" sz="1200">
                <a:solidFill>
                  <a:srgbClr val="FF0000"/>
                </a:solidFill>
              </a:rPr>
              <a:t>Nakamura, </a:t>
            </a:r>
            <a:r>
              <a:rPr lang="en-US" sz="1200" i="1">
                <a:solidFill>
                  <a:srgbClr val="FF0000"/>
                </a:solidFill>
              </a:rPr>
              <a:t>PPCF</a:t>
            </a:r>
            <a:r>
              <a:rPr lang="en-US" sz="1200" b="1">
                <a:solidFill>
                  <a:srgbClr val="FF0000"/>
                </a:solidFill>
              </a:rPr>
              <a:t> 58</a:t>
            </a:r>
            <a:r>
              <a:rPr lang="en-US" sz="1200">
                <a:solidFill>
                  <a:srgbClr val="FF0000"/>
                </a:solidFill>
              </a:rPr>
              <a:t>, 034010 (2016) </a:t>
            </a:r>
          </a:p>
          <a:p>
            <a:r>
              <a:rPr lang="en-US" sz="1200">
                <a:solidFill>
                  <a:srgbClr val="FF0000"/>
                </a:solidFill>
              </a:rPr>
              <a:t>Pollock, </a:t>
            </a:r>
            <a:r>
              <a:rPr lang="en-US" sz="1200" i="1">
                <a:solidFill>
                  <a:srgbClr val="FF0000"/>
                </a:solidFill>
              </a:rPr>
              <a:t>PRL</a:t>
            </a:r>
            <a:r>
              <a:rPr lang="en-US" sz="1200">
                <a:solidFill>
                  <a:srgbClr val="FF0000"/>
                </a:solidFill>
              </a:rPr>
              <a:t> </a:t>
            </a:r>
            <a:r>
              <a:rPr lang="en-US" sz="1200" b="1">
                <a:solidFill>
                  <a:srgbClr val="FF0000"/>
                </a:solidFill>
              </a:rPr>
              <a:t>107</a:t>
            </a:r>
            <a:r>
              <a:rPr lang="en-US" sz="1200">
                <a:solidFill>
                  <a:srgbClr val="FF0000"/>
                </a:solidFill>
              </a:rPr>
              <a:t>, 0450001 (2011)</a:t>
            </a:r>
          </a:p>
          <a:p>
            <a:r>
              <a:rPr lang="en-US" sz="1200">
                <a:solidFill>
                  <a:srgbClr val="FF0000"/>
                </a:solidFill>
              </a:rPr>
              <a:t>Wang, </a:t>
            </a:r>
            <a:r>
              <a:rPr lang="en-US" sz="1200" i="1">
                <a:solidFill>
                  <a:srgbClr val="FF0000"/>
                </a:solidFill>
              </a:rPr>
              <a:t>Nat. Commun</a:t>
            </a:r>
            <a:r>
              <a:rPr lang="en-US" sz="1200">
                <a:solidFill>
                  <a:srgbClr val="FF0000"/>
                </a:solidFill>
              </a:rPr>
              <a:t>. </a:t>
            </a:r>
            <a:r>
              <a:rPr lang="en-US" sz="1200" b="1">
                <a:solidFill>
                  <a:srgbClr val="FF0000"/>
                </a:solidFill>
              </a:rPr>
              <a:t>4,</a:t>
            </a:r>
            <a:r>
              <a:rPr lang="en-US" sz="1200">
                <a:solidFill>
                  <a:srgbClr val="FF0000"/>
                </a:solidFill>
              </a:rPr>
              <a:t> 1988 (2014)</a:t>
            </a:r>
          </a:p>
          <a:p>
            <a:r>
              <a:rPr lang="en-US" sz="1200">
                <a:solidFill>
                  <a:srgbClr val="FF0000"/>
                </a:solidFill>
              </a:rPr>
              <a:t>Zhang, </a:t>
            </a:r>
            <a:r>
              <a:rPr lang="en-US" sz="1200" i="1">
                <a:solidFill>
                  <a:srgbClr val="FF0000"/>
                </a:solidFill>
              </a:rPr>
              <a:t>PR-STAB</a:t>
            </a:r>
            <a:r>
              <a:rPr lang="en-US" sz="1200" b="1" i="1">
                <a:solidFill>
                  <a:srgbClr val="FF0000"/>
                </a:solidFill>
              </a:rPr>
              <a:t> </a:t>
            </a:r>
            <a:r>
              <a:rPr lang="en-US" sz="1200" b="1">
                <a:solidFill>
                  <a:srgbClr val="FF0000"/>
                </a:solidFill>
              </a:rPr>
              <a:t>19</a:t>
            </a:r>
            <a:r>
              <a:rPr lang="en-US" sz="1200">
                <a:solidFill>
                  <a:srgbClr val="FF0000"/>
                </a:solidFill>
              </a:rPr>
              <a:t>, 062802 (2016)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249566"/>
            <a:ext cx="131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References</a:t>
            </a:r>
            <a:r>
              <a:rPr lang="en-US" b="1"/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800" y="1825625"/>
            <a:ext cx="9055100" cy="80962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800" y="2625725"/>
            <a:ext cx="9055100" cy="71437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800" y="3336925"/>
            <a:ext cx="9055100" cy="106997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800" y="4403725"/>
            <a:ext cx="9055100" cy="796023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7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567" y="-17839"/>
            <a:ext cx="79652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/>
              <a:t>Plasma-based accelerators posed</a:t>
            </a:r>
          </a:p>
          <a:p>
            <a:pPr algn="ctr"/>
            <a:r>
              <a:rPr lang="en-US" sz="4400" b="1"/>
              <a:t> a dual diagnostic challenge ...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3404" y="3924339"/>
            <a:ext cx="407424" cy="355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1230" y="1540705"/>
            <a:ext cx="72496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</a:rPr>
              <a:t>e-bunches can be ...</a:t>
            </a:r>
          </a:p>
          <a:p>
            <a:r>
              <a:rPr lang="en-US" sz="2400" b="1">
                <a:solidFill>
                  <a:srgbClr val="0000FF"/>
                </a:solidFill>
              </a:rPr>
              <a:t>	</a:t>
            </a:r>
            <a:r>
              <a:rPr lang="en-US" sz="2400" b="1"/>
              <a:t>... transversely small</a:t>
            </a:r>
            <a:r>
              <a:rPr lang="en-US" sz="2400"/>
              <a:t>:  0.1 &lt; σ</a:t>
            </a:r>
            <a:r>
              <a:rPr lang="en-US" sz="2400" baseline="-25000"/>
              <a:t>x</a:t>
            </a:r>
            <a:r>
              <a:rPr lang="en-US" sz="2400"/>
              <a:t> &lt; 1µm</a:t>
            </a:r>
          </a:p>
          <a:p>
            <a:r>
              <a:rPr lang="en-US" sz="2400"/>
              <a:t>	</a:t>
            </a:r>
            <a:r>
              <a:rPr lang="en-US" sz="2400" b="1"/>
              <a:t>... longitudinally short</a:t>
            </a:r>
            <a:r>
              <a:rPr lang="en-US" sz="2400"/>
              <a:t>:  0.3 &lt; σ</a:t>
            </a:r>
            <a:r>
              <a:rPr lang="en-US" sz="2400" baseline="-25000"/>
              <a:t>z</a:t>
            </a:r>
            <a:r>
              <a:rPr lang="en-US" sz="2400"/>
              <a:t> ~ 3 µm (1 &lt; τ &lt; 10 fs)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6969" y="3729562"/>
            <a:ext cx="84448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</a:rPr>
              <a:t>2. Plasma accelerator (PA) structures are ... </a:t>
            </a:r>
          </a:p>
          <a:p>
            <a:r>
              <a:rPr lang="en-US" sz="3200" b="1">
                <a:solidFill>
                  <a:srgbClr val="000000"/>
                </a:solidFill>
              </a:rPr>
              <a:t>	... tens of µm size			... evolving</a:t>
            </a:r>
          </a:p>
          <a:p>
            <a:r>
              <a:rPr lang="en-US" sz="3200" b="1">
                <a:solidFill>
                  <a:srgbClr val="000000"/>
                </a:solidFill>
              </a:rPr>
              <a:t>	... luminal velocity			... transient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884854"/>
              </p:ext>
            </p:extLst>
          </p:nvPr>
        </p:nvGraphicFramePr>
        <p:xfrm>
          <a:off x="1237708" y="2853279"/>
          <a:ext cx="469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1" name="Equation" r:id="rId3" imgW="469900" imgH="304800" progId="Equation.3">
                  <p:embed/>
                </p:oleObj>
              </mc:Choice>
              <mc:Fallback>
                <p:oleObj name="Equation" r:id="rId3" imgW="469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708" y="2853279"/>
                        <a:ext cx="469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81217" y="2760149"/>
            <a:ext cx="558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transverse emittance 0.1 &lt; ε</a:t>
            </a:r>
            <a:r>
              <a:rPr lang="en-US" sz="2400" baseline="-25000"/>
              <a:t>n</a:t>
            </a:r>
            <a:r>
              <a:rPr lang="en-US" sz="2400"/>
              <a:t> </a:t>
            </a:r>
            <a:r>
              <a:rPr lang="en-US" sz="2400">
                <a:latin typeface="Times New Roman"/>
                <a:cs typeface="Times New Roman"/>
              </a:rPr>
              <a:t>≤ </a:t>
            </a:r>
            <a:r>
              <a:rPr lang="en-US" sz="2400"/>
              <a:t>1 mm mrad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5452" y="6180671"/>
            <a:ext cx="8842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How do we diagnose them in the laboratory? </a:t>
            </a:r>
          </a:p>
        </p:txBody>
      </p:sp>
    </p:spTree>
    <p:extLst>
      <p:ext uri="{BB962C8B-B14F-4D97-AF65-F5344CB8AC3E}">
        <p14:creationId xmlns:p14="http://schemas.microsoft.com/office/powerpoint/2010/main" val="2372877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6"/>
          <p:cNvGrpSpPr>
            <a:grpSpLocks/>
          </p:cNvGrpSpPr>
          <p:nvPr/>
        </p:nvGrpSpPr>
        <p:grpSpPr bwMode="auto">
          <a:xfrm>
            <a:off x="192088" y="336550"/>
            <a:ext cx="8647112" cy="2178050"/>
            <a:chOff x="121" y="116"/>
            <a:chExt cx="5447" cy="1372"/>
          </a:xfrm>
        </p:grpSpPr>
        <p:pic>
          <p:nvPicPr>
            <p:cNvPr id="5939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" y="141"/>
              <a:ext cx="5447" cy="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3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" y="116"/>
              <a:ext cx="3190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r="20827"/>
          <a:stretch>
            <a:fillRect/>
          </a:stretch>
        </p:blipFill>
        <p:spPr bwMode="auto">
          <a:xfrm>
            <a:off x="809625" y="2971800"/>
            <a:ext cx="233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2467" name="Group 17"/>
          <p:cNvGrpSpPr>
            <a:grpSpLocks/>
          </p:cNvGrpSpPr>
          <p:nvPr/>
        </p:nvGrpSpPr>
        <p:grpSpPr bwMode="auto">
          <a:xfrm>
            <a:off x="847725" y="3101975"/>
            <a:ext cx="2011363" cy="731838"/>
            <a:chOff x="48" y="928"/>
            <a:chExt cx="2548" cy="752"/>
          </a:xfrm>
        </p:grpSpPr>
        <p:grpSp>
          <p:nvGrpSpPr>
            <p:cNvPr id="62479" name="Group 15"/>
            <p:cNvGrpSpPr>
              <a:grpSpLocks/>
            </p:cNvGrpSpPr>
            <p:nvPr/>
          </p:nvGrpSpPr>
          <p:grpSpPr bwMode="auto">
            <a:xfrm>
              <a:off x="432" y="1344"/>
              <a:ext cx="1392" cy="336"/>
              <a:chOff x="432" y="1344"/>
              <a:chExt cx="1392" cy="336"/>
            </a:xfrm>
          </p:grpSpPr>
          <p:sp>
            <p:nvSpPr>
              <p:cNvPr id="62481" name="Line 11"/>
              <p:cNvSpPr>
                <a:spLocks noChangeShapeType="1"/>
              </p:cNvSpPr>
              <p:nvPr/>
            </p:nvSpPr>
            <p:spPr bwMode="auto">
              <a:xfrm>
                <a:off x="912" y="1344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2" name="Line 12"/>
              <p:cNvSpPr>
                <a:spLocks noChangeShapeType="1"/>
              </p:cNvSpPr>
              <p:nvPr/>
            </p:nvSpPr>
            <p:spPr bwMode="auto">
              <a:xfrm>
                <a:off x="1344" y="1344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3" name="Line 13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84" name="Line 14"/>
              <p:cNvSpPr>
                <a:spLocks noChangeShapeType="1"/>
              </p:cNvSpPr>
              <p:nvPr/>
            </p:nvSpPr>
            <p:spPr bwMode="auto">
              <a:xfrm flipH="1">
                <a:off x="1344" y="1488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48" y="928"/>
              <a:ext cx="2548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</a:rPr>
                <a:t>LONG WAVELENGTH</a:t>
              </a:r>
            </a:p>
          </p:txBody>
        </p:sp>
      </p:grpSp>
      <p:pic>
        <p:nvPicPr>
          <p:cNvPr id="61449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2849" r="20827" b="2849"/>
          <a:stretch>
            <a:fillRect/>
          </a:stretch>
        </p:blipFill>
        <p:spPr bwMode="auto">
          <a:xfrm>
            <a:off x="3295650" y="3048000"/>
            <a:ext cx="2057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2469" name="Group 23"/>
          <p:cNvGrpSpPr>
            <a:grpSpLocks/>
          </p:cNvGrpSpPr>
          <p:nvPr/>
        </p:nvGrpSpPr>
        <p:grpSpPr bwMode="auto">
          <a:xfrm>
            <a:off x="4113213" y="3706813"/>
            <a:ext cx="700087" cy="280987"/>
            <a:chOff x="2176" y="1440"/>
            <a:chExt cx="1136" cy="288"/>
          </a:xfrm>
        </p:grpSpPr>
        <p:sp>
          <p:nvSpPr>
            <p:cNvPr id="62475" name="Line 19"/>
            <p:cNvSpPr>
              <a:spLocks noChangeShapeType="1"/>
            </p:cNvSpPr>
            <p:nvPr/>
          </p:nvSpPr>
          <p:spPr bwMode="auto">
            <a:xfrm>
              <a:off x="2672" y="1440"/>
              <a:ext cx="0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6" name="Line 20"/>
            <p:cNvSpPr>
              <a:spLocks noChangeShapeType="1"/>
            </p:cNvSpPr>
            <p:nvPr/>
          </p:nvSpPr>
          <p:spPr bwMode="auto">
            <a:xfrm>
              <a:off x="2832" y="1440"/>
              <a:ext cx="0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7" name="Line 21"/>
            <p:cNvSpPr>
              <a:spLocks noChangeShapeType="1"/>
            </p:cNvSpPr>
            <p:nvPr/>
          </p:nvSpPr>
          <p:spPr bwMode="auto">
            <a:xfrm>
              <a:off x="2176" y="1584"/>
              <a:ext cx="48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8" name="Line 22"/>
            <p:cNvSpPr>
              <a:spLocks noChangeShapeType="1"/>
            </p:cNvSpPr>
            <p:nvPr/>
          </p:nvSpPr>
          <p:spPr bwMode="auto">
            <a:xfrm flipH="1">
              <a:off x="2832" y="1584"/>
              <a:ext cx="48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70" name="Text Box 24"/>
          <p:cNvSpPr txBox="1">
            <a:spLocks noChangeArrowheads="1"/>
          </p:cNvSpPr>
          <p:nvPr/>
        </p:nvSpPr>
        <p:spPr bwMode="auto">
          <a:xfrm>
            <a:off x="3295650" y="3095625"/>
            <a:ext cx="2120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</a:rPr>
              <a:t>SHORT WAVELENGTH</a:t>
            </a: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2849" r="16661" b="2849"/>
          <a:stretch>
            <a:fillRect/>
          </a:stretch>
        </p:blipFill>
        <p:spPr bwMode="auto">
          <a:xfrm>
            <a:off x="5457825" y="3048000"/>
            <a:ext cx="20097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2472" name="Text Box 26"/>
          <p:cNvSpPr txBox="1">
            <a:spLocks noChangeArrowheads="1"/>
          </p:cNvSpPr>
          <p:nvPr/>
        </p:nvSpPr>
        <p:spPr bwMode="auto">
          <a:xfrm>
            <a:off x="5534025" y="3124200"/>
            <a:ext cx="163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bg1"/>
                </a:solidFill>
              </a:rPr>
              <a:t>CURVED WAVES</a:t>
            </a:r>
          </a:p>
        </p:txBody>
      </p:sp>
      <p:sp>
        <p:nvSpPr>
          <p:cNvPr id="62473" name="TextBox 1"/>
          <p:cNvSpPr txBox="1">
            <a:spLocks noChangeArrowheads="1"/>
          </p:cNvSpPr>
          <p:nvPr/>
        </p:nvSpPr>
        <p:spPr bwMode="auto">
          <a:xfrm>
            <a:off x="339725" y="5959475"/>
            <a:ext cx="8348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The ability to capture pictures of plasma waves helps us</a:t>
            </a:r>
          </a:p>
          <a:p>
            <a:pPr algn="ctr"/>
            <a:r>
              <a:rPr lang="en-US" b="1"/>
              <a:t>understand and improve laser-plasma accelerators</a:t>
            </a:r>
          </a:p>
        </p:txBody>
      </p:sp>
      <p:sp>
        <p:nvSpPr>
          <p:cNvPr id="51253" name="Text Box 53"/>
          <p:cNvSpPr txBox="1">
            <a:spLocks noChangeArrowheads="1"/>
          </p:cNvSpPr>
          <p:nvPr/>
        </p:nvSpPr>
        <p:spPr bwMode="auto">
          <a:xfrm>
            <a:off x="115888" y="2590800"/>
            <a:ext cx="841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Laser-plasma accelerators come in many shapes &amp; sizes</a:t>
            </a:r>
          </a:p>
        </p:txBody>
      </p:sp>
      <p:pic>
        <p:nvPicPr>
          <p:cNvPr id="2" name="Picture 1" descr="Plasma density grey sca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98" y="2971800"/>
            <a:ext cx="740835" cy="2921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7436873" y="4047656"/>
            <a:ext cx="236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probe phase shift (rad)</a:t>
            </a:r>
          </a:p>
          <a:p>
            <a:pPr algn="ctr"/>
            <a:r>
              <a:rPr lang="en-US" b="1"/>
              <a:t>(prop. to n</a:t>
            </a:r>
            <a:r>
              <a:rPr lang="en-US" b="1" baseline="-25000"/>
              <a:t>e</a:t>
            </a:r>
            <a:r>
              <a:rPr lang="en-US" b="1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5303" y="5283684"/>
            <a:ext cx="1954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n</a:t>
            </a:r>
            <a:r>
              <a:rPr lang="en-US" sz="1600" baseline="-25000">
                <a:solidFill>
                  <a:schemeClr val="bg1"/>
                </a:solidFill>
              </a:rPr>
              <a:t>e0</a:t>
            </a:r>
            <a:r>
              <a:rPr lang="en-US" sz="1600">
                <a:solidFill>
                  <a:schemeClr val="bg1"/>
                </a:solidFill>
              </a:rPr>
              <a:t> = 0.95 × 10</a:t>
            </a:r>
            <a:r>
              <a:rPr lang="en-US" sz="1600" baseline="30000">
                <a:solidFill>
                  <a:schemeClr val="bg1"/>
                </a:solidFill>
              </a:rPr>
              <a:t>18</a:t>
            </a:r>
            <a:r>
              <a:rPr lang="en-US" sz="1600">
                <a:solidFill>
                  <a:schemeClr val="bg1"/>
                </a:solidFill>
              </a:rPr>
              <a:t> cm</a:t>
            </a:r>
            <a:r>
              <a:rPr lang="en-US" sz="1600" baseline="30000">
                <a:solidFill>
                  <a:schemeClr val="bg1"/>
                </a:solidFill>
              </a:rPr>
              <a:t>-3</a:t>
            </a:r>
          </a:p>
          <a:p>
            <a:r>
              <a:rPr lang="en-US" sz="1600">
                <a:solidFill>
                  <a:schemeClr val="bg1"/>
                </a:solidFill>
              </a:rPr>
              <a:t>10 TW pump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66725" y="5300620"/>
            <a:ext cx="18501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n</a:t>
            </a:r>
            <a:r>
              <a:rPr lang="en-US" sz="1600" baseline="-25000">
                <a:solidFill>
                  <a:schemeClr val="bg1"/>
                </a:solidFill>
              </a:rPr>
              <a:t>e0</a:t>
            </a:r>
            <a:r>
              <a:rPr lang="en-US" sz="1600">
                <a:solidFill>
                  <a:schemeClr val="bg1"/>
                </a:solidFill>
              </a:rPr>
              <a:t> = 5.9 × 10</a:t>
            </a:r>
            <a:r>
              <a:rPr lang="en-US" sz="1600" baseline="30000">
                <a:solidFill>
                  <a:schemeClr val="bg1"/>
                </a:solidFill>
              </a:rPr>
              <a:t>18</a:t>
            </a:r>
            <a:r>
              <a:rPr lang="en-US" sz="1600">
                <a:solidFill>
                  <a:schemeClr val="bg1"/>
                </a:solidFill>
              </a:rPr>
              <a:t> cm</a:t>
            </a:r>
            <a:r>
              <a:rPr lang="en-US" sz="1600" baseline="30000">
                <a:solidFill>
                  <a:schemeClr val="bg1"/>
                </a:solidFill>
              </a:rPr>
              <a:t>-3</a:t>
            </a:r>
          </a:p>
          <a:p>
            <a:r>
              <a:rPr lang="en-US" sz="1600">
                <a:solidFill>
                  <a:schemeClr val="bg1"/>
                </a:solidFill>
              </a:rPr>
              <a:t>10 TW pump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68018" y="5300623"/>
            <a:ext cx="18501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n</a:t>
            </a:r>
            <a:r>
              <a:rPr lang="en-US" sz="1600" baseline="-25000">
                <a:solidFill>
                  <a:schemeClr val="bg1"/>
                </a:solidFill>
              </a:rPr>
              <a:t>e0</a:t>
            </a:r>
            <a:r>
              <a:rPr lang="en-US" sz="1600">
                <a:solidFill>
                  <a:schemeClr val="bg1"/>
                </a:solidFill>
              </a:rPr>
              <a:t> = 2.2 × 10</a:t>
            </a:r>
            <a:r>
              <a:rPr lang="en-US" sz="1600" baseline="30000">
                <a:solidFill>
                  <a:schemeClr val="bg1"/>
                </a:solidFill>
              </a:rPr>
              <a:t>18</a:t>
            </a:r>
            <a:r>
              <a:rPr lang="en-US" sz="1600">
                <a:solidFill>
                  <a:schemeClr val="bg1"/>
                </a:solidFill>
              </a:rPr>
              <a:t> cm</a:t>
            </a:r>
            <a:r>
              <a:rPr lang="en-US" sz="1600" baseline="30000">
                <a:solidFill>
                  <a:schemeClr val="bg1"/>
                </a:solidFill>
              </a:rPr>
              <a:t>-3</a:t>
            </a:r>
          </a:p>
          <a:p>
            <a:r>
              <a:rPr lang="en-US" sz="1600">
                <a:solidFill>
                  <a:schemeClr val="bg1"/>
                </a:solidFill>
              </a:rPr>
              <a:t>30 TW pump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363" y="3932767"/>
            <a:ext cx="649374" cy="536575"/>
            <a:chOff x="75363" y="3932767"/>
            <a:chExt cx="649374" cy="53657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88975" y="3932767"/>
              <a:ext cx="0" cy="536575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363" y="4019818"/>
              <a:ext cx="649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50 µm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46270" y="3439090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36 µm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79876" y="3667692"/>
            <a:ext cx="64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15 µm</a:t>
            </a:r>
          </a:p>
        </p:txBody>
      </p:sp>
      <p:pic>
        <p:nvPicPr>
          <p:cNvPr id="7" name="Picture 6" descr="LETTER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375944"/>
            <a:ext cx="1235840" cy="2717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45400" y="376238"/>
            <a:ext cx="1193800" cy="271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Matlis, Nichola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"/>
            <a:ext cx="1206500" cy="14937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864994" y="1433217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Nicholas Matlis </a:t>
            </a:r>
          </a:p>
        </p:txBody>
      </p:sp>
    </p:spTree>
    <p:extLst>
      <p:ext uri="{BB962C8B-B14F-4D97-AF65-F5344CB8AC3E}">
        <p14:creationId xmlns:p14="http://schemas.microsoft.com/office/powerpoint/2010/main" val="114150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3400" y="3349625"/>
            <a:ext cx="196299" cy="33465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499" y="6488112"/>
            <a:ext cx="4463499" cy="255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374230" y="2896646"/>
            <a:ext cx="1740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charset="0"/>
              </a:rPr>
              <a:t>Experiment</a:t>
            </a:r>
          </a:p>
        </p:txBody>
      </p:sp>
      <p:grpSp>
        <p:nvGrpSpPr>
          <p:cNvPr id="16406" name="Group 22"/>
          <p:cNvGrpSpPr>
            <a:grpSpLocks/>
          </p:cNvGrpSpPr>
          <p:nvPr/>
        </p:nvGrpSpPr>
        <p:grpSpPr bwMode="auto">
          <a:xfrm>
            <a:off x="-12700" y="3286125"/>
            <a:ext cx="4432300" cy="3463926"/>
            <a:chOff x="-8" y="2070"/>
            <a:chExt cx="2792" cy="2182"/>
          </a:xfrm>
        </p:grpSpPr>
        <p:pic>
          <p:nvPicPr>
            <p:cNvPr id="16387" name="Picture 3" descr="3DWake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110"/>
              <a:ext cx="2736" cy="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3" name="Text Box 9"/>
            <p:cNvSpPr txBox="1">
              <a:spLocks noChangeArrowheads="1"/>
            </p:cNvSpPr>
            <p:nvPr/>
          </p:nvSpPr>
          <p:spPr bwMode="auto">
            <a:xfrm>
              <a:off x="1966" y="4039"/>
              <a:ext cx="2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Times New Roman" charset="0"/>
                </a:rPr>
                <a:t>60</a:t>
              </a:r>
              <a:endParaRPr lang="en-US" sz="1600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rot="21540000" flipH="1" flipV="1">
              <a:off x="136" y="4008"/>
              <a:ext cx="1792" cy="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rot="21480000" flipH="1">
              <a:off x="2302" y="3463"/>
              <a:ext cx="378" cy="31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 flipH="1" flipV="1">
              <a:off x="168" y="2320"/>
              <a:ext cx="0" cy="76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5" name="Rectangle 21"/>
            <p:cNvSpPr>
              <a:spLocks noChangeArrowheads="1"/>
            </p:cNvSpPr>
            <p:nvPr/>
          </p:nvSpPr>
          <p:spPr bwMode="auto">
            <a:xfrm>
              <a:off x="32" y="2112"/>
              <a:ext cx="48" cy="20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Text Box 18"/>
            <p:cNvSpPr txBox="1">
              <a:spLocks noChangeArrowheads="1"/>
            </p:cNvSpPr>
            <p:nvPr/>
          </p:nvSpPr>
          <p:spPr bwMode="auto">
            <a:xfrm>
              <a:off x="-8" y="2070"/>
              <a:ext cx="74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∆</a:t>
              </a:r>
              <a:r>
                <a:rPr lang="en-US" dirty="0" err="1" smtClean="0">
                  <a:solidFill>
                    <a:schemeClr val="bg1"/>
                  </a:solidFill>
                </a:rPr>
                <a:t>ϕ</a:t>
              </a:r>
              <a:r>
                <a:rPr lang="en-US" baseline="-25000" dirty="0" err="1" smtClean="0">
                  <a:solidFill>
                    <a:schemeClr val="bg1"/>
                  </a:solidFill>
                </a:rPr>
                <a:t>probe</a:t>
              </a:r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dirty="0" err="1">
                  <a:solidFill>
                    <a:schemeClr val="bg1"/>
                  </a:solidFill>
                </a:rPr>
                <a:t>r</a:t>
              </a:r>
              <a:r>
                <a:rPr lang="en-US" dirty="0" err="1" smtClean="0">
                  <a:solidFill>
                    <a:schemeClr val="bg1"/>
                  </a:solidFill>
                </a:rPr>
                <a:t>,</a:t>
              </a:r>
              <a:r>
                <a:rPr lang="en-US" dirty="0" err="1" smtClean="0">
                  <a:solidFill>
                    <a:schemeClr val="bg1"/>
                  </a:solidFill>
                  <a:latin typeface="Times New Roman"/>
                  <a:cs typeface="Times New Roman"/>
                  <a:sym typeface="Symbol" charset="0"/>
                </a:rPr>
                <a:t>ζ</a:t>
              </a:r>
              <a:r>
                <a:rPr lang="en-US" dirty="0" smtClean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0" y="3997"/>
              <a:ext cx="26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0.4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410" name="Group 26"/>
          <p:cNvGrpSpPr>
            <a:grpSpLocks/>
          </p:cNvGrpSpPr>
          <p:nvPr/>
        </p:nvGrpSpPr>
        <p:grpSpPr bwMode="auto">
          <a:xfrm>
            <a:off x="4724400" y="3122614"/>
            <a:ext cx="4432300" cy="3459162"/>
            <a:chOff x="2832" y="1983"/>
            <a:chExt cx="2928" cy="2337"/>
          </a:xfrm>
        </p:grpSpPr>
        <p:grpSp>
          <p:nvGrpSpPr>
            <p:cNvPr id="16408" name="Group 24"/>
            <p:cNvGrpSpPr>
              <a:grpSpLocks/>
            </p:cNvGrpSpPr>
            <p:nvPr/>
          </p:nvGrpSpPr>
          <p:grpSpPr bwMode="auto">
            <a:xfrm>
              <a:off x="2832" y="1983"/>
              <a:ext cx="2928" cy="2337"/>
              <a:chOff x="2832" y="1983"/>
              <a:chExt cx="2928" cy="2337"/>
            </a:xfrm>
          </p:grpSpPr>
          <p:pic>
            <p:nvPicPr>
              <p:cNvPr id="1638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1983"/>
                <a:ext cx="2928" cy="2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04" name="AutoShape 20"/>
              <p:cNvSpPr>
                <a:spLocks noChangeArrowheads="1"/>
              </p:cNvSpPr>
              <p:nvPr/>
            </p:nvSpPr>
            <p:spPr bwMode="auto">
              <a:xfrm rot="5400000">
                <a:off x="2533" y="3224"/>
                <a:ext cx="681" cy="59"/>
              </a:xfrm>
              <a:custGeom>
                <a:avLst/>
                <a:gdLst>
                  <a:gd name="G0" fmla="+- 996 0 0"/>
                  <a:gd name="G1" fmla="+- 21600 0 996"/>
                  <a:gd name="G2" fmla="*/ 996 1 2"/>
                  <a:gd name="G3" fmla="+- 21600 0 G2"/>
                  <a:gd name="G4" fmla="+/ 996 21600 2"/>
                  <a:gd name="G5" fmla="+/ G1 0 2"/>
                  <a:gd name="G6" fmla="*/ 21600 21600 996"/>
                  <a:gd name="G7" fmla="*/ G6 1 2"/>
                  <a:gd name="G8" fmla="+- 21600 0 G7"/>
                  <a:gd name="G9" fmla="*/ 21600 1 2"/>
                  <a:gd name="G10" fmla="+- 996 0 G9"/>
                  <a:gd name="G11" fmla="?: G10 G8 0"/>
                  <a:gd name="G12" fmla="?: G10 G7 21600"/>
                  <a:gd name="T0" fmla="*/ 21102 w 21600"/>
                  <a:gd name="T1" fmla="*/ 10800 h 21600"/>
                  <a:gd name="T2" fmla="*/ 10800 w 21600"/>
                  <a:gd name="T3" fmla="*/ 21600 h 21600"/>
                  <a:gd name="T4" fmla="*/ 498 w 21600"/>
                  <a:gd name="T5" fmla="*/ 10800 h 21600"/>
                  <a:gd name="T6" fmla="*/ 10800 w 21600"/>
                  <a:gd name="T7" fmla="*/ 0 h 21600"/>
                  <a:gd name="T8" fmla="*/ 2298 w 21600"/>
                  <a:gd name="T9" fmla="*/ 2298 h 21600"/>
                  <a:gd name="T10" fmla="*/ 19302 w 21600"/>
                  <a:gd name="T11" fmla="*/ 19302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996" y="21600"/>
                    </a:lnTo>
                    <a:lnTo>
                      <a:pt x="2060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3" name="Line 19"/>
              <p:cNvSpPr>
                <a:spLocks noChangeShapeType="1"/>
              </p:cNvSpPr>
              <p:nvPr/>
            </p:nvSpPr>
            <p:spPr bwMode="auto">
              <a:xfrm flipV="1">
                <a:off x="2904" y="304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7" name="Text Box 23"/>
              <p:cNvSpPr txBox="1">
                <a:spLocks noChangeArrowheads="1"/>
              </p:cNvSpPr>
              <p:nvPr/>
            </p:nvSpPr>
            <p:spPr bwMode="auto">
              <a:xfrm>
                <a:off x="2862" y="2820"/>
                <a:ext cx="524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n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e</a:t>
                </a:r>
                <a:r>
                  <a:rPr lang="en-US" sz="2000" dirty="0">
                    <a:solidFill>
                      <a:schemeClr val="bg1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r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,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ζ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409" name="Rectangle 25"/>
            <p:cNvSpPr>
              <a:spLocks noChangeArrowheads="1"/>
            </p:cNvSpPr>
            <p:nvPr/>
          </p:nvSpPr>
          <p:spPr bwMode="auto">
            <a:xfrm>
              <a:off x="2880" y="2064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2717800" y="6465888"/>
            <a:ext cx="288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1640" y="6383053"/>
            <a:ext cx="6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ζ</a:t>
            </a:r>
            <a:r>
              <a:rPr lang="en-US" dirty="0" smtClean="0">
                <a:solidFill>
                  <a:schemeClr val="bg1"/>
                </a:solidFill>
              </a:rPr>
              <a:t> [</a:t>
            </a:r>
            <a:r>
              <a:rPr lang="en-US" dirty="0" err="1" smtClean="0">
                <a:solidFill>
                  <a:schemeClr val="bg1"/>
                </a:solidFill>
              </a:rPr>
              <a:t>ps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rot="21480000" flipV="1">
            <a:off x="3019425" y="6069013"/>
            <a:ext cx="600075" cy="4968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3670300" y="5919788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219885" y="53959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charset="0"/>
              </a:rPr>
              <a:t>60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0404" y="5980887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 [µm]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2140" y="5925853"/>
            <a:ext cx="6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ζ</a:t>
            </a:r>
            <a:r>
              <a:rPr lang="en-US" dirty="0" smtClean="0"/>
              <a:t> [</a:t>
            </a:r>
            <a:r>
              <a:rPr lang="en-US" dirty="0" err="1" smtClean="0"/>
              <a:t>ps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186504" y="5828487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[µm]</a:t>
            </a:r>
            <a:endParaRPr lang="en-US" dirty="0"/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959600" y="6237288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 rot="1440000">
            <a:off x="4686300" y="5265738"/>
            <a:ext cx="4154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0.4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2150520"/>
            <a:ext cx="334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wave fronts curve </a:t>
            </a:r>
            <a:r>
              <a:rPr lang="en-US" dirty="0" err="1" smtClean="0"/>
              <a:t>relativistically</a:t>
            </a:r>
            <a:endParaRPr lang="en-US" dirty="0"/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8026400" y="5640388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8829985" y="50784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charset="0"/>
              </a:rPr>
              <a:t>60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7140885" y="6208713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charset="0"/>
              </a:rPr>
              <a:t>60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8860" y="4260850"/>
            <a:ext cx="1838965" cy="815975"/>
            <a:chOff x="1078860" y="4260850"/>
            <a:chExt cx="1838965" cy="815975"/>
          </a:xfrm>
        </p:grpSpPr>
        <p:sp>
          <p:nvSpPr>
            <p:cNvPr id="8" name="Freeform 7"/>
            <p:cNvSpPr/>
            <p:nvPr/>
          </p:nvSpPr>
          <p:spPr>
            <a:xfrm>
              <a:off x="1780204" y="4572000"/>
              <a:ext cx="270846" cy="231775"/>
            </a:xfrm>
            <a:custGeom>
              <a:avLst/>
              <a:gdLst>
                <a:gd name="connsiteX0" fmla="*/ 270846 w 270846"/>
                <a:gd name="connsiteY0" fmla="*/ 0 h 231775"/>
                <a:gd name="connsiteX1" fmla="*/ 150196 w 270846"/>
                <a:gd name="connsiteY1" fmla="*/ 38100 h 231775"/>
                <a:gd name="connsiteX2" fmla="*/ 39071 w 270846"/>
                <a:gd name="connsiteY2" fmla="*/ 111125 h 231775"/>
                <a:gd name="connsiteX3" fmla="*/ 971 w 270846"/>
                <a:gd name="connsiteY3" fmla="*/ 171450 h 231775"/>
                <a:gd name="connsiteX4" fmla="*/ 10496 w 270846"/>
                <a:gd name="connsiteY4" fmla="*/ 231775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846" h="231775">
                  <a:moveTo>
                    <a:pt x="270846" y="0"/>
                  </a:moveTo>
                  <a:cubicBezTo>
                    <a:pt x="229835" y="9789"/>
                    <a:pt x="188825" y="19579"/>
                    <a:pt x="150196" y="38100"/>
                  </a:cubicBezTo>
                  <a:cubicBezTo>
                    <a:pt x="111567" y="56621"/>
                    <a:pt x="63942" y="88900"/>
                    <a:pt x="39071" y="111125"/>
                  </a:cubicBezTo>
                  <a:cubicBezTo>
                    <a:pt x="14200" y="133350"/>
                    <a:pt x="5733" y="151342"/>
                    <a:pt x="971" y="171450"/>
                  </a:cubicBezTo>
                  <a:cubicBezTo>
                    <a:pt x="-3791" y="191558"/>
                    <a:pt x="10496" y="231775"/>
                    <a:pt x="10496" y="231775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437377" y="4419600"/>
              <a:ext cx="248548" cy="241300"/>
            </a:xfrm>
            <a:custGeom>
              <a:avLst/>
              <a:gdLst>
                <a:gd name="connsiteX0" fmla="*/ 248548 w 248548"/>
                <a:gd name="connsiteY0" fmla="*/ 0 h 241300"/>
                <a:gd name="connsiteX1" fmla="*/ 118373 w 248548"/>
                <a:gd name="connsiteY1" fmla="*/ 57150 h 241300"/>
                <a:gd name="connsiteX2" fmla="*/ 7248 w 248548"/>
                <a:gd name="connsiteY2" fmla="*/ 149225 h 241300"/>
                <a:gd name="connsiteX3" fmla="*/ 10423 w 248548"/>
                <a:gd name="connsiteY3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548" h="241300">
                  <a:moveTo>
                    <a:pt x="248548" y="0"/>
                  </a:moveTo>
                  <a:cubicBezTo>
                    <a:pt x="203569" y="16139"/>
                    <a:pt x="158590" y="32279"/>
                    <a:pt x="118373" y="57150"/>
                  </a:cubicBezTo>
                  <a:cubicBezTo>
                    <a:pt x="78156" y="82021"/>
                    <a:pt x="25240" y="118533"/>
                    <a:pt x="7248" y="149225"/>
                  </a:cubicBezTo>
                  <a:cubicBezTo>
                    <a:pt x="-10744" y="179917"/>
                    <a:pt x="10423" y="241300"/>
                    <a:pt x="10423" y="24130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23104" y="4730750"/>
              <a:ext cx="321646" cy="212725"/>
            </a:xfrm>
            <a:custGeom>
              <a:avLst/>
              <a:gdLst>
                <a:gd name="connsiteX0" fmla="*/ 321646 w 321646"/>
                <a:gd name="connsiteY0" fmla="*/ 0 h 212725"/>
                <a:gd name="connsiteX1" fmla="*/ 178771 w 321646"/>
                <a:gd name="connsiteY1" fmla="*/ 38100 h 212725"/>
                <a:gd name="connsiteX2" fmla="*/ 39071 w 321646"/>
                <a:gd name="connsiteY2" fmla="*/ 111125 h 212725"/>
                <a:gd name="connsiteX3" fmla="*/ 971 w 321646"/>
                <a:gd name="connsiteY3" fmla="*/ 165100 h 212725"/>
                <a:gd name="connsiteX4" fmla="*/ 10496 w 321646"/>
                <a:gd name="connsiteY4" fmla="*/ 212725 h 2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46" h="212725">
                  <a:moveTo>
                    <a:pt x="321646" y="0"/>
                  </a:moveTo>
                  <a:cubicBezTo>
                    <a:pt x="273756" y="9789"/>
                    <a:pt x="225867" y="19579"/>
                    <a:pt x="178771" y="38100"/>
                  </a:cubicBezTo>
                  <a:cubicBezTo>
                    <a:pt x="131675" y="56621"/>
                    <a:pt x="68704" y="89958"/>
                    <a:pt x="39071" y="111125"/>
                  </a:cubicBezTo>
                  <a:cubicBezTo>
                    <a:pt x="9438" y="132292"/>
                    <a:pt x="5733" y="148167"/>
                    <a:pt x="971" y="165100"/>
                  </a:cubicBezTo>
                  <a:cubicBezTo>
                    <a:pt x="-3791" y="182033"/>
                    <a:pt x="10496" y="212725"/>
                    <a:pt x="10496" y="212725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486025" y="4873625"/>
              <a:ext cx="431800" cy="203200"/>
              <a:chOff x="2486025" y="4873625"/>
              <a:chExt cx="431800" cy="203200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2486025" y="4908550"/>
                <a:ext cx="238125" cy="168275"/>
              </a:xfrm>
              <a:custGeom>
                <a:avLst/>
                <a:gdLst>
                  <a:gd name="connsiteX0" fmla="*/ 238125 w 238125"/>
                  <a:gd name="connsiteY0" fmla="*/ 0 h 168275"/>
                  <a:gd name="connsiteX1" fmla="*/ 107950 w 238125"/>
                  <a:gd name="connsiteY1" fmla="*/ 47625 h 168275"/>
                  <a:gd name="connsiteX2" fmla="*/ 19050 w 238125"/>
                  <a:gd name="connsiteY2" fmla="*/ 104775 h 168275"/>
                  <a:gd name="connsiteX3" fmla="*/ 0 w 238125"/>
                  <a:gd name="connsiteY3" fmla="*/ 168275 h 16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25" h="168275">
                    <a:moveTo>
                      <a:pt x="238125" y="0"/>
                    </a:moveTo>
                    <a:cubicBezTo>
                      <a:pt x="191293" y="15081"/>
                      <a:pt x="144462" y="30163"/>
                      <a:pt x="107950" y="47625"/>
                    </a:cubicBezTo>
                    <a:cubicBezTo>
                      <a:pt x="71438" y="65087"/>
                      <a:pt x="37042" y="84667"/>
                      <a:pt x="19050" y="104775"/>
                    </a:cubicBezTo>
                    <a:cubicBezTo>
                      <a:pt x="1058" y="124883"/>
                      <a:pt x="0" y="168275"/>
                      <a:pt x="0" y="168275"/>
                    </a:cubicBez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2841625" y="4873625"/>
                <a:ext cx="76200" cy="12700"/>
              </a:xfrm>
              <a:custGeom>
                <a:avLst/>
                <a:gdLst>
                  <a:gd name="connsiteX0" fmla="*/ 76200 w 76200"/>
                  <a:gd name="connsiteY0" fmla="*/ 0 h 12700"/>
                  <a:gd name="connsiteX1" fmla="*/ 0 w 76200"/>
                  <a:gd name="connsiteY1" fmla="*/ 12700 h 12700"/>
                  <a:gd name="connsiteX2" fmla="*/ 0 w 76200"/>
                  <a:gd name="connsiteY2" fmla="*/ 12700 h 1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12700">
                    <a:moveTo>
                      <a:pt x="76200" y="0"/>
                    </a:moveTo>
                    <a:lnTo>
                      <a:pt x="0" y="12700"/>
                    </a:lnTo>
                    <a:lnTo>
                      <a:pt x="0" y="12700"/>
                    </a:lnTo>
                  </a:path>
                </a:pathLst>
              </a:cu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1078860" y="4260850"/>
              <a:ext cx="251465" cy="254000"/>
            </a:xfrm>
            <a:custGeom>
              <a:avLst/>
              <a:gdLst>
                <a:gd name="connsiteX0" fmla="*/ 251465 w 251465"/>
                <a:gd name="connsiteY0" fmla="*/ 0 h 254000"/>
                <a:gd name="connsiteX1" fmla="*/ 127640 w 251465"/>
                <a:gd name="connsiteY1" fmla="*/ 63500 h 254000"/>
                <a:gd name="connsiteX2" fmla="*/ 3815 w 251465"/>
                <a:gd name="connsiteY2" fmla="*/ 168275 h 254000"/>
                <a:gd name="connsiteX3" fmla="*/ 29215 w 251465"/>
                <a:gd name="connsiteY3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465" h="254000">
                  <a:moveTo>
                    <a:pt x="251465" y="0"/>
                  </a:moveTo>
                  <a:cubicBezTo>
                    <a:pt x="210190" y="17727"/>
                    <a:pt x="168915" y="35454"/>
                    <a:pt x="127640" y="63500"/>
                  </a:cubicBezTo>
                  <a:cubicBezTo>
                    <a:pt x="86365" y="91546"/>
                    <a:pt x="20219" y="136525"/>
                    <a:pt x="3815" y="168275"/>
                  </a:cubicBezTo>
                  <a:cubicBezTo>
                    <a:pt x="-12589" y="200025"/>
                    <a:pt x="29215" y="254000"/>
                    <a:pt x="29215" y="25400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28527" y="4848225"/>
            <a:ext cx="1721673" cy="803523"/>
            <a:chOff x="6228527" y="4848225"/>
            <a:chExt cx="1721673" cy="803523"/>
          </a:xfrm>
        </p:grpSpPr>
        <p:sp>
          <p:nvSpPr>
            <p:cNvPr id="17" name="Freeform 16"/>
            <p:cNvSpPr/>
            <p:nvPr/>
          </p:nvSpPr>
          <p:spPr>
            <a:xfrm>
              <a:off x="7586957" y="5397500"/>
              <a:ext cx="363243" cy="254248"/>
            </a:xfrm>
            <a:custGeom>
              <a:avLst/>
              <a:gdLst>
                <a:gd name="connsiteX0" fmla="*/ 363243 w 363243"/>
                <a:gd name="connsiteY0" fmla="*/ 0 h 254248"/>
                <a:gd name="connsiteX1" fmla="*/ 156868 w 363243"/>
                <a:gd name="connsiteY1" fmla="*/ 95250 h 254248"/>
                <a:gd name="connsiteX2" fmla="*/ 10818 w 363243"/>
                <a:gd name="connsiteY2" fmla="*/ 231775 h 254248"/>
                <a:gd name="connsiteX3" fmla="*/ 10818 w 363243"/>
                <a:gd name="connsiteY3" fmla="*/ 254000 h 25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243" h="254248">
                  <a:moveTo>
                    <a:pt x="363243" y="0"/>
                  </a:moveTo>
                  <a:cubicBezTo>
                    <a:pt x="289424" y="28310"/>
                    <a:pt x="215605" y="56621"/>
                    <a:pt x="156868" y="95250"/>
                  </a:cubicBezTo>
                  <a:cubicBezTo>
                    <a:pt x="98131" y="133879"/>
                    <a:pt x="35160" y="205317"/>
                    <a:pt x="10818" y="231775"/>
                  </a:cubicBezTo>
                  <a:cubicBezTo>
                    <a:pt x="-13524" y="258233"/>
                    <a:pt x="10818" y="254000"/>
                    <a:pt x="10818" y="25400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251700" y="5295900"/>
              <a:ext cx="317500" cy="228600"/>
            </a:xfrm>
            <a:custGeom>
              <a:avLst/>
              <a:gdLst>
                <a:gd name="connsiteX0" fmla="*/ 317500 w 317500"/>
                <a:gd name="connsiteY0" fmla="*/ 0 h 228600"/>
                <a:gd name="connsiteX1" fmla="*/ 158750 w 317500"/>
                <a:gd name="connsiteY1" fmla="*/ 57150 h 228600"/>
                <a:gd name="connsiteX2" fmla="*/ 53975 w 317500"/>
                <a:gd name="connsiteY2" fmla="*/ 136525 h 228600"/>
                <a:gd name="connsiteX3" fmla="*/ 0 w 317500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500" h="228600">
                  <a:moveTo>
                    <a:pt x="317500" y="0"/>
                  </a:moveTo>
                  <a:cubicBezTo>
                    <a:pt x="260085" y="17198"/>
                    <a:pt x="202671" y="34396"/>
                    <a:pt x="158750" y="57150"/>
                  </a:cubicBezTo>
                  <a:cubicBezTo>
                    <a:pt x="114829" y="79904"/>
                    <a:pt x="80433" y="107950"/>
                    <a:pt x="53975" y="136525"/>
                  </a:cubicBezTo>
                  <a:cubicBezTo>
                    <a:pt x="27517" y="165100"/>
                    <a:pt x="0" y="228600"/>
                    <a:pt x="0" y="22860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927850" y="5156200"/>
              <a:ext cx="288925" cy="219075"/>
            </a:xfrm>
            <a:custGeom>
              <a:avLst/>
              <a:gdLst>
                <a:gd name="connsiteX0" fmla="*/ 288925 w 288925"/>
                <a:gd name="connsiteY0" fmla="*/ 0 h 219075"/>
                <a:gd name="connsiteX1" fmla="*/ 127000 w 288925"/>
                <a:gd name="connsiteY1" fmla="*/ 50800 h 219075"/>
                <a:gd name="connsiteX2" fmla="*/ 28575 w 288925"/>
                <a:gd name="connsiteY2" fmla="*/ 136525 h 219075"/>
                <a:gd name="connsiteX3" fmla="*/ 0 w 288925"/>
                <a:gd name="connsiteY3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25" h="219075">
                  <a:moveTo>
                    <a:pt x="288925" y="0"/>
                  </a:moveTo>
                  <a:cubicBezTo>
                    <a:pt x="229658" y="14023"/>
                    <a:pt x="170392" y="28046"/>
                    <a:pt x="127000" y="50800"/>
                  </a:cubicBezTo>
                  <a:cubicBezTo>
                    <a:pt x="83608" y="73554"/>
                    <a:pt x="49742" y="108479"/>
                    <a:pt x="28575" y="136525"/>
                  </a:cubicBezTo>
                  <a:cubicBezTo>
                    <a:pt x="7408" y="164571"/>
                    <a:pt x="0" y="219075"/>
                    <a:pt x="0" y="219075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572222" y="5026025"/>
              <a:ext cx="301653" cy="231775"/>
            </a:xfrm>
            <a:custGeom>
              <a:avLst/>
              <a:gdLst>
                <a:gd name="connsiteX0" fmla="*/ 301653 w 301653"/>
                <a:gd name="connsiteY0" fmla="*/ 0 h 231775"/>
                <a:gd name="connsiteX1" fmla="*/ 123853 w 301653"/>
                <a:gd name="connsiteY1" fmla="*/ 31750 h 231775"/>
                <a:gd name="connsiteX2" fmla="*/ 19078 w 301653"/>
                <a:gd name="connsiteY2" fmla="*/ 127000 h 231775"/>
                <a:gd name="connsiteX3" fmla="*/ 28 w 301653"/>
                <a:gd name="connsiteY3" fmla="*/ 231775 h 23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653" h="231775">
                  <a:moveTo>
                    <a:pt x="301653" y="0"/>
                  </a:moveTo>
                  <a:cubicBezTo>
                    <a:pt x="236301" y="5291"/>
                    <a:pt x="170949" y="10583"/>
                    <a:pt x="123853" y="31750"/>
                  </a:cubicBezTo>
                  <a:cubicBezTo>
                    <a:pt x="76757" y="52917"/>
                    <a:pt x="39715" y="93663"/>
                    <a:pt x="19078" y="127000"/>
                  </a:cubicBezTo>
                  <a:cubicBezTo>
                    <a:pt x="-1560" y="160338"/>
                    <a:pt x="28" y="231775"/>
                    <a:pt x="28" y="231775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228527" y="4848225"/>
              <a:ext cx="302448" cy="234950"/>
            </a:xfrm>
            <a:custGeom>
              <a:avLst/>
              <a:gdLst>
                <a:gd name="connsiteX0" fmla="*/ 302448 w 302448"/>
                <a:gd name="connsiteY0" fmla="*/ 0 h 234950"/>
                <a:gd name="connsiteX1" fmla="*/ 162748 w 302448"/>
                <a:gd name="connsiteY1" fmla="*/ 15875 h 234950"/>
                <a:gd name="connsiteX2" fmla="*/ 57973 w 302448"/>
                <a:gd name="connsiteY2" fmla="*/ 79375 h 234950"/>
                <a:gd name="connsiteX3" fmla="*/ 3998 w 302448"/>
                <a:gd name="connsiteY3" fmla="*/ 180975 h 234950"/>
                <a:gd name="connsiteX4" fmla="*/ 3998 w 302448"/>
                <a:gd name="connsiteY4" fmla="*/ 23495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48" h="234950">
                  <a:moveTo>
                    <a:pt x="302448" y="0"/>
                  </a:moveTo>
                  <a:cubicBezTo>
                    <a:pt x="252971" y="1323"/>
                    <a:pt x="203494" y="2646"/>
                    <a:pt x="162748" y="15875"/>
                  </a:cubicBezTo>
                  <a:cubicBezTo>
                    <a:pt x="122002" y="29104"/>
                    <a:pt x="84431" y="51858"/>
                    <a:pt x="57973" y="79375"/>
                  </a:cubicBezTo>
                  <a:cubicBezTo>
                    <a:pt x="31515" y="106892"/>
                    <a:pt x="12994" y="155046"/>
                    <a:pt x="3998" y="180975"/>
                  </a:cubicBezTo>
                  <a:cubicBezTo>
                    <a:pt x="-4998" y="206904"/>
                    <a:pt x="3998" y="234950"/>
                    <a:pt x="3998" y="234950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20743" y="3089474"/>
            <a:ext cx="1714500" cy="1730176"/>
            <a:chOff x="1220743" y="3089474"/>
            <a:chExt cx="1714500" cy="1730176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2935243" y="4588074"/>
              <a:ext cx="0" cy="23157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2554243" y="4372174"/>
              <a:ext cx="0" cy="23157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60543" y="4168974"/>
              <a:ext cx="0" cy="23157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1855743" y="3864174"/>
              <a:ext cx="0" cy="23157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512843" y="3521274"/>
              <a:ext cx="0" cy="231576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1220743" y="30894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021343" y="3406974"/>
            <a:ext cx="1676400" cy="1641276"/>
            <a:chOff x="6021343" y="3406974"/>
            <a:chExt cx="1676400" cy="1641276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7697743" y="48166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354843" y="46515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7024643" y="44864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6694443" y="43086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6351543" y="3965774"/>
              <a:ext cx="0" cy="231576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6021343" y="3406974"/>
              <a:ext cx="0" cy="23157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ight Arrow 30"/>
          <p:cNvSpPr/>
          <p:nvPr/>
        </p:nvSpPr>
        <p:spPr>
          <a:xfrm>
            <a:off x="1990678" y="2225688"/>
            <a:ext cx="371522" cy="26773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/>
          <p:cNvSpPr/>
          <p:nvPr/>
        </p:nvSpPr>
        <p:spPr>
          <a:xfrm>
            <a:off x="1990678" y="2565390"/>
            <a:ext cx="371522" cy="267732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91" name="Group 16390"/>
          <p:cNvGrpSpPr/>
          <p:nvPr/>
        </p:nvGrpSpPr>
        <p:grpSpPr>
          <a:xfrm>
            <a:off x="3152688" y="4978400"/>
            <a:ext cx="940763" cy="355600"/>
            <a:chOff x="3152688" y="4978400"/>
            <a:chExt cx="940763" cy="355600"/>
          </a:xfrm>
        </p:grpSpPr>
        <p:sp>
          <p:nvSpPr>
            <p:cNvPr id="12" name="Oval 11"/>
            <p:cNvSpPr/>
            <p:nvPr/>
          </p:nvSpPr>
          <p:spPr>
            <a:xfrm rot="19320000">
              <a:off x="3152688" y="5018997"/>
              <a:ext cx="454824" cy="278897"/>
            </a:xfrm>
            <a:prstGeom prst="ellipse">
              <a:avLst/>
            </a:prstGeom>
            <a:gradFill flip="none" rotWithShape="1">
              <a:gsLst>
                <a:gs pos="35000">
                  <a:srgbClr val="FF0000"/>
                </a:gs>
                <a:gs pos="85000">
                  <a:srgbClr val="FFFF00"/>
                </a:gs>
                <a:gs pos="5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84" name="Straight Arrow Connector 16383"/>
            <p:cNvCxnSpPr/>
            <p:nvPr/>
          </p:nvCxnSpPr>
          <p:spPr>
            <a:xfrm rot="300000">
              <a:off x="3505200" y="5219700"/>
              <a:ext cx="342900" cy="11430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85" name="TextBox 16384"/>
            <p:cNvSpPr txBox="1"/>
            <p:nvPr/>
          </p:nvSpPr>
          <p:spPr>
            <a:xfrm>
              <a:off x="3543300" y="497840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pump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854692" y="2879713"/>
            <a:ext cx="162135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charset="0"/>
              </a:rPr>
              <a:t>Simulation</a:t>
            </a:r>
          </a:p>
        </p:txBody>
      </p:sp>
      <p:sp>
        <p:nvSpPr>
          <p:cNvPr id="75" name="Text Box 28"/>
          <p:cNvSpPr txBox="1">
            <a:spLocks noChangeArrowheads="1"/>
          </p:cNvSpPr>
          <p:nvPr/>
        </p:nvSpPr>
        <p:spPr bwMode="auto">
          <a:xfrm>
            <a:off x="1486015" y="-4760"/>
            <a:ext cx="60820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ja-JP" altLang="en-US" sz="2800" b="1" dirty="0">
                <a:latin typeface="Arial"/>
              </a:rPr>
              <a:t>“</a:t>
            </a:r>
            <a:r>
              <a:rPr lang="en-US" sz="2800" b="1" dirty="0"/>
              <a:t>Frequency Domain Holography</a:t>
            </a:r>
            <a:r>
              <a:rPr lang="ja-JP" altLang="en-US" sz="2800" b="1" dirty="0">
                <a:latin typeface="Arial"/>
              </a:rPr>
              <a:t>”</a:t>
            </a:r>
            <a:r>
              <a:rPr lang="en-US" sz="2800" b="1" dirty="0"/>
              <a:t> (FDH)</a:t>
            </a:r>
          </a:p>
          <a:p>
            <a:pPr algn="ctr" eaLnBrk="1" hangingPunct="1"/>
            <a:r>
              <a:rPr lang="en-US" sz="2800" b="1" dirty="0" smtClean="0"/>
              <a:t>Images Quasi-Static Wakes </a:t>
            </a:r>
            <a:r>
              <a:rPr lang="en-US" sz="2800" b="1" dirty="0"/>
              <a:t>in </a:t>
            </a:r>
            <a:r>
              <a:rPr lang="en-US" sz="2800" b="1" dirty="0" smtClean="0"/>
              <a:t>One Shot </a:t>
            </a:r>
            <a:endParaRPr lang="en-US" sz="2800" b="1" dirty="0"/>
          </a:p>
        </p:txBody>
      </p:sp>
      <p:sp>
        <p:nvSpPr>
          <p:cNvPr id="76" name="Text Box 15"/>
          <p:cNvSpPr txBox="1">
            <a:spLocks noChangeArrowheads="1"/>
          </p:cNvSpPr>
          <p:nvPr/>
        </p:nvSpPr>
        <p:spPr bwMode="auto">
          <a:xfrm>
            <a:off x="2732624" y="3337415"/>
            <a:ext cx="18436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dirty="0" err="1" smtClean="0">
                <a:solidFill>
                  <a:schemeClr val="bg1"/>
                </a:solidFill>
                <a:latin typeface="Times New Roman" charset="0"/>
              </a:rPr>
              <a:t>Matlis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lang="en-US" sz="1400" i="1" dirty="0" smtClean="0">
                <a:solidFill>
                  <a:schemeClr val="bg1"/>
                </a:solidFill>
                <a:latin typeface="Times New Roman" charset="0"/>
              </a:rPr>
              <a:t>Nature Phys.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Times New Roman" charset="0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Times New Roman" charset="0"/>
              </a:rPr>
              <a:t>,</a:t>
            </a:r>
          </a:p>
          <a:p>
            <a:pPr algn="ctr" eaLnBrk="1" hangingPunct="1"/>
            <a:r>
              <a:rPr lang="en-US" sz="1400" dirty="0" smtClean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</a:rPr>
              <a:t>749 (2006)</a:t>
            </a:r>
          </a:p>
        </p:txBody>
      </p:sp>
      <p:pic>
        <p:nvPicPr>
          <p:cNvPr id="77" name="Picture 76" descr="michigan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73" y="199172"/>
            <a:ext cx="1091022" cy="648552"/>
          </a:xfrm>
          <a:prstGeom prst="rect">
            <a:avLst/>
          </a:prstGeom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814593" y="3234236"/>
            <a:ext cx="13515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 charset="0"/>
              </a:rPr>
              <a:t>Dong, </a:t>
            </a:r>
            <a:r>
              <a:rPr lang="en-US" sz="1400" i="1" dirty="0" smtClean="0">
                <a:solidFill>
                  <a:srgbClr val="FF0000"/>
                </a:solidFill>
                <a:latin typeface="Times New Roman" charset="0"/>
              </a:rPr>
              <a:t>NJP </a:t>
            </a:r>
            <a:r>
              <a:rPr lang="en-US" sz="1400" b="1" dirty="0">
                <a:solidFill>
                  <a:srgbClr val="FF0000"/>
                </a:solidFill>
                <a:latin typeface="Times New Roman" charset="0"/>
              </a:rPr>
              <a:t>12</a:t>
            </a:r>
            <a:r>
              <a:rPr lang="en-US" sz="1400" i="1" dirty="0" smtClean="0">
                <a:solidFill>
                  <a:srgbClr val="FF0000"/>
                </a:solidFill>
                <a:latin typeface="Times New Roman" charset="0"/>
              </a:rPr>
              <a:t>,</a:t>
            </a:r>
          </a:p>
          <a:p>
            <a:pPr algn="ctr"/>
            <a:r>
              <a:rPr lang="en-US" sz="1400" i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charset="0"/>
              </a:rPr>
              <a:t>045016 (2010).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9200" y="2476490"/>
            <a:ext cx="39893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waves compress &amp; break behind pump</a:t>
            </a:r>
            <a:endParaRPr lang="en-US" sz="1200" dirty="0" smtClean="0"/>
          </a:p>
          <a:p>
            <a:r>
              <a:rPr lang="en-US" sz="1200" dirty="0"/>
              <a:t>       (</a:t>
            </a:r>
            <a:r>
              <a:rPr lang="en-US" sz="1200" dirty="0">
                <a:solidFill>
                  <a:srgbClr val="FF0000"/>
                </a:solidFill>
              </a:rPr>
              <a:t>new diagnostics can be a source of discovery!</a:t>
            </a:r>
            <a:r>
              <a:rPr lang="en-US" sz="1200" dirty="0"/>
              <a:t>)</a:t>
            </a:r>
            <a:endParaRPr lang="en-US" dirty="0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931339" y="949322"/>
            <a:ext cx="7696200" cy="1031875"/>
            <a:chOff x="768" y="454"/>
            <a:chExt cx="4848" cy="650"/>
          </a:xfrm>
        </p:grpSpPr>
        <p:sp>
          <p:nvSpPr>
            <p:cNvPr id="79" name="Freeform 27"/>
            <p:cNvSpPr>
              <a:spLocks noChangeAspect="1"/>
            </p:cNvSpPr>
            <p:nvPr/>
          </p:nvSpPr>
          <p:spPr bwMode="auto">
            <a:xfrm>
              <a:off x="1344" y="826"/>
              <a:ext cx="1313" cy="259"/>
            </a:xfrm>
            <a:custGeom>
              <a:avLst/>
              <a:gdLst>
                <a:gd name="T0" fmla="*/ 0 w 2070"/>
                <a:gd name="T1" fmla="*/ 852 h 852"/>
                <a:gd name="T2" fmla="*/ 654 w 2070"/>
                <a:gd name="T3" fmla="*/ 462 h 852"/>
                <a:gd name="T4" fmla="*/ 1053 w 2070"/>
                <a:gd name="T5" fmla="*/ 0 h 852"/>
                <a:gd name="T6" fmla="*/ 1479 w 2070"/>
                <a:gd name="T7" fmla="*/ 504 h 852"/>
                <a:gd name="T8" fmla="*/ 2070 w 2070"/>
                <a:gd name="T9" fmla="*/ 852 h 852"/>
                <a:gd name="T10" fmla="*/ 0 w 2070"/>
                <a:gd name="T11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0" h="852">
                  <a:moveTo>
                    <a:pt x="0" y="852"/>
                  </a:moveTo>
                  <a:cubicBezTo>
                    <a:pt x="426" y="837"/>
                    <a:pt x="501" y="669"/>
                    <a:pt x="654" y="462"/>
                  </a:cubicBezTo>
                  <a:cubicBezTo>
                    <a:pt x="798" y="270"/>
                    <a:pt x="913" y="4"/>
                    <a:pt x="1053" y="0"/>
                  </a:cubicBezTo>
                  <a:cubicBezTo>
                    <a:pt x="1193" y="0"/>
                    <a:pt x="1326" y="270"/>
                    <a:pt x="1479" y="504"/>
                  </a:cubicBezTo>
                  <a:cubicBezTo>
                    <a:pt x="1620" y="724"/>
                    <a:pt x="1743" y="831"/>
                    <a:pt x="2070" y="852"/>
                  </a:cubicBezTo>
                  <a:lnTo>
                    <a:pt x="0" y="852"/>
                  </a:lnTo>
                  <a:close/>
                </a:path>
              </a:pathLst>
            </a:cu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28"/>
            <p:cNvSpPr>
              <a:spLocks noChangeAspect="1"/>
            </p:cNvSpPr>
            <p:nvPr/>
          </p:nvSpPr>
          <p:spPr bwMode="auto">
            <a:xfrm>
              <a:off x="3266" y="768"/>
              <a:ext cx="1020" cy="333"/>
            </a:xfrm>
            <a:custGeom>
              <a:avLst/>
              <a:gdLst>
                <a:gd name="T0" fmla="*/ 0 w 2070"/>
                <a:gd name="T1" fmla="*/ 852 h 852"/>
                <a:gd name="T2" fmla="*/ 654 w 2070"/>
                <a:gd name="T3" fmla="*/ 462 h 852"/>
                <a:gd name="T4" fmla="*/ 1053 w 2070"/>
                <a:gd name="T5" fmla="*/ 0 h 852"/>
                <a:gd name="T6" fmla="*/ 1479 w 2070"/>
                <a:gd name="T7" fmla="*/ 504 h 852"/>
                <a:gd name="T8" fmla="*/ 2070 w 2070"/>
                <a:gd name="T9" fmla="*/ 852 h 852"/>
                <a:gd name="T10" fmla="*/ 0 w 2070"/>
                <a:gd name="T11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0" h="852">
                  <a:moveTo>
                    <a:pt x="0" y="852"/>
                  </a:moveTo>
                  <a:cubicBezTo>
                    <a:pt x="426" y="837"/>
                    <a:pt x="501" y="669"/>
                    <a:pt x="654" y="462"/>
                  </a:cubicBezTo>
                  <a:cubicBezTo>
                    <a:pt x="798" y="270"/>
                    <a:pt x="913" y="4"/>
                    <a:pt x="1053" y="0"/>
                  </a:cubicBezTo>
                  <a:cubicBezTo>
                    <a:pt x="1193" y="0"/>
                    <a:pt x="1326" y="270"/>
                    <a:pt x="1479" y="504"/>
                  </a:cubicBezTo>
                  <a:cubicBezTo>
                    <a:pt x="1620" y="724"/>
                    <a:pt x="1743" y="831"/>
                    <a:pt x="2070" y="852"/>
                  </a:cubicBezTo>
                  <a:lnTo>
                    <a:pt x="0" y="852"/>
                  </a:lnTo>
                  <a:close/>
                </a:path>
              </a:pathLst>
            </a:custGeom>
            <a:gradFill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 Box 29"/>
            <p:cNvSpPr txBox="1">
              <a:spLocks noChangeArrowheads="1"/>
            </p:cNvSpPr>
            <p:nvPr/>
          </p:nvSpPr>
          <p:spPr bwMode="auto">
            <a:xfrm>
              <a:off x="3914" y="672"/>
              <a:ext cx="51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0000FF"/>
                  </a:solidFill>
                </a:rPr>
                <a:t>Chirped</a:t>
              </a:r>
            </a:p>
            <a:p>
              <a:pPr eaLnBrk="1" hangingPunct="1"/>
              <a:r>
                <a:rPr lang="en-US" sz="1200" b="1" dirty="0" smtClean="0">
                  <a:solidFill>
                    <a:srgbClr val="0000FF"/>
                  </a:solidFill>
                </a:rPr>
                <a:t>Reference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82" name="Text Box 30"/>
            <p:cNvSpPr txBox="1">
              <a:spLocks noChangeArrowheads="1"/>
            </p:cNvSpPr>
            <p:nvPr/>
          </p:nvSpPr>
          <p:spPr bwMode="auto">
            <a:xfrm>
              <a:off x="1107" y="808"/>
              <a:ext cx="43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 dirty="0">
                  <a:solidFill>
                    <a:srgbClr val="0000FF"/>
                  </a:solidFill>
                </a:rPr>
                <a:t>Chirped</a:t>
              </a:r>
            </a:p>
            <a:p>
              <a:pPr eaLnBrk="1" hangingPunct="1"/>
              <a:r>
                <a:rPr lang="en-US" sz="1200" b="1" dirty="0" smtClean="0">
                  <a:solidFill>
                    <a:srgbClr val="0000FF"/>
                  </a:solidFill>
                </a:rPr>
                <a:t>Probe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83" name="Text Box 31"/>
            <p:cNvSpPr txBox="1">
              <a:spLocks noChangeArrowheads="1"/>
            </p:cNvSpPr>
            <p:nvPr/>
          </p:nvSpPr>
          <p:spPr bwMode="auto">
            <a:xfrm>
              <a:off x="768" y="528"/>
              <a:ext cx="133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300" b="1">
                  <a:solidFill>
                    <a:srgbClr val="30C230"/>
                  </a:solidFill>
                </a:rPr>
                <a:t>Wakefield n</a:t>
              </a:r>
              <a:r>
                <a:rPr lang="en-US" sz="1300" b="1" baseline="-25000">
                  <a:solidFill>
                    <a:srgbClr val="30C230"/>
                  </a:solidFill>
                </a:rPr>
                <a:t>e</a:t>
              </a:r>
              <a:r>
                <a:rPr lang="en-US" sz="1300" b="1">
                  <a:solidFill>
                    <a:srgbClr val="30C230"/>
                  </a:solidFill>
                </a:rPr>
                <a:t> = n</a:t>
              </a:r>
              <a:r>
                <a:rPr lang="en-US" sz="1300" b="1" baseline="-25000">
                  <a:solidFill>
                    <a:srgbClr val="30C230"/>
                  </a:solidFill>
                </a:rPr>
                <a:t>0</a:t>
              </a:r>
              <a:r>
                <a:rPr lang="en-US" sz="1300" b="1">
                  <a:solidFill>
                    <a:srgbClr val="30C230"/>
                  </a:solidFill>
                </a:rPr>
                <a:t> + </a:t>
              </a:r>
              <a:r>
                <a:rPr lang="en-US" sz="1300" b="1">
                  <a:solidFill>
                    <a:srgbClr val="30C230"/>
                  </a:solidFill>
                  <a:latin typeface="Symbol" charset="0"/>
                </a:rPr>
                <a:t>d</a:t>
              </a:r>
              <a:r>
                <a:rPr lang="en-US" sz="1300" b="1">
                  <a:solidFill>
                    <a:srgbClr val="30C230"/>
                  </a:solidFill>
                </a:rPr>
                <a:t>n</a:t>
              </a:r>
              <a:r>
                <a:rPr lang="en-US" sz="1300" b="1" baseline="-25000">
                  <a:solidFill>
                    <a:srgbClr val="30C230"/>
                  </a:solidFill>
                </a:rPr>
                <a:t>e</a:t>
              </a:r>
              <a:r>
                <a:rPr lang="en-US" sz="1300" b="1">
                  <a:solidFill>
                    <a:srgbClr val="30C230"/>
                  </a:solidFill>
                </a:rPr>
                <a:t>(t)</a:t>
              </a:r>
            </a:p>
          </p:txBody>
        </p:sp>
        <p:sp>
          <p:nvSpPr>
            <p:cNvPr id="84" name="Text Box 32"/>
            <p:cNvSpPr txBox="1">
              <a:spLocks noChangeArrowheads="1"/>
            </p:cNvSpPr>
            <p:nvPr/>
          </p:nvSpPr>
          <p:spPr bwMode="auto">
            <a:xfrm>
              <a:off x="2460" y="816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 b="1">
                  <a:solidFill>
                    <a:srgbClr val="30C230"/>
                  </a:solidFill>
                </a:rPr>
                <a:t>Ionization</a:t>
              </a:r>
            </a:p>
            <a:p>
              <a:pPr eaLnBrk="1" hangingPunct="1"/>
              <a:r>
                <a:rPr lang="en-US" sz="1200" b="1">
                  <a:solidFill>
                    <a:srgbClr val="30C230"/>
                  </a:solidFill>
                </a:rPr>
                <a:t>Front</a:t>
              </a:r>
            </a:p>
          </p:txBody>
        </p:sp>
        <p:sp>
          <p:nvSpPr>
            <p:cNvPr id="85" name="Freeform 33"/>
            <p:cNvSpPr>
              <a:spLocks noChangeAspect="1"/>
            </p:cNvSpPr>
            <p:nvPr/>
          </p:nvSpPr>
          <p:spPr bwMode="auto">
            <a:xfrm>
              <a:off x="2274" y="454"/>
              <a:ext cx="174" cy="650"/>
            </a:xfrm>
            <a:custGeom>
              <a:avLst/>
              <a:gdLst>
                <a:gd name="T0" fmla="*/ 0 w 2070"/>
                <a:gd name="T1" fmla="*/ 852 h 852"/>
                <a:gd name="T2" fmla="*/ 654 w 2070"/>
                <a:gd name="T3" fmla="*/ 462 h 852"/>
                <a:gd name="T4" fmla="*/ 1053 w 2070"/>
                <a:gd name="T5" fmla="*/ 0 h 852"/>
                <a:gd name="T6" fmla="*/ 1479 w 2070"/>
                <a:gd name="T7" fmla="*/ 504 h 852"/>
                <a:gd name="T8" fmla="*/ 2070 w 2070"/>
                <a:gd name="T9" fmla="*/ 852 h 852"/>
                <a:gd name="T10" fmla="*/ 0 w 2070"/>
                <a:gd name="T11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0" h="852">
                  <a:moveTo>
                    <a:pt x="0" y="852"/>
                  </a:moveTo>
                  <a:cubicBezTo>
                    <a:pt x="426" y="837"/>
                    <a:pt x="501" y="669"/>
                    <a:pt x="654" y="462"/>
                  </a:cubicBezTo>
                  <a:cubicBezTo>
                    <a:pt x="798" y="270"/>
                    <a:pt x="913" y="4"/>
                    <a:pt x="1053" y="0"/>
                  </a:cubicBezTo>
                  <a:cubicBezTo>
                    <a:pt x="1193" y="0"/>
                    <a:pt x="1326" y="270"/>
                    <a:pt x="1479" y="504"/>
                  </a:cubicBezTo>
                  <a:cubicBezTo>
                    <a:pt x="1620" y="724"/>
                    <a:pt x="1743" y="831"/>
                    <a:pt x="2070" y="852"/>
                  </a:cubicBezTo>
                  <a:lnTo>
                    <a:pt x="0" y="85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 Box 34"/>
            <p:cNvSpPr txBox="1">
              <a:spLocks noChangeArrowheads="1"/>
            </p:cNvSpPr>
            <p:nvPr/>
          </p:nvSpPr>
          <p:spPr bwMode="auto">
            <a:xfrm>
              <a:off x="2352" y="466"/>
              <a:ext cx="74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990000"/>
                  </a:solidFill>
                </a:rPr>
                <a:t> 30 TW </a:t>
              </a:r>
              <a:r>
                <a:rPr lang="en-US" sz="1400" b="1" dirty="0" smtClean="0">
                  <a:solidFill>
                    <a:srgbClr val="990000"/>
                  </a:solidFill>
                </a:rPr>
                <a:t>Pump</a:t>
              </a:r>
              <a:endParaRPr lang="en-US" sz="1400" b="1" dirty="0">
                <a:solidFill>
                  <a:srgbClr val="990000"/>
                </a:solidFill>
              </a:endParaRPr>
            </a:p>
          </p:txBody>
        </p:sp>
        <p:sp>
          <p:nvSpPr>
            <p:cNvPr id="87" name="Line 35"/>
            <p:cNvSpPr>
              <a:spLocks noChangeShapeType="1"/>
            </p:cNvSpPr>
            <p:nvPr/>
          </p:nvSpPr>
          <p:spPr bwMode="auto">
            <a:xfrm>
              <a:off x="4896" y="960"/>
              <a:ext cx="671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grpSp>
          <p:nvGrpSpPr>
            <p:cNvPr id="88" name="Group 36"/>
            <p:cNvGrpSpPr>
              <a:grpSpLocks noChangeAspect="1"/>
            </p:cNvGrpSpPr>
            <p:nvPr/>
          </p:nvGrpSpPr>
          <p:grpSpPr bwMode="auto">
            <a:xfrm>
              <a:off x="1394" y="768"/>
              <a:ext cx="3070" cy="332"/>
              <a:chOff x="543" y="753"/>
              <a:chExt cx="4838" cy="1088"/>
            </a:xfrm>
          </p:grpSpPr>
          <p:sp>
            <p:nvSpPr>
              <p:cNvPr id="90" name="Freeform 37"/>
              <p:cNvSpPr>
                <a:spLocks noChangeAspect="1"/>
              </p:cNvSpPr>
              <p:nvPr/>
            </p:nvSpPr>
            <p:spPr bwMode="auto">
              <a:xfrm>
                <a:off x="543" y="753"/>
                <a:ext cx="675" cy="198"/>
              </a:xfrm>
              <a:custGeom>
                <a:avLst/>
                <a:gdLst>
                  <a:gd name="T0" fmla="*/ 5 w 675"/>
                  <a:gd name="T1" fmla="*/ 73 h 198"/>
                  <a:gd name="T2" fmla="*/ 22 w 675"/>
                  <a:gd name="T3" fmla="*/ 39 h 198"/>
                  <a:gd name="T4" fmla="*/ 34 w 675"/>
                  <a:gd name="T5" fmla="*/ 17 h 198"/>
                  <a:gd name="T6" fmla="*/ 45 w 675"/>
                  <a:gd name="T7" fmla="*/ 5 h 198"/>
                  <a:gd name="T8" fmla="*/ 74 w 675"/>
                  <a:gd name="T9" fmla="*/ 5 h 198"/>
                  <a:gd name="T10" fmla="*/ 85 w 675"/>
                  <a:gd name="T11" fmla="*/ 17 h 198"/>
                  <a:gd name="T12" fmla="*/ 96 w 675"/>
                  <a:gd name="T13" fmla="*/ 34 h 198"/>
                  <a:gd name="T14" fmla="*/ 108 w 675"/>
                  <a:gd name="T15" fmla="*/ 56 h 198"/>
                  <a:gd name="T16" fmla="*/ 119 w 675"/>
                  <a:gd name="T17" fmla="*/ 85 h 198"/>
                  <a:gd name="T18" fmla="*/ 130 w 675"/>
                  <a:gd name="T19" fmla="*/ 113 h 198"/>
                  <a:gd name="T20" fmla="*/ 142 w 675"/>
                  <a:gd name="T21" fmla="*/ 141 h 198"/>
                  <a:gd name="T22" fmla="*/ 153 w 675"/>
                  <a:gd name="T23" fmla="*/ 164 h 198"/>
                  <a:gd name="T24" fmla="*/ 170 w 675"/>
                  <a:gd name="T25" fmla="*/ 187 h 198"/>
                  <a:gd name="T26" fmla="*/ 187 w 675"/>
                  <a:gd name="T27" fmla="*/ 198 h 198"/>
                  <a:gd name="T28" fmla="*/ 204 w 675"/>
                  <a:gd name="T29" fmla="*/ 187 h 198"/>
                  <a:gd name="T30" fmla="*/ 215 w 675"/>
                  <a:gd name="T31" fmla="*/ 175 h 198"/>
                  <a:gd name="T32" fmla="*/ 227 w 675"/>
                  <a:gd name="T33" fmla="*/ 153 h 198"/>
                  <a:gd name="T34" fmla="*/ 238 w 675"/>
                  <a:gd name="T35" fmla="*/ 124 h 198"/>
                  <a:gd name="T36" fmla="*/ 249 w 675"/>
                  <a:gd name="T37" fmla="*/ 96 h 198"/>
                  <a:gd name="T38" fmla="*/ 261 w 675"/>
                  <a:gd name="T39" fmla="*/ 73 h 198"/>
                  <a:gd name="T40" fmla="*/ 272 w 675"/>
                  <a:gd name="T41" fmla="*/ 45 h 198"/>
                  <a:gd name="T42" fmla="*/ 283 w 675"/>
                  <a:gd name="T43" fmla="*/ 22 h 198"/>
                  <a:gd name="T44" fmla="*/ 295 w 675"/>
                  <a:gd name="T45" fmla="*/ 5 h 198"/>
                  <a:gd name="T46" fmla="*/ 329 w 675"/>
                  <a:gd name="T47" fmla="*/ 5 h 198"/>
                  <a:gd name="T48" fmla="*/ 340 w 675"/>
                  <a:gd name="T49" fmla="*/ 22 h 198"/>
                  <a:gd name="T50" fmla="*/ 351 w 675"/>
                  <a:gd name="T51" fmla="*/ 39 h 198"/>
                  <a:gd name="T52" fmla="*/ 363 w 675"/>
                  <a:gd name="T53" fmla="*/ 62 h 198"/>
                  <a:gd name="T54" fmla="*/ 374 w 675"/>
                  <a:gd name="T55" fmla="*/ 90 h 198"/>
                  <a:gd name="T56" fmla="*/ 385 w 675"/>
                  <a:gd name="T57" fmla="*/ 119 h 198"/>
                  <a:gd name="T58" fmla="*/ 397 w 675"/>
                  <a:gd name="T59" fmla="*/ 147 h 198"/>
                  <a:gd name="T60" fmla="*/ 414 w 675"/>
                  <a:gd name="T61" fmla="*/ 175 h 198"/>
                  <a:gd name="T62" fmla="*/ 436 w 675"/>
                  <a:gd name="T63" fmla="*/ 198 h 198"/>
                  <a:gd name="T64" fmla="*/ 465 w 675"/>
                  <a:gd name="T65" fmla="*/ 181 h 198"/>
                  <a:gd name="T66" fmla="*/ 476 w 675"/>
                  <a:gd name="T67" fmla="*/ 164 h 198"/>
                  <a:gd name="T68" fmla="*/ 487 w 675"/>
                  <a:gd name="T69" fmla="*/ 141 h 198"/>
                  <a:gd name="T70" fmla="*/ 499 w 675"/>
                  <a:gd name="T71" fmla="*/ 113 h 198"/>
                  <a:gd name="T72" fmla="*/ 510 w 675"/>
                  <a:gd name="T73" fmla="*/ 90 h 198"/>
                  <a:gd name="T74" fmla="*/ 521 w 675"/>
                  <a:gd name="T75" fmla="*/ 62 h 198"/>
                  <a:gd name="T76" fmla="*/ 533 w 675"/>
                  <a:gd name="T77" fmla="*/ 39 h 198"/>
                  <a:gd name="T78" fmla="*/ 544 w 675"/>
                  <a:gd name="T79" fmla="*/ 17 h 198"/>
                  <a:gd name="T80" fmla="*/ 555 w 675"/>
                  <a:gd name="T81" fmla="*/ 5 h 198"/>
                  <a:gd name="T82" fmla="*/ 584 w 675"/>
                  <a:gd name="T83" fmla="*/ 5 h 198"/>
                  <a:gd name="T84" fmla="*/ 595 w 675"/>
                  <a:gd name="T85" fmla="*/ 22 h 198"/>
                  <a:gd name="T86" fmla="*/ 606 w 675"/>
                  <a:gd name="T87" fmla="*/ 45 h 198"/>
                  <a:gd name="T88" fmla="*/ 618 w 675"/>
                  <a:gd name="T89" fmla="*/ 68 h 198"/>
                  <a:gd name="T90" fmla="*/ 629 w 675"/>
                  <a:gd name="T91" fmla="*/ 96 h 198"/>
                  <a:gd name="T92" fmla="*/ 640 w 675"/>
                  <a:gd name="T93" fmla="*/ 124 h 198"/>
                  <a:gd name="T94" fmla="*/ 652 w 675"/>
                  <a:gd name="T95" fmla="*/ 147 h 198"/>
                  <a:gd name="T96" fmla="*/ 663 w 675"/>
                  <a:gd name="T97" fmla="*/ 170 h 198"/>
                  <a:gd name="T98" fmla="*/ 675 w 675"/>
                  <a:gd name="T99" fmla="*/ 18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5" h="198">
                    <a:moveTo>
                      <a:pt x="0" y="96"/>
                    </a:moveTo>
                    <a:lnTo>
                      <a:pt x="0" y="90"/>
                    </a:lnTo>
                    <a:lnTo>
                      <a:pt x="5" y="85"/>
                    </a:lnTo>
                    <a:lnTo>
                      <a:pt x="5" y="73"/>
                    </a:lnTo>
                    <a:lnTo>
                      <a:pt x="17" y="62"/>
                    </a:lnTo>
                    <a:lnTo>
                      <a:pt x="17" y="51"/>
                    </a:lnTo>
                    <a:lnTo>
                      <a:pt x="22" y="45"/>
                    </a:lnTo>
                    <a:lnTo>
                      <a:pt x="22" y="39"/>
                    </a:lnTo>
                    <a:lnTo>
                      <a:pt x="28" y="34"/>
                    </a:lnTo>
                    <a:lnTo>
                      <a:pt x="28" y="28"/>
                    </a:lnTo>
                    <a:lnTo>
                      <a:pt x="34" y="22"/>
                    </a:lnTo>
                    <a:lnTo>
                      <a:pt x="34" y="17"/>
                    </a:lnTo>
                    <a:lnTo>
                      <a:pt x="40" y="17"/>
                    </a:lnTo>
                    <a:lnTo>
                      <a:pt x="40" y="11"/>
                    </a:lnTo>
                    <a:lnTo>
                      <a:pt x="45" y="11"/>
                    </a:lnTo>
                    <a:lnTo>
                      <a:pt x="45" y="5"/>
                    </a:lnTo>
                    <a:lnTo>
                      <a:pt x="51" y="5"/>
                    </a:lnTo>
                    <a:lnTo>
                      <a:pt x="51" y="0"/>
                    </a:lnTo>
                    <a:lnTo>
                      <a:pt x="74" y="0"/>
                    </a:lnTo>
                    <a:lnTo>
                      <a:pt x="74" y="5"/>
                    </a:lnTo>
                    <a:lnTo>
                      <a:pt x="79" y="5"/>
                    </a:lnTo>
                    <a:lnTo>
                      <a:pt x="79" y="11"/>
                    </a:lnTo>
                    <a:lnTo>
                      <a:pt x="85" y="11"/>
                    </a:lnTo>
                    <a:lnTo>
                      <a:pt x="85" y="17"/>
                    </a:lnTo>
                    <a:lnTo>
                      <a:pt x="91" y="17"/>
                    </a:lnTo>
                    <a:lnTo>
                      <a:pt x="91" y="28"/>
                    </a:lnTo>
                    <a:lnTo>
                      <a:pt x="96" y="28"/>
                    </a:lnTo>
                    <a:lnTo>
                      <a:pt x="96" y="34"/>
                    </a:lnTo>
                    <a:lnTo>
                      <a:pt x="102" y="39"/>
                    </a:lnTo>
                    <a:lnTo>
                      <a:pt x="102" y="51"/>
                    </a:lnTo>
                    <a:lnTo>
                      <a:pt x="108" y="51"/>
                    </a:lnTo>
                    <a:lnTo>
                      <a:pt x="108" y="56"/>
                    </a:lnTo>
                    <a:lnTo>
                      <a:pt x="113" y="62"/>
                    </a:lnTo>
                    <a:lnTo>
                      <a:pt x="113" y="68"/>
                    </a:lnTo>
                    <a:lnTo>
                      <a:pt x="119" y="73"/>
                    </a:lnTo>
                    <a:lnTo>
                      <a:pt x="119" y="85"/>
                    </a:lnTo>
                    <a:lnTo>
                      <a:pt x="125" y="90"/>
                    </a:lnTo>
                    <a:lnTo>
                      <a:pt x="125" y="102"/>
                    </a:lnTo>
                    <a:lnTo>
                      <a:pt x="130" y="102"/>
                    </a:lnTo>
                    <a:lnTo>
                      <a:pt x="130" y="113"/>
                    </a:lnTo>
                    <a:lnTo>
                      <a:pt x="136" y="119"/>
                    </a:lnTo>
                    <a:lnTo>
                      <a:pt x="136" y="130"/>
                    </a:lnTo>
                    <a:lnTo>
                      <a:pt x="142" y="130"/>
                    </a:lnTo>
                    <a:lnTo>
                      <a:pt x="142" y="141"/>
                    </a:lnTo>
                    <a:lnTo>
                      <a:pt x="147" y="147"/>
                    </a:lnTo>
                    <a:lnTo>
                      <a:pt x="147" y="153"/>
                    </a:lnTo>
                    <a:lnTo>
                      <a:pt x="153" y="158"/>
                    </a:lnTo>
                    <a:lnTo>
                      <a:pt x="153" y="164"/>
                    </a:lnTo>
                    <a:lnTo>
                      <a:pt x="164" y="175"/>
                    </a:lnTo>
                    <a:lnTo>
                      <a:pt x="164" y="181"/>
                    </a:lnTo>
                    <a:lnTo>
                      <a:pt x="170" y="181"/>
                    </a:lnTo>
                    <a:lnTo>
                      <a:pt x="170" y="187"/>
                    </a:lnTo>
                    <a:lnTo>
                      <a:pt x="176" y="187"/>
                    </a:lnTo>
                    <a:lnTo>
                      <a:pt x="176" y="192"/>
                    </a:lnTo>
                    <a:lnTo>
                      <a:pt x="181" y="192"/>
                    </a:lnTo>
                    <a:lnTo>
                      <a:pt x="187" y="198"/>
                    </a:lnTo>
                    <a:lnTo>
                      <a:pt x="193" y="198"/>
                    </a:lnTo>
                    <a:lnTo>
                      <a:pt x="193" y="192"/>
                    </a:lnTo>
                    <a:lnTo>
                      <a:pt x="204" y="192"/>
                    </a:lnTo>
                    <a:lnTo>
                      <a:pt x="204" y="187"/>
                    </a:lnTo>
                    <a:lnTo>
                      <a:pt x="210" y="187"/>
                    </a:lnTo>
                    <a:lnTo>
                      <a:pt x="210" y="181"/>
                    </a:lnTo>
                    <a:lnTo>
                      <a:pt x="215" y="181"/>
                    </a:lnTo>
                    <a:lnTo>
                      <a:pt x="215" y="175"/>
                    </a:lnTo>
                    <a:lnTo>
                      <a:pt x="221" y="170"/>
                    </a:lnTo>
                    <a:lnTo>
                      <a:pt x="221" y="164"/>
                    </a:lnTo>
                    <a:lnTo>
                      <a:pt x="227" y="158"/>
                    </a:lnTo>
                    <a:lnTo>
                      <a:pt x="227" y="153"/>
                    </a:lnTo>
                    <a:lnTo>
                      <a:pt x="232" y="147"/>
                    </a:lnTo>
                    <a:lnTo>
                      <a:pt x="232" y="141"/>
                    </a:lnTo>
                    <a:lnTo>
                      <a:pt x="238" y="136"/>
                    </a:lnTo>
                    <a:lnTo>
                      <a:pt x="238" y="124"/>
                    </a:lnTo>
                    <a:lnTo>
                      <a:pt x="244" y="119"/>
                    </a:lnTo>
                    <a:lnTo>
                      <a:pt x="244" y="113"/>
                    </a:lnTo>
                    <a:lnTo>
                      <a:pt x="249" y="107"/>
                    </a:lnTo>
                    <a:lnTo>
                      <a:pt x="249" y="96"/>
                    </a:lnTo>
                    <a:lnTo>
                      <a:pt x="255" y="90"/>
                    </a:lnTo>
                    <a:lnTo>
                      <a:pt x="255" y="85"/>
                    </a:lnTo>
                    <a:lnTo>
                      <a:pt x="261" y="85"/>
                    </a:lnTo>
                    <a:lnTo>
                      <a:pt x="261" y="73"/>
                    </a:lnTo>
                    <a:lnTo>
                      <a:pt x="266" y="68"/>
                    </a:lnTo>
                    <a:lnTo>
                      <a:pt x="266" y="56"/>
                    </a:lnTo>
                    <a:lnTo>
                      <a:pt x="272" y="56"/>
                    </a:lnTo>
                    <a:lnTo>
                      <a:pt x="272" y="45"/>
                    </a:lnTo>
                    <a:lnTo>
                      <a:pt x="278" y="39"/>
                    </a:lnTo>
                    <a:lnTo>
                      <a:pt x="278" y="34"/>
                    </a:lnTo>
                    <a:lnTo>
                      <a:pt x="283" y="28"/>
                    </a:lnTo>
                    <a:lnTo>
                      <a:pt x="283" y="22"/>
                    </a:lnTo>
                    <a:lnTo>
                      <a:pt x="289" y="22"/>
                    </a:lnTo>
                    <a:lnTo>
                      <a:pt x="289" y="17"/>
                    </a:lnTo>
                    <a:lnTo>
                      <a:pt x="295" y="11"/>
                    </a:lnTo>
                    <a:lnTo>
                      <a:pt x="295" y="5"/>
                    </a:lnTo>
                    <a:lnTo>
                      <a:pt x="300" y="5"/>
                    </a:lnTo>
                    <a:lnTo>
                      <a:pt x="300" y="0"/>
                    </a:lnTo>
                    <a:lnTo>
                      <a:pt x="329" y="0"/>
                    </a:lnTo>
                    <a:lnTo>
                      <a:pt x="329" y="5"/>
                    </a:lnTo>
                    <a:lnTo>
                      <a:pt x="334" y="5"/>
                    </a:lnTo>
                    <a:lnTo>
                      <a:pt x="334" y="11"/>
                    </a:lnTo>
                    <a:lnTo>
                      <a:pt x="340" y="17"/>
                    </a:lnTo>
                    <a:lnTo>
                      <a:pt x="340" y="22"/>
                    </a:lnTo>
                    <a:lnTo>
                      <a:pt x="346" y="22"/>
                    </a:lnTo>
                    <a:lnTo>
                      <a:pt x="346" y="28"/>
                    </a:lnTo>
                    <a:lnTo>
                      <a:pt x="351" y="34"/>
                    </a:lnTo>
                    <a:lnTo>
                      <a:pt x="351" y="39"/>
                    </a:lnTo>
                    <a:lnTo>
                      <a:pt x="357" y="39"/>
                    </a:lnTo>
                    <a:lnTo>
                      <a:pt x="357" y="51"/>
                    </a:lnTo>
                    <a:lnTo>
                      <a:pt x="363" y="56"/>
                    </a:lnTo>
                    <a:lnTo>
                      <a:pt x="363" y="62"/>
                    </a:lnTo>
                    <a:lnTo>
                      <a:pt x="368" y="68"/>
                    </a:lnTo>
                    <a:lnTo>
                      <a:pt x="368" y="79"/>
                    </a:lnTo>
                    <a:lnTo>
                      <a:pt x="374" y="79"/>
                    </a:lnTo>
                    <a:lnTo>
                      <a:pt x="374" y="90"/>
                    </a:lnTo>
                    <a:lnTo>
                      <a:pt x="380" y="96"/>
                    </a:lnTo>
                    <a:lnTo>
                      <a:pt x="380" y="107"/>
                    </a:lnTo>
                    <a:lnTo>
                      <a:pt x="385" y="113"/>
                    </a:lnTo>
                    <a:lnTo>
                      <a:pt x="385" y="119"/>
                    </a:lnTo>
                    <a:lnTo>
                      <a:pt x="391" y="124"/>
                    </a:lnTo>
                    <a:lnTo>
                      <a:pt x="391" y="136"/>
                    </a:lnTo>
                    <a:lnTo>
                      <a:pt x="397" y="136"/>
                    </a:lnTo>
                    <a:lnTo>
                      <a:pt x="397" y="147"/>
                    </a:lnTo>
                    <a:lnTo>
                      <a:pt x="408" y="158"/>
                    </a:lnTo>
                    <a:lnTo>
                      <a:pt x="408" y="164"/>
                    </a:lnTo>
                    <a:lnTo>
                      <a:pt x="414" y="170"/>
                    </a:lnTo>
                    <a:lnTo>
                      <a:pt x="414" y="175"/>
                    </a:lnTo>
                    <a:lnTo>
                      <a:pt x="425" y="187"/>
                    </a:lnTo>
                    <a:lnTo>
                      <a:pt x="425" y="192"/>
                    </a:lnTo>
                    <a:lnTo>
                      <a:pt x="436" y="192"/>
                    </a:lnTo>
                    <a:lnTo>
                      <a:pt x="436" y="198"/>
                    </a:lnTo>
                    <a:lnTo>
                      <a:pt x="448" y="198"/>
                    </a:lnTo>
                    <a:lnTo>
                      <a:pt x="448" y="192"/>
                    </a:lnTo>
                    <a:lnTo>
                      <a:pt x="453" y="192"/>
                    </a:lnTo>
                    <a:lnTo>
                      <a:pt x="465" y="181"/>
                    </a:lnTo>
                    <a:lnTo>
                      <a:pt x="465" y="175"/>
                    </a:lnTo>
                    <a:lnTo>
                      <a:pt x="470" y="175"/>
                    </a:lnTo>
                    <a:lnTo>
                      <a:pt x="470" y="170"/>
                    </a:lnTo>
                    <a:lnTo>
                      <a:pt x="476" y="164"/>
                    </a:lnTo>
                    <a:lnTo>
                      <a:pt x="476" y="158"/>
                    </a:lnTo>
                    <a:lnTo>
                      <a:pt x="482" y="153"/>
                    </a:lnTo>
                    <a:lnTo>
                      <a:pt x="482" y="147"/>
                    </a:lnTo>
                    <a:lnTo>
                      <a:pt x="487" y="141"/>
                    </a:lnTo>
                    <a:lnTo>
                      <a:pt x="487" y="130"/>
                    </a:lnTo>
                    <a:lnTo>
                      <a:pt x="493" y="130"/>
                    </a:lnTo>
                    <a:lnTo>
                      <a:pt x="493" y="119"/>
                    </a:lnTo>
                    <a:lnTo>
                      <a:pt x="499" y="113"/>
                    </a:lnTo>
                    <a:lnTo>
                      <a:pt x="499" y="107"/>
                    </a:lnTo>
                    <a:lnTo>
                      <a:pt x="504" y="107"/>
                    </a:lnTo>
                    <a:lnTo>
                      <a:pt x="504" y="96"/>
                    </a:lnTo>
                    <a:lnTo>
                      <a:pt x="510" y="90"/>
                    </a:lnTo>
                    <a:lnTo>
                      <a:pt x="510" y="79"/>
                    </a:lnTo>
                    <a:lnTo>
                      <a:pt x="516" y="73"/>
                    </a:lnTo>
                    <a:lnTo>
                      <a:pt x="516" y="68"/>
                    </a:lnTo>
                    <a:lnTo>
                      <a:pt x="521" y="62"/>
                    </a:lnTo>
                    <a:lnTo>
                      <a:pt x="521" y="51"/>
                    </a:lnTo>
                    <a:lnTo>
                      <a:pt x="527" y="51"/>
                    </a:lnTo>
                    <a:lnTo>
                      <a:pt x="527" y="39"/>
                    </a:lnTo>
                    <a:lnTo>
                      <a:pt x="533" y="39"/>
                    </a:lnTo>
                    <a:lnTo>
                      <a:pt x="533" y="28"/>
                    </a:lnTo>
                    <a:lnTo>
                      <a:pt x="538" y="28"/>
                    </a:lnTo>
                    <a:lnTo>
                      <a:pt x="538" y="17"/>
                    </a:lnTo>
                    <a:lnTo>
                      <a:pt x="544" y="17"/>
                    </a:lnTo>
                    <a:lnTo>
                      <a:pt x="544" y="11"/>
                    </a:lnTo>
                    <a:lnTo>
                      <a:pt x="550" y="11"/>
                    </a:lnTo>
                    <a:lnTo>
                      <a:pt x="550" y="5"/>
                    </a:lnTo>
                    <a:lnTo>
                      <a:pt x="555" y="5"/>
                    </a:lnTo>
                    <a:lnTo>
                      <a:pt x="555" y="0"/>
                    </a:lnTo>
                    <a:lnTo>
                      <a:pt x="578" y="0"/>
                    </a:lnTo>
                    <a:lnTo>
                      <a:pt x="578" y="5"/>
                    </a:lnTo>
                    <a:lnTo>
                      <a:pt x="584" y="5"/>
                    </a:lnTo>
                    <a:lnTo>
                      <a:pt x="589" y="11"/>
                    </a:lnTo>
                    <a:lnTo>
                      <a:pt x="589" y="17"/>
                    </a:lnTo>
                    <a:lnTo>
                      <a:pt x="595" y="17"/>
                    </a:lnTo>
                    <a:lnTo>
                      <a:pt x="595" y="22"/>
                    </a:lnTo>
                    <a:lnTo>
                      <a:pt x="601" y="22"/>
                    </a:lnTo>
                    <a:lnTo>
                      <a:pt x="601" y="34"/>
                    </a:lnTo>
                    <a:lnTo>
                      <a:pt x="606" y="34"/>
                    </a:lnTo>
                    <a:lnTo>
                      <a:pt x="606" y="45"/>
                    </a:lnTo>
                    <a:lnTo>
                      <a:pt x="612" y="45"/>
                    </a:lnTo>
                    <a:lnTo>
                      <a:pt x="612" y="56"/>
                    </a:lnTo>
                    <a:lnTo>
                      <a:pt x="618" y="62"/>
                    </a:lnTo>
                    <a:lnTo>
                      <a:pt x="618" y="68"/>
                    </a:lnTo>
                    <a:lnTo>
                      <a:pt x="623" y="73"/>
                    </a:lnTo>
                    <a:lnTo>
                      <a:pt x="623" y="85"/>
                    </a:lnTo>
                    <a:lnTo>
                      <a:pt x="629" y="90"/>
                    </a:lnTo>
                    <a:lnTo>
                      <a:pt x="629" y="96"/>
                    </a:lnTo>
                    <a:lnTo>
                      <a:pt x="635" y="102"/>
                    </a:lnTo>
                    <a:lnTo>
                      <a:pt x="635" y="113"/>
                    </a:lnTo>
                    <a:lnTo>
                      <a:pt x="640" y="119"/>
                    </a:lnTo>
                    <a:lnTo>
                      <a:pt x="640" y="124"/>
                    </a:lnTo>
                    <a:lnTo>
                      <a:pt x="646" y="130"/>
                    </a:lnTo>
                    <a:lnTo>
                      <a:pt x="646" y="136"/>
                    </a:lnTo>
                    <a:lnTo>
                      <a:pt x="652" y="141"/>
                    </a:lnTo>
                    <a:lnTo>
                      <a:pt x="652" y="147"/>
                    </a:lnTo>
                    <a:lnTo>
                      <a:pt x="658" y="153"/>
                    </a:lnTo>
                    <a:lnTo>
                      <a:pt x="658" y="158"/>
                    </a:lnTo>
                    <a:lnTo>
                      <a:pt x="663" y="164"/>
                    </a:lnTo>
                    <a:lnTo>
                      <a:pt x="663" y="170"/>
                    </a:lnTo>
                    <a:lnTo>
                      <a:pt x="669" y="175"/>
                    </a:lnTo>
                    <a:lnTo>
                      <a:pt x="669" y="181"/>
                    </a:lnTo>
                    <a:lnTo>
                      <a:pt x="675" y="181"/>
                    </a:lnTo>
                    <a:lnTo>
                      <a:pt x="675" y="187"/>
                    </a:lnTo>
                  </a:path>
                </a:pathLst>
              </a:custGeom>
              <a:noFill/>
              <a:ln w="38100" cmpd="sng">
                <a:solidFill>
                  <a:srgbClr val="00DC0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8"/>
              <p:cNvSpPr>
                <a:spLocks noChangeAspect="1"/>
              </p:cNvSpPr>
              <p:nvPr/>
            </p:nvSpPr>
            <p:spPr bwMode="auto">
              <a:xfrm>
                <a:off x="1218" y="753"/>
                <a:ext cx="686" cy="198"/>
              </a:xfrm>
              <a:custGeom>
                <a:avLst/>
                <a:gdLst>
                  <a:gd name="T0" fmla="*/ 11 w 686"/>
                  <a:gd name="T1" fmla="*/ 192 h 198"/>
                  <a:gd name="T2" fmla="*/ 34 w 686"/>
                  <a:gd name="T3" fmla="*/ 192 h 198"/>
                  <a:gd name="T4" fmla="*/ 45 w 686"/>
                  <a:gd name="T5" fmla="*/ 181 h 198"/>
                  <a:gd name="T6" fmla="*/ 56 w 686"/>
                  <a:gd name="T7" fmla="*/ 158 h 198"/>
                  <a:gd name="T8" fmla="*/ 68 w 686"/>
                  <a:gd name="T9" fmla="*/ 136 h 198"/>
                  <a:gd name="T10" fmla="*/ 79 w 686"/>
                  <a:gd name="T11" fmla="*/ 113 h 198"/>
                  <a:gd name="T12" fmla="*/ 90 w 686"/>
                  <a:gd name="T13" fmla="*/ 85 h 198"/>
                  <a:gd name="T14" fmla="*/ 102 w 686"/>
                  <a:gd name="T15" fmla="*/ 56 h 198"/>
                  <a:gd name="T16" fmla="*/ 113 w 686"/>
                  <a:gd name="T17" fmla="*/ 34 h 198"/>
                  <a:gd name="T18" fmla="*/ 124 w 686"/>
                  <a:gd name="T19" fmla="*/ 17 h 198"/>
                  <a:gd name="T20" fmla="*/ 136 w 686"/>
                  <a:gd name="T21" fmla="*/ 0 h 198"/>
                  <a:gd name="T22" fmla="*/ 164 w 686"/>
                  <a:gd name="T23" fmla="*/ 11 h 198"/>
                  <a:gd name="T24" fmla="*/ 175 w 686"/>
                  <a:gd name="T25" fmla="*/ 28 h 198"/>
                  <a:gd name="T26" fmla="*/ 187 w 686"/>
                  <a:gd name="T27" fmla="*/ 51 h 198"/>
                  <a:gd name="T28" fmla="*/ 198 w 686"/>
                  <a:gd name="T29" fmla="*/ 73 h 198"/>
                  <a:gd name="T30" fmla="*/ 209 w 686"/>
                  <a:gd name="T31" fmla="*/ 102 h 198"/>
                  <a:gd name="T32" fmla="*/ 221 w 686"/>
                  <a:gd name="T33" fmla="*/ 130 h 198"/>
                  <a:gd name="T34" fmla="*/ 232 w 686"/>
                  <a:gd name="T35" fmla="*/ 153 h 198"/>
                  <a:gd name="T36" fmla="*/ 243 w 686"/>
                  <a:gd name="T37" fmla="*/ 175 h 198"/>
                  <a:gd name="T38" fmla="*/ 266 w 686"/>
                  <a:gd name="T39" fmla="*/ 192 h 198"/>
                  <a:gd name="T40" fmla="*/ 289 w 686"/>
                  <a:gd name="T41" fmla="*/ 192 h 198"/>
                  <a:gd name="T42" fmla="*/ 306 w 686"/>
                  <a:gd name="T43" fmla="*/ 164 h 198"/>
                  <a:gd name="T44" fmla="*/ 323 w 686"/>
                  <a:gd name="T45" fmla="*/ 136 h 198"/>
                  <a:gd name="T46" fmla="*/ 334 w 686"/>
                  <a:gd name="T47" fmla="*/ 107 h 198"/>
                  <a:gd name="T48" fmla="*/ 345 w 686"/>
                  <a:gd name="T49" fmla="*/ 79 h 198"/>
                  <a:gd name="T50" fmla="*/ 357 w 686"/>
                  <a:gd name="T51" fmla="*/ 51 h 198"/>
                  <a:gd name="T52" fmla="*/ 368 w 686"/>
                  <a:gd name="T53" fmla="*/ 28 h 198"/>
                  <a:gd name="T54" fmla="*/ 379 w 686"/>
                  <a:gd name="T55" fmla="*/ 11 h 198"/>
                  <a:gd name="T56" fmla="*/ 413 w 686"/>
                  <a:gd name="T57" fmla="*/ 0 h 198"/>
                  <a:gd name="T58" fmla="*/ 425 w 686"/>
                  <a:gd name="T59" fmla="*/ 17 h 198"/>
                  <a:gd name="T60" fmla="*/ 436 w 686"/>
                  <a:gd name="T61" fmla="*/ 34 h 198"/>
                  <a:gd name="T62" fmla="*/ 447 w 686"/>
                  <a:gd name="T63" fmla="*/ 56 h 198"/>
                  <a:gd name="T64" fmla="*/ 459 w 686"/>
                  <a:gd name="T65" fmla="*/ 85 h 198"/>
                  <a:gd name="T66" fmla="*/ 470 w 686"/>
                  <a:gd name="T67" fmla="*/ 113 h 198"/>
                  <a:gd name="T68" fmla="*/ 481 w 686"/>
                  <a:gd name="T69" fmla="*/ 136 h 198"/>
                  <a:gd name="T70" fmla="*/ 493 w 686"/>
                  <a:gd name="T71" fmla="*/ 164 h 198"/>
                  <a:gd name="T72" fmla="*/ 504 w 686"/>
                  <a:gd name="T73" fmla="*/ 181 h 198"/>
                  <a:gd name="T74" fmla="*/ 521 w 686"/>
                  <a:gd name="T75" fmla="*/ 192 h 198"/>
                  <a:gd name="T76" fmla="*/ 538 w 686"/>
                  <a:gd name="T77" fmla="*/ 192 h 198"/>
                  <a:gd name="T78" fmla="*/ 549 w 686"/>
                  <a:gd name="T79" fmla="*/ 181 h 198"/>
                  <a:gd name="T80" fmla="*/ 566 w 686"/>
                  <a:gd name="T81" fmla="*/ 153 h 198"/>
                  <a:gd name="T82" fmla="*/ 578 w 686"/>
                  <a:gd name="T83" fmla="*/ 130 h 198"/>
                  <a:gd name="T84" fmla="*/ 589 w 686"/>
                  <a:gd name="T85" fmla="*/ 102 h 198"/>
                  <a:gd name="T86" fmla="*/ 601 w 686"/>
                  <a:gd name="T87" fmla="*/ 73 h 198"/>
                  <a:gd name="T88" fmla="*/ 612 w 686"/>
                  <a:gd name="T89" fmla="*/ 51 h 198"/>
                  <a:gd name="T90" fmla="*/ 623 w 686"/>
                  <a:gd name="T91" fmla="*/ 28 h 198"/>
                  <a:gd name="T92" fmla="*/ 635 w 686"/>
                  <a:gd name="T93" fmla="*/ 11 h 198"/>
                  <a:gd name="T94" fmla="*/ 663 w 686"/>
                  <a:gd name="T95" fmla="*/ 0 h 198"/>
                  <a:gd name="T96" fmla="*/ 674 w 686"/>
                  <a:gd name="T97" fmla="*/ 11 h 198"/>
                  <a:gd name="T98" fmla="*/ 686 w 686"/>
                  <a:gd name="T99" fmla="*/ 2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86" h="198">
                    <a:moveTo>
                      <a:pt x="0" y="187"/>
                    </a:moveTo>
                    <a:lnTo>
                      <a:pt x="5" y="187"/>
                    </a:lnTo>
                    <a:lnTo>
                      <a:pt x="5" y="192"/>
                    </a:lnTo>
                    <a:lnTo>
                      <a:pt x="11" y="192"/>
                    </a:lnTo>
                    <a:lnTo>
                      <a:pt x="17" y="198"/>
                    </a:lnTo>
                    <a:lnTo>
                      <a:pt x="22" y="198"/>
                    </a:lnTo>
                    <a:lnTo>
                      <a:pt x="28" y="192"/>
                    </a:lnTo>
                    <a:lnTo>
                      <a:pt x="34" y="192"/>
                    </a:lnTo>
                    <a:lnTo>
                      <a:pt x="34" y="187"/>
                    </a:lnTo>
                    <a:lnTo>
                      <a:pt x="39" y="187"/>
                    </a:lnTo>
                    <a:lnTo>
                      <a:pt x="39" y="181"/>
                    </a:lnTo>
                    <a:lnTo>
                      <a:pt x="45" y="181"/>
                    </a:lnTo>
                    <a:lnTo>
                      <a:pt x="45" y="175"/>
                    </a:lnTo>
                    <a:lnTo>
                      <a:pt x="51" y="170"/>
                    </a:lnTo>
                    <a:lnTo>
                      <a:pt x="51" y="164"/>
                    </a:lnTo>
                    <a:lnTo>
                      <a:pt x="56" y="158"/>
                    </a:lnTo>
                    <a:lnTo>
                      <a:pt x="56" y="153"/>
                    </a:lnTo>
                    <a:lnTo>
                      <a:pt x="62" y="147"/>
                    </a:lnTo>
                    <a:lnTo>
                      <a:pt x="62" y="141"/>
                    </a:lnTo>
                    <a:lnTo>
                      <a:pt x="68" y="136"/>
                    </a:lnTo>
                    <a:lnTo>
                      <a:pt x="68" y="130"/>
                    </a:lnTo>
                    <a:lnTo>
                      <a:pt x="73" y="124"/>
                    </a:lnTo>
                    <a:lnTo>
                      <a:pt x="73" y="119"/>
                    </a:lnTo>
                    <a:lnTo>
                      <a:pt x="79" y="113"/>
                    </a:lnTo>
                    <a:lnTo>
                      <a:pt x="79" y="102"/>
                    </a:lnTo>
                    <a:lnTo>
                      <a:pt x="85" y="96"/>
                    </a:lnTo>
                    <a:lnTo>
                      <a:pt x="85" y="90"/>
                    </a:lnTo>
                    <a:lnTo>
                      <a:pt x="90" y="85"/>
                    </a:lnTo>
                    <a:lnTo>
                      <a:pt x="90" y="73"/>
                    </a:lnTo>
                    <a:lnTo>
                      <a:pt x="96" y="68"/>
                    </a:lnTo>
                    <a:lnTo>
                      <a:pt x="96" y="62"/>
                    </a:lnTo>
                    <a:lnTo>
                      <a:pt x="102" y="56"/>
                    </a:lnTo>
                    <a:lnTo>
                      <a:pt x="102" y="45"/>
                    </a:lnTo>
                    <a:lnTo>
                      <a:pt x="107" y="45"/>
                    </a:lnTo>
                    <a:lnTo>
                      <a:pt x="107" y="34"/>
                    </a:lnTo>
                    <a:lnTo>
                      <a:pt x="113" y="34"/>
                    </a:lnTo>
                    <a:lnTo>
                      <a:pt x="113" y="22"/>
                    </a:lnTo>
                    <a:lnTo>
                      <a:pt x="119" y="22"/>
                    </a:lnTo>
                    <a:lnTo>
                      <a:pt x="119" y="17"/>
                    </a:lnTo>
                    <a:lnTo>
                      <a:pt x="124" y="17"/>
                    </a:lnTo>
                    <a:lnTo>
                      <a:pt x="124" y="11"/>
                    </a:lnTo>
                    <a:lnTo>
                      <a:pt x="130" y="5"/>
                    </a:lnTo>
                    <a:lnTo>
                      <a:pt x="136" y="5"/>
                    </a:lnTo>
                    <a:lnTo>
                      <a:pt x="136" y="0"/>
                    </a:lnTo>
                    <a:lnTo>
                      <a:pt x="158" y="0"/>
                    </a:lnTo>
                    <a:lnTo>
                      <a:pt x="158" y="5"/>
                    </a:lnTo>
                    <a:lnTo>
                      <a:pt x="164" y="5"/>
                    </a:lnTo>
                    <a:lnTo>
                      <a:pt x="164" y="11"/>
                    </a:lnTo>
                    <a:lnTo>
                      <a:pt x="170" y="11"/>
                    </a:lnTo>
                    <a:lnTo>
                      <a:pt x="170" y="17"/>
                    </a:lnTo>
                    <a:lnTo>
                      <a:pt x="175" y="17"/>
                    </a:lnTo>
                    <a:lnTo>
                      <a:pt x="175" y="28"/>
                    </a:lnTo>
                    <a:lnTo>
                      <a:pt x="181" y="28"/>
                    </a:lnTo>
                    <a:lnTo>
                      <a:pt x="181" y="34"/>
                    </a:lnTo>
                    <a:lnTo>
                      <a:pt x="187" y="39"/>
                    </a:lnTo>
                    <a:lnTo>
                      <a:pt x="187" y="51"/>
                    </a:lnTo>
                    <a:lnTo>
                      <a:pt x="192" y="51"/>
                    </a:lnTo>
                    <a:lnTo>
                      <a:pt x="192" y="62"/>
                    </a:lnTo>
                    <a:lnTo>
                      <a:pt x="198" y="68"/>
                    </a:lnTo>
                    <a:lnTo>
                      <a:pt x="198" y="73"/>
                    </a:lnTo>
                    <a:lnTo>
                      <a:pt x="204" y="79"/>
                    </a:lnTo>
                    <a:lnTo>
                      <a:pt x="204" y="90"/>
                    </a:lnTo>
                    <a:lnTo>
                      <a:pt x="209" y="96"/>
                    </a:lnTo>
                    <a:lnTo>
                      <a:pt x="209" y="102"/>
                    </a:lnTo>
                    <a:lnTo>
                      <a:pt x="215" y="107"/>
                    </a:lnTo>
                    <a:lnTo>
                      <a:pt x="215" y="113"/>
                    </a:lnTo>
                    <a:lnTo>
                      <a:pt x="221" y="119"/>
                    </a:lnTo>
                    <a:lnTo>
                      <a:pt x="221" y="130"/>
                    </a:lnTo>
                    <a:lnTo>
                      <a:pt x="226" y="130"/>
                    </a:lnTo>
                    <a:lnTo>
                      <a:pt x="226" y="141"/>
                    </a:lnTo>
                    <a:lnTo>
                      <a:pt x="232" y="147"/>
                    </a:lnTo>
                    <a:lnTo>
                      <a:pt x="232" y="153"/>
                    </a:lnTo>
                    <a:lnTo>
                      <a:pt x="238" y="158"/>
                    </a:lnTo>
                    <a:lnTo>
                      <a:pt x="238" y="164"/>
                    </a:lnTo>
                    <a:lnTo>
                      <a:pt x="243" y="170"/>
                    </a:lnTo>
                    <a:lnTo>
                      <a:pt x="243" y="175"/>
                    </a:lnTo>
                    <a:lnTo>
                      <a:pt x="249" y="175"/>
                    </a:lnTo>
                    <a:lnTo>
                      <a:pt x="249" y="181"/>
                    </a:lnTo>
                    <a:lnTo>
                      <a:pt x="260" y="192"/>
                    </a:lnTo>
                    <a:lnTo>
                      <a:pt x="266" y="192"/>
                    </a:lnTo>
                    <a:lnTo>
                      <a:pt x="266" y="198"/>
                    </a:lnTo>
                    <a:lnTo>
                      <a:pt x="277" y="198"/>
                    </a:lnTo>
                    <a:lnTo>
                      <a:pt x="277" y="192"/>
                    </a:lnTo>
                    <a:lnTo>
                      <a:pt x="289" y="192"/>
                    </a:lnTo>
                    <a:lnTo>
                      <a:pt x="289" y="187"/>
                    </a:lnTo>
                    <a:lnTo>
                      <a:pt x="300" y="175"/>
                    </a:lnTo>
                    <a:lnTo>
                      <a:pt x="300" y="170"/>
                    </a:lnTo>
                    <a:lnTo>
                      <a:pt x="306" y="164"/>
                    </a:lnTo>
                    <a:lnTo>
                      <a:pt x="306" y="158"/>
                    </a:lnTo>
                    <a:lnTo>
                      <a:pt x="317" y="147"/>
                    </a:lnTo>
                    <a:lnTo>
                      <a:pt x="317" y="141"/>
                    </a:lnTo>
                    <a:lnTo>
                      <a:pt x="323" y="136"/>
                    </a:lnTo>
                    <a:lnTo>
                      <a:pt x="323" y="124"/>
                    </a:lnTo>
                    <a:lnTo>
                      <a:pt x="328" y="119"/>
                    </a:lnTo>
                    <a:lnTo>
                      <a:pt x="328" y="113"/>
                    </a:lnTo>
                    <a:lnTo>
                      <a:pt x="334" y="107"/>
                    </a:lnTo>
                    <a:lnTo>
                      <a:pt x="334" y="96"/>
                    </a:lnTo>
                    <a:lnTo>
                      <a:pt x="340" y="90"/>
                    </a:lnTo>
                    <a:lnTo>
                      <a:pt x="340" y="85"/>
                    </a:lnTo>
                    <a:lnTo>
                      <a:pt x="345" y="79"/>
                    </a:lnTo>
                    <a:lnTo>
                      <a:pt x="345" y="68"/>
                    </a:lnTo>
                    <a:lnTo>
                      <a:pt x="351" y="62"/>
                    </a:lnTo>
                    <a:lnTo>
                      <a:pt x="351" y="56"/>
                    </a:lnTo>
                    <a:lnTo>
                      <a:pt x="357" y="51"/>
                    </a:lnTo>
                    <a:lnTo>
                      <a:pt x="357" y="39"/>
                    </a:lnTo>
                    <a:lnTo>
                      <a:pt x="362" y="39"/>
                    </a:lnTo>
                    <a:lnTo>
                      <a:pt x="362" y="34"/>
                    </a:lnTo>
                    <a:lnTo>
                      <a:pt x="368" y="28"/>
                    </a:lnTo>
                    <a:lnTo>
                      <a:pt x="368" y="22"/>
                    </a:lnTo>
                    <a:lnTo>
                      <a:pt x="374" y="22"/>
                    </a:lnTo>
                    <a:lnTo>
                      <a:pt x="374" y="17"/>
                    </a:lnTo>
                    <a:lnTo>
                      <a:pt x="379" y="11"/>
                    </a:lnTo>
                    <a:lnTo>
                      <a:pt x="379" y="5"/>
                    </a:lnTo>
                    <a:lnTo>
                      <a:pt x="385" y="5"/>
                    </a:lnTo>
                    <a:lnTo>
                      <a:pt x="385" y="0"/>
                    </a:lnTo>
                    <a:lnTo>
                      <a:pt x="413" y="0"/>
                    </a:lnTo>
                    <a:lnTo>
                      <a:pt x="413" y="5"/>
                    </a:lnTo>
                    <a:lnTo>
                      <a:pt x="419" y="5"/>
                    </a:lnTo>
                    <a:lnTo>
                      <a:pt x="419" y="11"/>
                    </a:lnTo>
                    <a:lnTo>
                      <a:pt x="425" y="17"/>
                    </a:lnTo>
                    <a:lnTo>
                      <a:pt x="425" y="22"/>
                    </a:lnTo>
                    <a:lnTo>
                      <a:pt x="430" y="22"/>
                    </a:lnTo>
                    <a:lnTo>
                      <a:pt x="430" y="28"/>
                    </a:lnTo>
                    <a:lnTo>
                      <a:pt x="436" y="34"/>
                    </a:lnTo>
                    <a:lnTo>
                      <a:pt x="436" y="39"/>
                    </a:lnTo>
                    <a:lnTo>
                      <a:pt x="442" y="45"/>
                    </a:lnTo>
                    <a:lnTo>
                      <a:pt x="442" y="56"/>
                    </a:lnTo>
                    <a:lnTo>
                      <a:pt x="447" y="56"/>
                    </a:lnTo>
                    <a:lnTo>
                      <a:pt x="447" y="68"/>
                    </a:lnTo>
                    <a:lnTo>
                      <a:pt x="453" y="73"/>
                    </a:lnTo>
                    <a:lnTo>
                      <a:pt x="453" y="79"/>
                    </a:lnTo>
                    <a:lnTo>
                      <a:pt x="459" y="85"/>
                    </a:lnTo>
                    <a:lnTo>
                      <a:pt x="459" y="90"/>
                    </a:lnTo>
                    <a:lnTo>
                      <a:pt x="464" y="96"/>
                    </a:lnTo>
                    <a:lnTo>
                      <a:pt x="464" y="107"/>
                    </a:lnTo>
                    <a:lnTo>
                      <a:pt x="470" y="113"/>
                    </a:lnTo>
                    <a:lnTo>
                      <a:pt x="470" y="119"/>
                    </a:lnTo>
                    <a:lnTo>
                      <a:pt x="476" y="124"/>
                    </a:lnTo>
                    <a:lnTo>
                      <a:pt x="476" y="136"/>
                    </a:lnTo>
                    <a:lnTo>
                      <a:pt x="481" y="136"/>
                    </a:lnTo>
                    <a:lnTo>
                      <a:pt x="481" y="147"/>
                    </a:lnTo>
                    <a:lnTo>
                      <a:pt x="487" y="153"/>
                    </a:lnTo>
                    <a:lnTo>
                      <a:pt x="487" y="158"/>
                    </a:lnTo>
                    <a:lnTo>
                      <a:pt x="493" y="164"/>
                    </a:lnTo>
                    <a:lnTo>
                      <a:pt x="493" y="170"/>
                    </a:lnTo>
                    <a:lnTo>
                      <a:pt x="498" y="175"/>
                    </a:lnTo>
                    <a:lnTo>
                      <a:pt x="498" y="181"/>
                    </a:lnTo>
                    <a:lnTo>
                      <a:pt x="504" y="181"/>
                    </a:lnTo>
                    <a:lnTo>
                      <a:pt x="504" y="187"/>
                    </a:lnTo>
                    <a:lnTo>
                      <a:pt x="510" y="187"/>
                    </a:lnTo>
                    <a:lnTo>
                      <a:pt x="510" y="192"/>
                    </a:lnTo>
                    <a:lnTo>
                      <a:pt x="521" y="192"/>
                    </a:lnTo>
                    <a:lnTo>
                      <a:pt x="521" y="198"/>
                    </a:lnTo>
                    <a:lnTo>
                      <a:pt x="532" y="198"/>
                    </a:lnTo>
                    <a:lnTo>
                      <a:pt x="532" y="192"/>
                    </a:lnTo>
                    <a:lnTo>
                      <a:pt x="538" y="192"/>
                    </a:lnTo>
                    <a:lnTo>
                      <a:pt x="538" y="187"/>
                    </a:lnTo>
                    <a:lnTo>
                      <a:pt x="544" y="187"/>
                    </a:lnTo>
                    <a:lnTo>
                      <a:pt x="544" y="181"/>
                    </a:lnTo>
                    <a:lnTo>
                      <a:pt x="549" y="181"/>
                    </a:lnTo>
                    <a:lnTo>
                      <a:pt x="549" y="175"/>
                    </a:lnTo>
                    <a:lnTo>
                      <a:pt x="561" y="164"/>
                    </a:lnTo>
                    <a:lnTo>
                      <a:pt x="561" y="158"/>
                    </a:lnTo>
                    <a:lnTo>
                      <a:pt x="566" y="153"/>
                    </a:lnTo>
                    <a:lnTo>
                      <a:pt x="566" y="147"/>
                    </a:lnTo>
                    <a:lnTo>
                      <a:pt x="572" y="141"/>
                    </a:lnTo>
                    <a:lnTo>
                      <a:pt x="572" y="130"/>
                    </a:lnTo>
                    <a:lnTo>
                      <a:pt x="578" y="130"/>
                    </a:lnTo>
                    <a:lnTo>
                      <a:pt x="578" y="119"/>
                    </a:lnTo>
                    <a:lnTo>
                      <a:pt x="583" y="113"/>
                    </a:lnTo>
                    <a:lnTo>
                      <a:pt x="583" y="102"/>
                    </a:lnTo>
                    <a:lnTo>
                      <a:pt x="589" y="102"/>
                    </a:lnTo>
                    <a:lnTo>
                      <a:pt x="589" y="90"/>
                    </a:lnTo>
                    <a:lnTo>
                      <a:pt x="595" y="85"/>
                    </a:lnTo>
                    <a:lnTo>
                      <a:pt x="595" y="73"/>
                    </a:lnTo>
                    <a:lnTo>
                      <a:pt x="601" y="73"/>
                    </a:lnTo>
                    <a:lnTo>
                      <a:pt x="601" y="62"/>
                    </a:lnTo>
                    <a:lnTo>
                      <a:pt x="606" y="56"/>
                    </a:lnTo>
                    <a:lnTo>
                      <a:pt x="606" y="51"/>
                    </a:lnTo>
                    <a:lnTo>
                      <a:pt x="612" y="51"/>
                    </a:lnTo>
                    <a:lnTo>
                      <a:pt x="612" y="39"/>
                    </a:lnTo>
                    <a:lnTo>
                      <a:pt x="618" y="34"/>
                    </a:lnTo>
                    <a:lnTo>
                      <a:pt x="618" y="28"/>
                    </a:lnTo>
                    <a:lnTo>
                      <a:pt x="623" y="28"/>
                    </a:lnTo>
                    <a:lnTo>
                      <a:pt x="623" y="17"/>
                    </a:lnTo>
                    <a:lnTo>
                      <a:pt x="629" y="17"/>
                    </a:lnTo>
                    <a:lnTo>
                      <a:pt x="629" y="11"/>
                    </a:lnTo>
                    <a:lnTo>
                      <a:pt x="635" y="11"/>
                    </a:lnTo>
                    <a:lnTo>
                      <a:pt x="635" y="5"/>
                    </a:lnTo>
                    <a:lnTo>
                      <a:pt x="640" y="5"/>
                    </a:lnTo>
                    <a:lnTo>
                      <a:pt x="640" y="0"/>
                    </a:lnTo>
                    <a:lnTo>
                      <a:pt x="663" y="0"/>
                    </a:lnTo>
                    <a:lnTo>
                      <a:pt x="663" y="5"/>
                    </a:lnTo>
                    <a:lnTo>
                      <a:pt x="669" y="5"/>
                    </a:lnTo>
                    <a:lnTo>
                      <a:pt x="669" y="11"/>
                    </a:lnTo>
                    <a:lnTo>
                      <a:pt x="674" y="11"/>
                    </a:lnTo>
                    <a:lnTo>
                      <a:pt x="674" y="17"/>
                    </a:lnTo>
                    <a:lnTo>
                      <a:pt x="680" y="17"/>
                    </a:lnTo>
                    <a:lnTo>
                      <a:pt x="680" y="22"/>
                    </a:lnTo>
                    <a:lnTo>
                      <a:pt x="686" y="28"/>
                    </a:lnTo>
                  </a:path>
                </a:pathLst>
              </a:custGeom>
              <a:noFill/>
              <a:ln w="38100" cmpd="sng">
                <a:solidFill>
                  <a:srgbClr val="00DC0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39"/>
              <p:cNvSpPr>
                <a:spLocks noChangeAspect="1"/>
              </p:cNvSpPr>
              <p:nvPr/>
            </p:nvSpPr>
            <p:spPr bwMode="auto">
              <a:xfrm>
                <a:off x="1904" y="781"/>
                <a:ext cx="3477" cy="1060"/>
              </a:xfrm>
              <a:custGeom>
                <a:avLst/>
                <a:gdLst>
                  <a:gd name="T0" fmla="*/ 5 w 3477"/>
                  <a:gd name="T1" fmla="*/ 11 h 1060"/>
                  <a:gd name="T2" fmla="*/ 11 w 3477"/>
                  <a:gd name="T3" fmla="*/ 34 h 1060"/>
                  <a:gd name="T4" fmla="*/ 28 w 3477"/>
                  <a:gd name="T5" fmla="*/ 62 h 1060"/>
                  <a:gd name="T6" fmla="*/ 34 w 3477"/>
                  <a:gd name="T7" fmla="*/ 85 h 1060"/>
                  <a:gd name="T8" fmla="*/ 45 w 3477"/>
                  <a:gd name="T9" fmla="*/ 102 h 1060"/>
                  <a:gd name="T10" fmla="*/ 51 w 3477"/>
                  <a:gd name="T11" fmla="*/ 125 h 1060"/>
                  <a:gd name="T12" fmla="*/ 62 w 3477"/>
                  <a:gd name="T13" fmla="*/ 142 h 1060"/>
                  <a:gd name="T14" fmla="*/ 85 w 3477"/>
                  <a:gd name="T15" fmla="*/ 170 h 1060"/>
                  <a:gd name="T16" fmla="*/ 107 w 3477"/>
                  <a:gd name="T17" fmla="*/ 164 h 1060"/>
                  <a:gd name="T18" fmla="*/ 119 w 3477"/>
                  <a:gd name="T19" fmla="*/ 153 h 1060"/>
                  <a:gd name="T20" fmla="*/ 124 w 3477"/>
                  <a:gd name="T21" fmla="*/ 136 h 1060"/>
                  <a:gd name="T22" fmla="*/ 136 w 3477"/>
                  <a:gd name="T23" fmla="*/ 125 h 1060"/>
                  <a:gd name="T24" fmla="*/ 141 w 3477"/>
                  <a:gd name="T25" fmla="*/ 108 h 1060"/>
                  <a:gd name="T26" fmla="*/ 153 w 3477"/>
                  <a:gd name="T27" fmla="*/ 96 h 1060"/>
                  <a:gd name="T28" fmla="*/ 170 w 3477"/>
                  <a:gd name="T29" fmla="*/ 96 h 1060"/>
                  <a:gd name="T30" fmla="*/ 181 w 3477"/>
                  <a:gd name="T31" fmla="*/ 102 h 1060"/>
                  <a:gd name="T32" fmla="*/ 187 w 3477"/>
                  <a:gd name="T33" fmla="*/ 113 h 1060"/>
                  <a:gd name="T34" fmla="*/ 198 w 3477"/>
                  <a:gd name="T35" fmla="*/ 125 h 1060"/>
                  <a:gd name="T36" fmla="*/ 204 w 3477"/>
                  <a:gd name="T37" fmla="*/ 142 h 1060"/>
                  <a:gd name="T38" fmla="*/ 215 w 3477"/>
                  <a:gd name="T39" fmla="*/ 153 h 1060"/>
                  <a:gd name="T40" fmla="*/ 221 w 3477"/>
                  <a:gd name="T41" fmla="*/ 170 h 1060"/>
                  <a:gd name="T42" fmla="*/ 232 w 3477"/>
                  <a:gd name="T43" fmla="*/ 187 h 1060"/>
                  <a:gd name="T44" fmla="*/ 238 w 3477"/>
                  <a:gd name="T45" fmla="*/ 215 h 1060"/>
                  <a:gd name="T46" fmla="*/ 249 w 3477"/>
                  <a:gd name="T47" fmla="*/ 238 h 1060"/>
                  <a:gd name="T48" fmla="*/ 255 w 3477"/>
                  <a:gd name="T49" fmla="*/ 278 h 1060"/>
                  <a:gd name="T50" fmla="*/ 266 w 3477"/>
                  <a:gd name="T51" fmla="*/ 300 h 1060"/>
                  <a:gd name="T52" fmla="*/ 272 w 3477"/>
                  <a:gd name="T53" fmla="*/ 351 h 1060"/>
                  <a:gd name="T54" fmla="*/ 283 w 3477"/>
                  <a:gd name="T55" fmla="*/ 397 h 1060"/>
                  <a:gd name="T56" fmla="*/ 289 w 3477"/>
                  <a:gd name="T57" fmla="*/ 454 h 1060"/>
                  <a:gd name="T58" fmla="*/ 300 w 3477"/>
                  <a:gd name="T59" fmla="*/ 510 h 1060"/>
                  <a:gd name="T60" fmla="*/ 306 w 3477"/>
                  <a:gd name="T61" fmla="*/ 584 h 1060"/>
                  <a:gd name="T62" fmla="*/ 317 w 3477"/>
                  <a:gd name="T63" fmla="*/ 629 h 1060"/>
                  <a:gd name="T64" fmla="*/ 323 w 3477"/>
                  <a:gd name="T65" fmla="*/ 703 h 1060"/>
                  <a:gd name="T66" fmla="*/ 334 w 3477"/>
                  <a:gd name="T67" fmla="*/ 765 h 1060"/>
                  <a:gd name="T68" fmla="*/ 340 w 3477"/>
                  <a:gd name="T69" fmla="*/ 839 h 1060"/>
                  <a:gd name="T70" fmla="*/ 351 w 3477"/>
                  <a:gd name="T71" fmla="*/ 896 h 1060"/>
                  <a:gd name="T72" fmla="*/ 357 w 3477"/>
                  <a:gd name="T73" fmla="*/ 941 h 1060"/>
                  <a:gd name="T74" fmla="*/ 368 w 3477"/>
                  <a:gd name="T75" fmla="*/ 981 h 1060"/>
                  <a:gd name="T76" fmla="*/ 374 w 3477"/>
                  <a:gd name="T77" fmla="*/ 1015 h 1060"/>
                  <a:gd name="T78" fmla="*/ 385 w 3477"/>
                  <a:gd name="T79" fmla="*/ 1032 h 1060"/>
                  <a:gd name="T80" fmla="*/ 391 w 3477"/>
                  <a:gd name="T81" fmla="*/ 1049 h 1060"/>
                  <a:gd name="T82" fmla="*/ 402 w 3477"/>
                  <a:gd name="T83" fmla="*/ 1055 h 1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77" h="1060">
                    <a:moveTo>
                      <a:pt x="0" y="0"/>
                    </a:moveTo>
                    <a:lnTo>
                      <a:pt x="0" y="6"/>
                    </a:lnTo>
                    <a:lnTo>
                      <a:pt x="5" y="11"/>
                    </a:lnTo>
                    <a:lnTo>
                      <a:pt x="5" y="17"/>
                    </a:lnTo>
                    <a:lnTo>
                      <a:pt x="11" y="23"/>
                    </a:lnTo>
                    <a:lnTo>
                      <a:pt x="11" y="34"/>
                    </a:lnTo>
                    <a:lnTo>
                      <a:pt x="22" y="45"/>
                    </a:lnTo>
                    <a:lnTo>
                      <a:pt x="22" y="57"/>
                    </a:lnTo>
                    <a:lnTo>
                      <a:pt x="28" y="62"/>
                    </a:lnTo>
                    <a:lnTo>
                      <a:pt x="28" y="74"/>
                    </a:lnTo>
                    <a:lnTo>
                      <a:pt x="34" y="74"/>
                    </a:lnTo>
                    <a:lnTo>
                      <a:pt x="34" y="85"/>
                    </a:lnTo>
                    <a:lnTo>
                      <a:pt x="39" y="91"/>
                    </a:lnTo>
                    <a:lnTo>
                      <a:pt x="39" y="102"/>
                    </a:lnTo>
                    <a:lnTo>
                      <a:pt x="45" y="102"/>
                    </a:lnTo>
                    <a:lnTo>
                      <a:pt x="45" y="113"/>
                    </a:lnTo>
                    <a:lnTo>
                      <a:pt x="51" y="119"/>
                    </a:lnTo>
                    <a:lnTo>
                      <a:pt x="51" y="125"/>
                    </a:lnTo>
                    <a:lnTo>
                      <a:pt x="56" y="130"/>
                    </a:lnTo>
                    <a:lnTo>
                      <a:pt x="56" y="136"/>
                    </a:lnTo>
                    <a:lnTo>
                      <a:pt x="62" y="142"/>
                    </a:lnTo>
                    <a:lnTo>
                      <a:pt x="62" y="147"/>
                    </a:lnTo>
                    <a:lnTo>
                      <a:pt x="73" y="159"/>
                    </a:lnTo>
                    <a:lnTo>
                      <a:pt x="85" y="170"/>
                    </a:lnTo>
                    <a:lnTo>
                      <a:pt x="102" y="170"/>
                    </a:lnTo>
                    <a:lnTo>
                      <a:pt x="102" y="164"/>
                    </a:lnTo>
                    <a:lnTo>
                      <a:pt x="107" y="164"/>
                    </a:lnTo>
                    <a:lnTo>
                      <a:pt x="107" y="159"/>
                    </a:lnTo>
                    <a:lnTo>
                      <a:pt x="113" y="159"/>
                    </a:lnTo>
                    <a:lnTo>
                      <a:pt x="119" y="153"/>
                    </a:lnTo>
                    <a:lnTo>
                      <a:pt x="119" y="147"/>
                    </a:lnTo>
                    <a:lnTo>
                      <a:pt x="124" y="142"/>
                    </a:lnTo>
                    <a:lnTo>
                      <a:pt x="124" y="136"/>
                    </a:lnTo>
                    <a:lnTo>
                      <a:pt x="130" y="136"/>
                    </a:lnTo>
                    <a:lnTo>
                      <a:pt x="130" y="125"/>
                    </a:lnTo>
                    <a:lnTo>
                      <a:pt x="136" y="125"/>
                    </a:lnTo>
                    <a:lnTo>
                      <a:pt x="136" y="119"/>
                    </a:lnTo>
                    <a:lnTo>
                      <a:pt x="141" y="113"/>
                    </a:lnTo>
                    <a:lnTo>
                      <a:pt x="141" y="108"/>
                    </a:lnTo>
                    <a:lnTo>
                      <a:pt x="147" y="102"/>
                    </a:lnTo>
                    <a:lnTo>
                      <a:pt x="147" y="96"/>
                    </a:lnTo>
                    <a:lnTo>
                      <a:pt x="153" y="96"/>
                    </a:lnTo>
                    <a:lnTo>
                      <a:pt x="153" y="91"/>
                    </a:lnTo>
                    <a:lnTo>
                      <a:pt x="170" y="91"/>
                    </a:lnTo>
                    <a:lnTo>
                      <a:pt x="170" y="96"/>
                    </a:lnTo>
                    <a:lnTo>
                      <a:pt x="175" y="96"/>
                    </a:lnTo>
                    <a:lnTo>
                      <a:pt x="175" y="102"/>
                    </a:lnTo>
                    <a:lnTo>
                      <a:pt x="181" y="102"/>
                    </a:lnTo>
                    <a:lnTo>
                      <a:pt x="181" y="108"/>
                    </a:lnTo>
                    <a:lnTo>
                      <a:pt x="187" y="108"/>
                    </a:lnTo>
                    <a:lnTo>
                      <a:pt x="187" y="113"/>
                    </a:lnTo>
                    <a:lnTo>
                      <a:pt x="192" y="119"/>
                    </a:lnTo>
                    <a:lnTo>
                      <a:pt x="192" y="125"/>
                    </a:lnTo>
                    <a:lnTo>
                      <a:pt x="198" y="125"/>
                    </a:lnTo>
                    <a:lnTo>
                      <a:pt x="198" y="130"/>
                    </a:lnTo>
                    <a:lnTo>
                      <a:pt x="204" y="136"/>
                    </a:lnTo>
                    <a:lnTo>
                      <a:pt x="204" y="142"/>
                    </a:lnTo>
                    <a:lnTo>
                      <a:pt x="209" y="142"/>
                    </a:lnTo>
                    <a:lnTo>
                      <a:pt x="209" y="147"/>
                    </a:lnTo>
                    <a:lnTo>
                      <a:pt x="215" y="153"/>
                    </a:lnTo>
                    <a:lnTo>
                      <a:pt x="215" y="159"/>
                    </a:lnTo>
                    <a:lnTo>
                      <a:pt x="221" y="164"/>
                    </a:lnTo>
                    <a:lnTo>
                      <a:pt x="221" y="170"/>
                    </a:lnTo>
                    <a:lnTo>
                      <a:pt x="226" y="176"/>
                    </a:lnTo>
                    <a:lnTo>
                      <a:pt x="226" y="181"/>
                    </a:lnTo>
                    <a:lnTo>
                      <a:pt x="232" y="187"/>
                    </a:lnTo>
                    <a:lnTo>
                      <a:pt x="232" y="198"/>
                    </a:lnTo>
                    <a:lnTo>
                      <a:pt x="238" y="204"/>
                    </a:lnTo>
                    <a:lnTo>
                      <a:pt x="238" y="215"/>
                    </a:lnTo>
                    <a:lnTo>
                      <a:pt x="243" y="221"/>
                    </a:lnTo>
                    <a:lnTo>
                      <a:pt x="243" y="232"/>
                    </a:lnTo>
                    <a:lnTo>
                      <a:pt x="249" y="238"/>
                    </a:lnTo>
                    <a:lnTo>
                      <a:pt x="249" y="255"/>
                    </a:lnTo>
                    <a:lnTo>
                      <a:pt x="255" y="261"/>
                    </a:lnTo>
                    <a:lnTo>
                      <a:pt x="255" y="278"/>
                    </a:lnTo>
                    <a:lnTo>
                      <a:pt x="260" y="283"/>
                    </a:lnTo>
                    <a:lnTo>
                      <a:pt x="260" y="295"/>
                    </a:lnTo>
                    <a:lnTo>
                      <a:pt x="266" y="300"/>
                    </a:lnTo>
                    <a:lnTo>
                      <a:pt x="266" y="323"/>
                    </a:lnTo>
                    <a:lnTo>
                      <a:pt x="272" y="329"/>
                    </a:lnTo>
                    <a:lnTo>
                      <a:pt x="272" y="351"/>
                    </a:lnTo>
                    <a:lnTo>
                      <a:pt x="277" y="363"/>
                    </a:lnTo>
                    <a:lnTo>
                      <a:pt x="277" y="385"/>
                    </a:lnTo>
                    <a:lnTo>
                      <a:pt x="283" y="397"/>
                    </a:lnTo>
                    <a:lnTo>
                      <a:pt x="283" y="419"/>
                    </a:lnTo>
                    <a:lnTo>
                      <a:pt x="289" y="431"/>
                    </a:lnTo>
                    <a:lnTo>
                      <a:pt x="289" y="454"/>
                    </a:lnTo>
                    <a:lnTo>
                      <a:pt x="294" y="471"/>
                    </a:lnTo>
                    <a:lnTo>
                      <a:pt x="294" y="493"/>
                    </a:lnTo>
                    <a:lnTo>
                      <a:pt x="300" y="510"/>
                    </a:lnTo>
                    <a:lnTo>
                      <a:pt x="300" y="539"/>
                    </a:lnTo>
                    <a:lnTo>
                      <a:pt x="306" y="550"/>
                    </a:lnTo>
                    <a:lnTo>
                      <a:pt x="306" y="584"/>
                    </a:lnTo>
                    <a:lnTo>
                      <a:pt x="311" y="595"/>
                    </a:lnTo>
                    <a:lnTo>
                      <a:pt x="311" y="612"/>
                    </a:lnTo>
                    <a:lnTo>
                      <a:pt x="317" y="629"/>
                    </a:lnTo>
                    <a:lnTo>
                      <a:pt x="317" y="658"/>
                    </a:lnTo>
                    <a:lnTo>
                      <a:pt x="323" y="675"/>
                    </a:lnTo>
                    <a:lnTo>
                      <a:pt x="323" y="703"/>
                    </a:lnTo>
                    <a:lnTo>
                      <a:pt x="328" y="720"/>
                    </a:lnTo>
                    <a:lnTo>
                      <a:pt x="328" y="748"/>
                    </a:lnTo>
                    <a:lnTo>
                      <a:pt x="334" y="765"/>
                    </a:lnTo>
                    <a:lnTo>
                      <a:pt x="334" y="794"/>
                    </a:lnTo>
                    <a:lnTo>
                      <a:pt x="340" y="811"/>
                    </a:lnTo>
                    <a:lnTo>
                      <a:pt x="340" y="839"/>
                    </a:lnTo>
                    <a:lnTo>
                      <a:pt x="345" y="856"/>
                    </a:lnTo>
                    <a:lnTo>
                      <a:pt x="345" y="879"/>
                    </a:lnTo>
                    <a:lnTo>
                      <a:pt x="351" y="896"/>
                    </a:lnTo>
                    <a:lnTo>
                      <a:pt x="351" y="918"/>
                    </a:lnTo>
                    <a:lnTo>
                      <a:pt x="357" y="930"/>
                    </a:lnTo>
                    <a:lnTo>
                      <a:pt x="357" y="941"/>
                    </a:lnTo>
                    <a:lnTo>
                      <a:pt x="362" y="952"/>
                    </a:lnTo>
                    <a:lnTo>
                      <a:pt x="362" y="969"/>
                    </a:lnTo>
                    <a:lnTo>
                      <a:pt x="368" y="981"/>
                    </a:lnTo>
                    <a:lnTo>
                      <a:pt x="368" y="992"/>
                    </a:lnTo>
                    <a:lnTo>
                      <a:pt x="374" y="1004"/>
                    </a:lnTo>
                    <a:lnTo>
                      <a:pt x="374" y="1015"/>
                    </a:lnTo>
                    <a:lnTo>
                      <a:pt x="379" y="1021"/>
                    </a:lnTo>
                    <a:lnTo>
                      <a:pt x="379" y="1032"/>
                    </a:lnTo>
                    <a:lnTo>
                      <a:pt x="385" y="1032"/>
                    </a:lnTo>
                    <a:lnTo>
                      <a:pt x="385" y="1043"/>
                    </a:lnTo>
                    <a:lnTo>
                      <a:pt x="391" y="1043"/>
                    </a:lnTo>
                    <a:lnTo>
                      <a:pt x="391" y="1049"/>
                    </a:lnTo>
                    <a:lnTo>
                      <a:pt x="396" y="1049"/>
                    </a:lnTo>
                    <a:lnTo>
                      <a:pt x="396" y="1055"/>
                    </a:lnTo>
                    <a:lnTo>
                      <a:pt x="402" y="1055"/>
                    </a:lnTo>
                    <a:lnTo>
                      <a:pt x="408" y="1060"/>
                    </a:lnTo>
                    <a:lnTo>
                      <a:pt x="3477" y="1057"/>
                    </a:lnTo>
                  </a:path>
                </a:pathLst>
              </a:custGeom>
              <a:noFill/>
              <a:ln w="38100" cmpd="sng">
                <a:solidFill>
                  <a:srgbClr val="00DC0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Text Box 40"/>
            <p:cNvSpPr txBox="1">
              <a:spLocks noChangeArrowheads="1"/>
            </p:cNvSpPr>
            <p:nvPr/>
          </p:nvSpPr>
          <p:spPr bwMode="auto">
            <a:xfrm>
              <a:off x="4790" y="528"/>
              <a:ext cx="82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/>
                <a:t>to </a:t>
              </a:r>
            </a:p>
            <a:p>
              <a:pPr algn="ctr"/>
              <a:r>
                <a:rPr lang="en-US" sz="1400" b="1"/>
                <a:t>spectrometer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6935" y="14501"/>
            <a:ext cx="1213906" cy="1213315"/>
            <a:chOff x="3303214" y="2758382"/>
            <a:chExt cx="1424847" cy="1409786"/>
          </a:xfrm>
        </p:grpSpPr>
        <p:sp>
          <p:nvSpPr>
            <p:cNvPr id="95" name="Oval 94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97" name="Text Box 41"/>
          <p:cNvSpPr txBox="1">
            <a:spLocks noChangeArrowheads="1"/>
          </p:cNvSpPr>
          <p:nvPr/>
        </p:nvSpPr>
        <p:spPr bwMode="auto">
          <a:xfrm>
            <a:off x="4660875" y="6408453"/>
            <a:ext cx="1985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charset="0"/>
              </a:rPr>
              <a:t>n</a:t>
            </a:r>
            <a:r>
              <a:rPr lang="en-US" sz="2000" b="1" baseline="-25000" dirty="0" smtClean="0">
                <a:latin typeface="Times New Roman" charset="0"/>
              </a:rPr>
              <a:t>e</a:t>
            </a:r>
            <a:r>
              <a:rPr lang="en-US" sz="2000" b="1" dirty="0" smtClean="0">
                <a:latin typeface="Times New Roman" charset="0"/>
              </a:rPr>
              <a:t> </a:t>
            </a:r>
            <a:r>
              <a:rPr lang="en-US" sz="2000" b="1" dirty="0">
                <a:latin typeface="Times New Roman" charset="0"/>
              </a:rPr>
              <a:t>= 3</a:t>
            </a:r>
            <a:r>
              <a:rPr lang="en-US" sz="2000" b="1" dirty="0" smtClean="0">
                <a:latin typeface="Times New Roman" charset="0"/>
              </a:rPr>
              <a:t> </a:t>
            </a:r>
            <a:r>
              <a:rPr lang="en-US" sz="2000" b="1" dirty="0">
                <a:latin typeface="Times New Roman" charset="0"/>
              </a:rPr>
              <a:t>• 10</a:t>
            </a:r>
            <a:r>
              <a:rPr lang="en-US" sz="2000" b="1" baseline="30000" dirty="0">
                <a:latin typeface="Times New Roman" charset="0"/>
              </a:rPr>
              <a:t>18</a:t>
            </a:r>
            <a:r>
              <a:rPr lang="en-US" sz="2000" b="1" dirty="0">
                <a:latin typeface="Times New Roman" charset="0"/>
              </a:rPr>
              <a:t> cm</a:t>
            </a:r>
            <a:r>
              <a:rPr lang="en-US" sz="2000" b="1" baseline="30000" dirty="0">
                <a:latin typeface="Times New Roman" charset="0"/>
              </a:rPr>
              <a:t>-</a:t>
            </a:r>
            <a:r>
              <a:rPr lang="en-US" sz="2000" b="1" baseline="30000" dirty="0" smtClean="0">
                <a:latin typeface="Times New Roman" charset="0"/>
              </a:rPr>
              <a:t>3</a:t>
            </a:r>
            <a:endParaRPr lang="en-US" sz="20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3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3818" y="16933"/>
            <a:ext cx="65992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/>
              <a:t>FDH supports tuning of plasma wakes</a:t>
            </a:r>
          </a:p>
          <a:p>
            <a:pPr algn="ctr"/>
            <a:r>
              <a:rPr lang="en-US" sz="3200" b="1"/>
              <a:t>excited by multiple laser pulses ...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5861" y="1200552"/>
            <a:ext cx="2524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Cowley, </a:t>
            </a:r>
            <a:r>
              <a:rPr lang="en-US" sz="1400" i="1">
                <a:solidFill>
                  <a:srgbClr val="FF0000"/>
                </a:solidFill>
              </a:rPr>
              <a:t>PRL</a:t>
            </a:r>
            <a:r>
              <a:rPr lang="en-US" sz="1400" b="1">
                <a:solidFill>
                  <a:srgbClr val="FF0000"/>
                </a:solidFill>
              </a:rPr>
              <a:t> 119</a:t>
            </a:r>
            <a:r>
              <a:rPr lang="en-US" sz="1400">
                <a:solidFill>
                  <a:srgbClr val="FF0000"/>
                </a:solidFill>
              </a:rPr>
              <a:t>, 044802 (2017)</a:t>
            </a:r>
          </a:p>
        </p:txBody>
      </p:sp>
      <p:pic>
        <p:nvPicPr>
          <p:cNvPr id="7" name="Picture 6" descr="Cowley_Fig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6" y="1858425"/>
            <a:ext cx="5198535" cy="17911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54161" y="1183619"/>
            <a:ext cx="738823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Oxford_Universit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" y="33866"/>
            <a:ext cx="1182334" cy="14129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8764" y="1540952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FD Hologram of wake excited by single pulse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4272" y="3704350"/>
            <a:ext cx="612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Amplitudes of wakes excited by </a:t>
            </a:r>
            <a:r>
              <a:rPr lang="en-US" b="1" i="1"/>
              <a:t>N</a:t>
            </a:r>
            <a:r>
              <a:rPr lang="en-US" b="1"/>
              <a:t> pulses vs. plasma density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20774" y="4001896"/>
            <a:ext cx="5956931" cy="2178776"/>
            <a:chOff x="1320774" y="4001896"/>
            <a:chExt cx="5956931" cy="2178776"/>
          </a:xfrm>
        </p:grpSpPr>
        <p:pic>
          <p:nvPicPr>
            <p:cNvPr id="14" name="Picture 13" descr="Cowley_Fig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774" y="4001896"/>
              <a:ext cx="5956931" cy="21787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47334" y="4148668"/>
              <a:ext cx="73951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i="1">
                  <a:solidFill>
                    <a:srgbClr val="FF0000"/>
                  </a:solidFill>
                </a:rPr>
                <a:t>N</a:t>
              </a:r>
              <a:r>
                <a:rPr lang="en-US" sz="2000" b="1">
                  <a:solidFill>
                    <a:srgbClr val="FF0000"/>
                  </a:solidFill>
                </a:rPr>
                <a:t> = 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25302" y="4131738"/>
              <a:ext cx="73951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i="1">
                  <a:solidFill>
                    <a:srgbClr val="FF0000"/>
                  </a:solidFill>
                </a:rPr>
                <a:t>N</a:t>
              </a:r>
              <a:r>
                <a:rPr lang="en-US" sz="2000" b="1">
                  <a:solidFill>
                    <a:srgbClr val="FF0000"/>
                  </a:solidFill>
                </a:rPr>
                <a:t> = 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03270" y="4131741"/>
              <a:ext cx="73951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i="1">
                  <a:solidFill>
                    <a:srgbClr val="FF0000"/>
                  </a:solidFill>
                </a:rPr>
                <a:t>N</a:t>
              </a:r>
              <a:r>
                <a:rPr lang="en-US" sz="2000" b="1">
                  <a:solidFill>
                    <a:srgbClr val="FF0000"/>
                  </a:solidFill>
                </a:rPr>
                <a:t> = 7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8660" y="6333069"/>
            <a:ext cx="839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... a path to efficient, high-rep-rate plasma accelerators </a:t>
            </a:r>
          </a:p>
        </p:txBody>
      </p:sp>
      <p:sp>
        <p:nvSpPr>
          <p:cNvPr id="20" name="Up Arrow 19"/>
          <p:cNvSpPr/>
          <p:nvPr/>
        </p:nvSpPr>
        <p:spPr>
          <a:xfrm>
            <a:off x="3979336" y="5435599"/>
            <a:ext cx="240994" cy="304800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4521195" y="5418669"/>
            <a:ext cx="240994" cy="304800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/>
          <p:cNvSpPr/>
          <p:nvPr/>
        </p:nvSpPr>
        <p:spPr>
          <a:xfrm>
            <a:off x="6011302" y="5435605"/>
            <a:ext cx="240994" cy="304800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08221" y="4910669"/>
            <a:ext cx="1184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resonant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excitation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37703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090250" y="-86321"/>
            <a:ext cx="59377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800" b="1" dirty="0" smtClean="0"/>
              <a:t>Transverse </a:t>
            </a:r>
            <a:r>
              <a:rPr lang="de-DE" sz="2800" b="1" dirty="0" err="1"/>
              <a:t>f</a:t>
            </a:r>
            <a:r>
              <a:rPr lang="de-DE" sz="2800" b="1" dirty="0" err="1" smtClean="0"/>
              <a:t>ew-</a:t>
            </a:r>
            <a:r>
              <a:rPr lang="de-DE" sz="2800" b="1" dirty="0" err="1"/>
              <a:t>c</a:t>
            </a:r>
            <a:r>
              <a:rPr lang="de-DE" sz="2800" b="1" dirty="0" err="1" smtClean="0"/>
              <a:t>ycle</a:t>
            </a:r>
            <a:r>
              <a:rPr lang="de-DE" sz="2800" b="1" dirty="0" smtClean="0"/>
              <a:t> </a:t>
            </a:r>
            <a:r>
              <a:rPr lang="de-DE" sz="2800" b="1" dirty="0"/>
              <a:t>p</a:t>
            </a:r>
            <a:r>
              <a:rPr lang="de-DE" sz="2800" b="1" dirty="0" smtClean="0"/>
              <a:t>robe </a:t>
            </a:r>
            <a:r>
              <a:rPr lang="de-DE" sz="2800" b="1" dirty="0" err="1" smtClean="0"/>
              <a:t>shadow-</a:t>
            </a:r>
          </a:p>
          <a:p>
            <a:pPr algn="ctr"/>
            <a:r>
              <a:rPr lang="de-DE" sz="2800" b="1" dirty="0" err="1"/>
              <a:t>g</a:t>
            </a:r>
            <a:r>
              <a:rPr lang="de-DE" sz="2800" b="1" dirty="0" err="1" smtClean="0"/>
              <a:t>raphically images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wake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selected</a:t>
            </a:r>
            <a:r>
              <a:rPr lang="de-DE" sz="2800" b="1" dirty="0" smtClean="0"/>
              <a:t> ∆t</a:t>
            </a:r>
            <a:endParaRPr lang="de-DE" sz="2800" b="1" dirty="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5495" y="1167026"/>
            <a:ext cx="5213837" cy="7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r>
              <a:rPr lang="en-US" sz="1600" b="1" dirty="0">
                <a:sym typeface="Symbol"/>
              </a:rPr>
              <a:t>40-TW, 30 fs </a:t>
            </a:r>
            <a:r>
              <a:rPr lang="en-US" sz="1600" b="1" dirty="0" err="1">
                <a:sym typeface="Symbol"/>
              </a:rPr>
              <a:t>laser pulse drives plasma </a:t>
            </a:r>
            <a:r>
              <a:rPr lang="en-US" sz="1600" b="1" dirty="0">
                <a:sym typeface="Symbol"/>
              </a:rPr>
              <a:t>w</a:t>
            </a:r>
            <a:r>
              <a:rPr lang="en-US" sz="1600" b="1" dirty="0" smtClean="0">
                <a:sym typeface="Symbol"/>
              </a:rPr>
              <a:t>ake.</a:t>
            </a: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endParaRPr lang="en-US" sz="200" dirty="0">
              <a:solidFill>
                <a:srgbClr val="FF0000"/>
              </a:solidFill>
              <a:sym typeface="Symbol"/>
            </a:endParaRPr>
          </a:p>
          <a:p>
            <a:pPr marL="365125" indent="-365125" eaLnBrk="0" hangingPunct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65125" algn="l"/>
              </a:tabLst>
            </a:pPr>
            <a:r>
              <a:rPr lang="en-US" sz="1600" b="1" dirty="0" smtClean="0">
                <a:sym typeface="Symbol"/>
              </a:rPr>
              <a:t>6 fs synchronized probe pulse impinges </a:t>
            </a:r>
            <a:r>
              <a:rPr lang="en-US" sz="1600" b="1" u="sng" dirty="0" smtClean="0">
                <a:sym typeface="Symbol"/>
              </a:rPr>
              <a:t>transversely</a:t>
            </a:r>
            <a:r>
              <a:rPr lang="en-US" sz="1600" b="1" dirty="0" smtClean="0">
                <a:sym typeface="Symbol"/>
              </a:rPr>
              <a:t>.</a:t>
            </a:r>
            <a:endParaRPr lang="en-US" sz="1600" dirty="0" smtClean="0">
              <a:sym typeface="Symbo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9" y="1116227"/>
            <a:ext cx="47445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(1)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22" y="1488756"/>
            <a:ext cx="47445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(2)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55" y="1870917"/>
            <a:ext cx="47445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(3)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438375" y="840094"/>
            <a:ext cx="621457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OQ-Jena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4" y="-69388"/>
            <a:ext cx="2280966" cy="89255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3646" y="1915540"/>
            <a:ext cx="391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Probe shadowgraphs imaged at selected ∆t.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9562" y="886663"/>
            <a:ext cx="422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Buck, </a:t>
            </a:r>
            <a:r>
              <a:rPr lang="en-US" sz="1200" i="1">
                <a:solidFill>
                  <a:srgbClr val="FF0000"/>
                </a:solidFill>
                <a:latin typeface="Times New Roman"/>
                <a:cs typeface="Times New Roman"/>
              </a:rPr>
              <a:t>Nat. Phys</a:t>
            </a:r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en-US" sz="1200" b="1"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, 453 (2011);  Sävert, </a:t>
            </a:r>
            <a:r>
              <a:rPr lang="en-US" sz="12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b="1">
                <a:solidFill>
                  <a:srgbClr val="FF0000"/>
                </a:solidFill>
                <a:latin typeface="Times New Roman"/>
                <a:cs typeface="Times New Roman"/>
              </a:rPr>
              <a:t>115</a:t>
            </a:r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, 055002 (2015)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10261" t="1" r="1082" b="4111"/>
          <a:stretch/>
        </p:blipFill>
        <p:spPr>
          <a:xfrm>
            <a:off x="704088" y="2364021"/>
            <a:ext cx="3593592" cy="42062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09069" y="5384801"/>
            <a:ext cx="4289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CONS</a:t>
            </a:r>
          </a:p>
          <a:p>
            <a:r>
              <a:rPr lang="en-US" sz="2000"/>
              <a:t>• dynamic info requires multiple shots</a:t>
            </a:r>
          </a:p>
          <a:p>
            <a:r>
              <a:rPr lang="en-US" sz="2000"/>
              <a:t>• </a:t>
            </a:r>
            <a:r>
              <a:rPr lang="en-US" sz="2000" b="1">
                <a:solidFill>
                  <a:srgbClr val="0000FF"/>
                </a:solidFill>
              </a:rPr>
              <a:t>challenging to scale to </a:t>
            </a:r>
            <a:r>
              <a:rPr lang="en-US" sz="2000" b="1" i="1">
                <a:solidFill>
                  <a:srgbClr val="0000FF"/>
                </a:solidFill>
              </a:rPr>
              <a:t>n</a:t>
            </a:r>
            <a:r>
              <a:rPr lang="en-US" sz="2000" b="1" baseline="-25000">
                <a:solidFill>
                  <a:srgbClr val="0000FF"/>
                </a:solidFill>
              </a:rPr>
              <a:t>e</a:t>
            </a:r>
            <a:r>
              <a:rPr lang="en-US" sz="2000" b="1">
                <a:solidFill>
                  <a:srgbClr val="0000FF"/>
                </a:solidFill>
              </a:rPr>
              <a:t> &lt; 3e18 cm</a:t>
            </a:r>
            <a:r>
              <a:rPr lang="en-US" sz="2000" b="1" baseline="30000">
                <a:solidFill>
                  <a:srgbClr val="0000FF"/>
                </a:solidFill>
              </a:rPr>
              <a:t>-3</a:t>
            </a:r>
            <a:r>
              <a:rPr lang="en-US" sz="2000" b="1">
                <a:solidFill>
                  <a:srgbClr val="0000FF"/>
                </a:solidFill>
              </a:rPr>
              <a:t> </a:t>
            </a:r>
          </a:p>
          <a:p>
            <a:r>
              <a:rPr lang="en-US" sz="2000"/>
              <a:t>• requires extremely short probe pulse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1096447" y="4452462"/>
            <a:ext cx="262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position in gas jet (mm)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746" y="301900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1749" y="405192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1752" y="50848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1755" y="611775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6581" y="6470153"/>
            <a:ext cx="159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/>
              <a:t>x – v</a:t>
            </a:r>
            <a:r>
              <a:rPr lang="en-US" b="1" i="1" baseline="-25000"/>
              <a:t>pump</a:t>
            </a:r>
            <a:r>
              <a:rPr lang="en-US" b="1" i="1"/>
              <a:t>t </a:t>
            </a:r>
            <a:r>
              <a:rPr lang="en-US" b="1"/>
              <a:t>(µm)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81947" y="2571068"/>
            <a:ext cx="0" cy="40780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288399" y="3987312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50 µm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297680" y="3921684"/>
            <a:ext cx="0" cy="574106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05416" y="2413141"/>
            <a:ext cx="1598796" cy="111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51231" y="2282754"/>
            <a:ext cx="1912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/>
              <a:t>relative intensity modulation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4916" y="2253577"/>
            <a:ext cx="74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Pump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820054" y="1471823"/>
            <a:ext cx="3683038" cy="2609793"/>
            <a:chOff x="4820054" y="1471823"/>
            <a:chExt cx="3683038" cy="2609793"/>
          </a:xfrm>
        </p:grpSpPr>
        <p:pic>
          <p:nvPicPr>
            <p:cNvPr id="24" name="Picture 4" descr="Y:\Faraday\MPQ Poster\Faraday Setup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4" t="37905" r="24" b="-172"/>
            <a:stretch/>
          </p:blipFill>
          <p:spPr bwMode="auto">
            <a:xfrm>
              <a:off x="6173282" y="1722464"/>
              <a:ext cx="2329810" cy="2359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417102" y="1471823"/>
              <a:ext cx="466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Lens</a:t>
              </a:r>
              <a:endParaRPr lang="en-US" sz="1200" dirty="0"/>
            </a:p>
          </p:txBody>
        </p:sp>
        <p:sp>
          <p:nvSpPr>
            <p:cNvPr id="8" name="Cube 7"/>
            <p:cNvSpPr/>
            <p:nvPr/>
          </p:nvSpPr>
          <p:spPr>
            <a:xfrm rot="1260000">
              <a:off x="5537207" y="1640872"/>
              <a:ext cx="607467" cy="440623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CCD</a:t>
              </a:r>
              <a:endParaRPr lang="en-US" sz="1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7934" y="3352811"/>
              <a:ext cx="787208" cy="2530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20054" y="3280794"/>
              <a:ext cx="2507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Gas jet (</a:t>
              </a:r>
              <a:r>
                <a:rPr lang="en-US" sz="1600" b="1" i="1" dirty="0" smtClean="0">
                  <a:solidFill>
                    <a:srgbClr val="0000FF"/>
                  </a:solidFill>
                </a:rPr>
                <a:t>n</a:t>
              </a:r>
              <a:r>
                <a:rPr lang="en-US" sz="1600" b="1" baseline="-25000" dirty="0" smtClean="0">
                  <a:solidFill>
                    <a:srgbClr val="0000FF"/>
                  </a:solidFill>
                </a:rPr>
                <a:t>e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 = 1.6 • 10</a:t>
              </a:r>
              <a:r>
                <a:rPr lang="en-US" sz="1600" b="1" baseline="30000" dirty="0" smtClean="0">
                  <a:solidFill>
                    <a:srgbClr val="0000FF"/>
                  </a:solidFill>
                </a:rPr>
                <a:t>19</a:t>
              </a:r>
              <a:r>
                <a:rPr lang="en-US" sz="1600" b="1" dirty="0" smtClean="0">
                  <a:solidFill>
                    <a:srgbClr val="0000FF"/>
                  </a:solidFill>
                </a:rPr>
                <a:t> cm</a:t>
              </a:r>
              <a:r>
                <a:rPr lang="en-US" sz="1600" b="1" baseline="30000" dirty="0" smtClean="0">
                  <a:solidFill>
                    <a:srgbClr val="0000FF"/>
                  </a:solidFill>
                </a:rPr>
                <a:t>-3</a:t>
              </a:r>
              <a:r>
                <a:rPr lang="en-US" sz="1600" dirty="0" smtClean="0">
                  <a:solidFill>
                    <a:srgbClr val="0000FF"/>
                  </a:solidFill>
                </a:rPr>
                <a:t>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7267639" y="3166539"/>
              <a:ext cx="530170" cy="313266"/>
            </a:xfrm>
            <a:prstGeom prst="line">
              <a:avLst/>
            </a:prstGeom>
            <a:ln w="9525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663267" y="2895600"/>
              <a:ext cx="46566" cy="832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874929" y="2802486"/>
              <a:ext cx="46566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652683" y="2469482"/>
              <a:ext cx="46566" cy="931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79153" y="2784071"/>
              <a:ext cx="2791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/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36966" y="2348184"/>
              <a:ext cx="2737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/>
                <a:t>z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75618" y="2644506"/>
              <a:ext cx="2811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/>
                <a:t>y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229430" y="2758734"/>
            <a:ext cx="818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(2)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probe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07700" y="1285560"/>
            <a:ext cx="1153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(1) pump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3890" y="2149149"/>
            <a:ext cx="974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(3)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camera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91184" y="4453468"/>
            <a:ext cx="2670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PROS</a:t>
            </a:r>
          </a:p>
          <a:p>
            <a:r>
              <a:rPr lang="en-US"/>
              <a:t>• single-shot, non-invasive</a:t>
            </a:r>
          </a:p>
          <a:p>
            <a:r>
              <a:rPr lang="en-US"/>
              <a:t>• µm resolution, </a:t>
            </a:r>
          </a:p>
        </p:txBody>
      </p:sp>
      <p:sp>
        <p:nvSpPr>
          <p:cNvPr id="4" name="TextBox 3"/>
          <p:cNvSpPr txBox="1"/>
          <p:nvPr/>
        </p:nvSpPr>
        <p:spPr>
          <a:xfrm rot="20700000">
            <a:off x="4774068" y="3359582"/>
            <a:ext cx="3922393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Hao Ding (LMU) Mon 18:45, “</a:t>
            </a:r>
            <a:r>
              <a:rPr lang="en-US" b="1">
                <a:solidFill>
                  <a:srgbClr val="FF0000"/>
                </a:solidFill>
              </a:rPr>
              <a:t>Few cycle </a:t>
            </a:r>
          </a:p>
          <a:p>
            <a:r>
              <a:rPr lang="en-US" b="1">
                <a:solidFill>
                  <a:srgbClr val="FF0000"/>
                </a:solidFill>
              </a:rPr>
              <a:t>shadowgraphy of plasma wave trains</a:t>
            </a:r>
            <a:r>
              <a:rPr lang="en-US" b="1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 rot="20700000">
            <a:off x="4242505" y="4254671"/>
            <a:ext cx="5019323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Susanne Schöbel (HZDR) Mon 19:00, “</a:t>
            </a:r>
            <a:r>
              <a:rPr lang="en-US" b="1">
                <a:solidFill>
                  <a:srgbClr val="FF0000"/>
                </a:solidFill>
              </a:rPr>
              <a:t>Excitation of </a:t>
            </a:r>
          </a:p>
          <a:p>
            <a:r>
              <a:rPr lang="en-US" b="1">
                <a:solidFill>
                  <a:srgbClr val="FF0000"/>
                </a:solidFill>
              </a:rPr>
              <a:t>beam-driven plasma waves in a hybrid LPWFA</a:t>
            </a:r>
            <a:r>
              <a:rPr lang="en-US" b="1"/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 rot="20700000">
            <a:off x="4291653" y="2518789"/>
            <a:ext cx="4523031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Stephan Kuschel (SLAC), Mon 14:40, </a:t>
            </a:r>
          </a:p>
          <a:p>
            <a:r>
              <a:rPr lang="en-US" b="1"/>
              <a:t>“</a:t>
            </a:r>
            <a:r>
              <a:rPr lang="en-US" b="1">
                <a:solidFill>
                  <a:srgbClr val="FF0000"/>
                </a:solidFill>
              </a:rPr>
              <a:t>Controlling self-injection treshold in LWFAs</a:t>
            </a:r>
            <a:r>
              <a:rPr lang="en-US" b="1"/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 rot="20700000">
            <a:off x="4489247" y="1567698"/>
            <a:ext cx="4316318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Max Gilljohann (LMU), Mon 11:30, “</a:t>
            </a:r>
            <a:r>
              <a:rPr lang="en-US" b="1">
                <a:solidFill>
                  <a:srgbClr val="FF0000"/>
                </a:solidFill>
              </a:rPr>
              <a:t>Hybrid </a:t>
            </a:r>
          </a:p>
          <a:p>
            <a:r>
              <a:rPr lang="en-US" b="1">
                <a:solidFill>
                  <a:srgbClr val="FF0000"/>
                </a:solidFill>
              </a:rPr>
              <a:t>acceleration: Studying PWFAs with LWFAs</a:t>
            </a:r>
            <a:r>
              <a:rPr lang="en-US" b="1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833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4" grpId="0" animBg="1"/>
      <p:bldP spid="31" grpId="0"/>
      <p:bldP spid="29" grpId="0"/>
      <p:bldP spid="35" grpId="0"/>
      <p:bldP spid="4" grpId="0" animBg="1"/>
      <p:bldP spid="9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866" y="-50791"/>
            <a:ext cx="5859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Grazing-angle shadowgraphy accesses</a:t>
            </a:r>
          </a:p>
          <a:p>
            <a:pPr algn="ctr"/>
            <a:r>
              <a:rPr lang="en-US" sz="2800" b="1"/>
              <a:t>plasma accelerators @ n</a:t>
            </a:r>
            <a:r>
              <a:rPr lang="en-US" sz="2800" b="1" baseline="-25000"/>
              <a:t>e</a:t>
            </a:r>
            <a:r>
              <a:rPr lang="en-US" sz="2800" b="1"/>
              <a:t> &lt; 10</a:t>
            </a:r>
            <a:r>
              <a:rPr lang="en-US" sz="2800" b="1" baseline="30000"/>
              <a:t>17</a:t>
            </a:r>
            <a:r>
              <a:rPr lang="en-US" sz="2800" b="1"/>
              <a:t> cm</a:t>
            </a:r>
            <a:r>
              <a:rPr lang="en-US" sz="2800" b="1" baseline="30000"/>
              <a:t>-3</a:t>
            </a:r>
            <a:r>
              <a:rPr lang="en-US" sz="2800" b="1"/>
              <a:t>...</a:t>
            </a:r>
            <a:r>
              <a:rPr lang="en-US" sz="2800" b="1" baseline="3000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8628" y="6079065"/>
            <a:ext cx="5484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... along with ns-scale ion motion physics,</a:t>
            </a:r>
          </a:p>
          <a:p>
            <a:pPr algn="ctr"/>
            <a:r>
              <a:rPr lang="en-US" sz="2400" b="1"/>
              <a:t>in close dialog with simulations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4414" y="6385244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solidFill>
                  <a:srgbClr val="0000FF"/>
                </a:solidFill>
              </a:rPr>
              <a:t>Budker Institute </a:t>
            </a:r>
            <a:r>
              <a:rPr lang="en-US" sz="900" b="1">
                <a:solidFill>
                  <a:srgbClr val="0000FF"/>
                </a:solidFill>
              </a:rPr>
              <a:t>for</a:t>
            </a:r>
            <a:r>
              <a:rPr lang="en-US" sz="12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200" b="1">
                <a:solidFill>
                  <a:srgbClr val="0000FF"/>
                </a:solidFill>
              </a:rPr>
              <a:t>Nuclear Physics</a:t>
            </a:r>
          </a:p>
        </p:txBody>
      </p:sp>
      <p:pic>
        <p:nvPicPr>
          <p:cNvPr id="10" name="Picture 9" descr="++ logo BINP new bold 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5" y="5808579"/>
            <a:ext cx="481503" cy="576665"/>
          </a:xfrm>
          <a:prstGeom prst="rect">
            <a:avLst/>
          </a:prstGeom>
        </p:spPr>
      </p:pic>
      <p:pic>
        <p:nvPicPr>
          <p:cNvPr id="11" name="Picture 10" descr="IST-Lisbo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99" y="6214874"/>
            <a:ext cx="1244601" cy="51206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" y="-872"/>
            <a:ext cx="2175969" cy="234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493"/>
          <a:stretch/>
        </p:blipFill>
        <p:spPr bwMode="auto">
          <a:xfrm>
            <a:off x="935499" y="1935570"/>
            <a:ext cx="1225612" cy="3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FACET User Facil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" y="25243"/>
            <a:ext cx="884126" cy="2278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cxnSp>
        <p:nvCxnSpPr>
          <p:cNvPr id="15" name="Straight Arrow Connector 14"/>
          <p:cNvCxnSpPr/>
          <p:nvPr/>
        </p:nvCxnSpPr>
        <p:spPr>
          <a:xfrm>
            <a:off x="694267" y="253123"/>
            <a:ext cx="558799" cy="50252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/>
          <p:cNvSpPr/>
          <p:nvPr/>
        </p:nvSpPr>
        <p:spPr>
          <a:xfrm>
            <a:off x="1045564" y="4190560"/>
            <a:ext cx="7649662" cy="488749"/>
          </a:xfrm>
          <a:prstGeom prst="triangle">
            <a:avLst>
              <a:gd name="adj" fmla="val 5087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52137" y="2336479"/>
            <a:ext cx="1958012" cy="6480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95056" y="2336479"/>
            <a:ext cx="3168352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95056" y="2984551"/>
            <a:ext cx="3168352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040428" y="2192409"/>
            <a:ext cx="940619" cy="940619"/>
            <a:chOff x="1583668" y="3573016"/>
            <a:chExt cx="940619" cy="940619"/>
          </a:xfrm>
        </p:grpSpPr>
        <p:sp>
          <p:nvSpPr>
            <p:cNvPr id="22" name="Freeform 72"/>
            <p:cNvSpPr>
              <a:spLocks/>
            </p:cNvSpPr>
            <p:nvPr/>
          </p:nvSpPr>
          <p:spPr bwMode="auto">
            <a:xfrm>
              <a:off x="1583668" y="3573016"/>
              <a:ext cx="940619" cy="940619"/>
            </a:xfrm>
            <a:custGeom>
              <a:avLst/>
              <a:gdLst>
                <a:gd name="T0" fmla="*/ 0 w 275"/>
                <a:gd name="T1" fmla="*/ 246 h 275"/>
                <a:gd name="T2" fmla="*/ 246 w 275"/>
                <a:gd name="T3" fmla="*/ 0 h 275"/>
                <a:gd name="T4" fmla="*/ 275 w 275"/>
                <a:gd name="T5" fmla="*/ 29 h 275"/>
                <a:gd name="T6" fmla="*/ 28 w 275"/>
                <a:gd name="T7" fmla="*/ 275 h 275"/>
                <a:gd name="T8" fmla="*/ 0 w 275"/>
                <a:gd name="T9" fmla="*/ 24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5">
                  <a:moveTo>
                    <a:pt x="0" y="246"/>
                  </a:moveTo>
                  <a:lnTo>
                    <a:pt x="246" y="0"/>
                  </a:lnTo>
                  <a:lnTo>
                    <a:pt x="275" y="29"/>
                  </a:lnTo>
                  <a:lnTo>
                    <a:pt x="28" y="275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>
              <a:off x="1763688" y="4005064"/>
              <a:ext cx="563874" cy="90613"/>
            </a:xfrm>
            <a:prstGeom prst="parallelogram">
              <a:avLst>
                <a:gd name="adj" fmla="val 1552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>
            <a:spLocks noChangeAspect="1"/>
          </p:cNvSpPr>
          <p:nvPr/>
        </p:nvSpPr>
        <p:spPr>
          <a:xfrm>
            <a:off x="1644901" y="2588733"/>
            <a:ext cx="386424" cy="1662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21540000" flipH="1" flipV="1">
            <a:off x="5292593" y="3908929"/>
            <a:ext cx="2287292" cy="38454"/>
          </a:xfrm>
          <a:prstGeom prst="line">
            <a:avLst/>
          </a:prstGeom>
          <a:ln w="76200" cmpd="sng">
            <a:solidFill>
              <a:srgbClr val="FF6969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47"/>
          <p:cNvSpPr>
            <a:spLocks noChangeArrowheads="1"/>
          </p:cNvSpPr>
          <p:nvPr/>
        </p:nvSpPr>
        <p:spPr bwMode="auto">
          <a:xfrm>
            <a:off x="6433333" y="3734539"/>
            <a:ext cx="100013" cy="400050"/>
          </a:xfrm>
          <a:prstGeom prst="ellipse">
            <a:avLst/>
          </a:prstGeom>
          <a:solidFill>
            <a:srgbClr val="4F81B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521084" y="3678096"/>
            <a:ext cx="771509" cy="461665"/>
            <a:chOff x="3506141" y="5293432"/>
            <a:chExt cx="704490" cy="461665"/>
          </a:xfrm>
        </p:grpSpPr>
        <p:sp>
          <p:nvSpPr>
            <p:cNvPr id="28" name="Freeform 65"/>
            <p:cNvSpPr>
              <a:spLocks/>
            </p:cNvSpPr>
            <p:nvPr/>
          </p:nvSpPr>
          <p:spPr bwMode="auto">
            <a:xfrm>
              <a:off x="3556558" y="5332947"/>
              <a:ext cx="536944" cy="416978"/>
            </a:xfrm>
            <a:custGeom>
              <a:avLst/>
              <a:gdLst>
                <a:gd name="T0" fmla="*/ 0 w 6344"/>
                <a:gd name="T1" fmla="*/ 541 h 3246"/>
                <a:gd name="T2" fmla="*/ 542 w 6344"/>
                <a:gd name="T3" fmla="*/ 0 h 3246"/>
                <a:gd name="T4" fmla="*/ 5803 w 6344"/>
                <a:gd name="T5" fmla="*/ 0 h 3246"/>
                <a:gd name="T6" fmla="*/ 6344 w 6344"/>
                <a:gd name="T7" fmla="*/ 541 h 3246"/>
                <a:gd name="T8" fmla="*/ 6344 w 6344"/>
                <a:gd name="T9" fmla="*/ 2705 h 3246"/>
                <a:gd name="T10" fmla="*/ 5803 w 6344"/>
                <a:gd name="T11" fmla="*/ 3246 h 3246"/>
                <a:gd name="T12" fmla="*/ 542 w 6344"/>
                <a:gd name="T13" fmla="*/ 3246 h 3246"/>
                <a:gd name="T14" fmla="*/ 0 w 6344"/>
                <a:gd name="T15" fmla="*/ 2705 h 3246"/>
                <a:gd name="T16" fmla="*/ 0 w 6344"/>
                <a:gd name="T17" fmla="*/ 541 h 3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44" h="3246">
                  <a:moveTo>
                    <a:pt x="0" y="541"/>
                  </a:moveTo>
                  <a:cubicBezTo>
                    <a:pt x="0" y="242"/>
                    <a:pt x="243" y="0"/>
                    <a:pt x="542" y="0"/>
                  </a:cubicBezTo>
                  <a:lnTo>
                    <a:pt x="5803" y="0"/>
                  </a:lnTo>
                  <a:cubicBezTo>
                    <a:pt x="6102" y="0"/>
                    <a:pt x="6344" y="242"/>
                    <a:pt x="6344" y="541"/>
                  </a:cubicBezTo>
                  <a:lnTo>
                    <a:pt x="6344" y="2705"/>
                  </a:lnTo>
                  <a:cubicBezTo>
                    <a:pt x="6344" y="3004"/>
                    <a:pt x="6102" y="3246"/>
                    <a:pt x="5803" y="3246"/>
                  </a:cubicBezTo>
                  <a:lnTo>
                    <a:pt x="542" y="3246"/>
                  </a:lnTo>
                  <a:cubicBezTo>
                    <a:pt x="243" y="3246"/>
                    <a:pt x="0" y="3004"/>
                    <a:pt x="0" y="2705"/>
                  </a:cubicBezTo>
                  <a:lnTo>
                    <a:pt x="0" y="5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06141" y="5293432"/>
              <a:ext cx="704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CCD</a:t>
              </a:r>
              <a:endParaRPr lang="en-US" sz="24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093502" y="5379582"/>
              <a:ext cx="88900" cy="3237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5313" y="2685346"/>
            <a:ext cx="16608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SLAC e</a:t>
            </a:r>
            <a:r>
              <a:rPr lang="en-US" sz="2000" b="1" baseline="30000" dirty="0" smtClean="0"/>
              <a:t>-</a:t>
            </a:r>
            <a:r>
              <a:rPr lang="en-US" sz="2000" b="1" dirty="0" smtClean="0"/>
              <a:t> bunch</a:t>
            </a:r>
          </a:p>
          <a:p>
            <a:pPr algn="ctr"/>
            <a:r>
              <a:rPr lang="en-US" sz="1400" b="1" dirty="0"/>
              <a:t>(20 GeV, 2 nC)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21540000">
            <a:off x="7589929" y="2920727"/>
            <a:ext cx="0" cy="1012823"/>
          </a:xfrm>
          <a:prstGeom prst="line">
            <a:avLst/>
          </a:prstGeom>
          <a:ln w="76200" cmpd="sng">
            <a:solidFill>
              <a:srgbClr val="FF696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46303" y="2439330"/>
            <a:ext cx="4357033" cy="481397"/>
          </a:xfrm>
          <a:prstGeom prst="line">
            <a:avLst/>
          </a:prstGeom>
          <a:ln w="76200" cmpd="sng">
            <a:solidFill>
              <a:srgbClr val="FF696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948445" y="2268224"/>
            <a:ext cx="925862" cy="796604"/>
            <a:chOff x="6735103" y="3681028"/>
            <a:chExt cx="925862" cy="796604"/>
          </a:xfrm>
        </p:grpSpPr>
        <p:sp>
          <p:nvSpPr>
            <p:cNvPr id="35" name="Freeform 72"/>
            <p:cNvSpPr>
              <a:spLocks/>
            </p:cNvSpPr>
            <p:nvPr/>
          </p:nvSpPr>
          <p:spPr bwMode="auto">
            <a:xfrm flipH="1">
              <a:off x="6735103" y="3681028"/>
              <a:ext cx="925862" cy="796604"/>
            </a:xfrm>
            <a:custGeom>
              <a:avLst/>
              <a:gdLst>
                <a:gd name="T0" fmla="*/ 0 w 275"/>
                <a:gd name="T1" fmla="*/ 246 h 275"/>
                <a:gd name="T2" fmla="*/ 246 w 275"/>
                <a:gd name="T3" fmla="*/ 0 h 275"/>
                <a:gd name="T4" fmla="*/ 275 w 275"/>
                <a:gd name="T5" fmla="*/ 29 h 275"/>
                <a:gd name="T6" fmla="*/ 28 w 275"/>
                <a:gd name="T7" fmla="*/ 275 h 275"/>
                <a:gd name="T8" fmla="*/ 0 w 275"/>
                <a:gd name="T9" fmla="*/ 246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75">
                  <a:moveTo>
                    <a:pt x="0" y="246"/>
                  </a:moveTo>
                  <a:lnTo>
                    <a:pt x="246" y="0"/>
                  </a:lnTo>
                  <a:lnTo>
                    <a:pt x="275" y="29"/>
                  </a:lnTo>
                  <a:lnTo>
                    <a:pt x="28" y="275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Parallelogram 35"/>
            <p:cNvSpPr/>
            <p:nvPr/>
          </p:nvSpPr>
          <p:spPr>
            <a:xfrm flipH="1">
              <a:off x="6896800" y="4005064"/>
              <a:ext cx="580155" cy="94028"/>
            </a:xfrm>
            <a:prstGeom prst="parallelogram">
              <a:avLst>
                <a:gd name="adj" fmla="val 1552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Arrow Connector 36"/>
          <p:cNvCxnSpPr>
            <a:stCxn id="24" idx="6"/>
          </p:cNvCxnSpPr>
          <p:nvPr/>
        </p:nvCxnSpPr>
        <p:spPr>
          <a:xfrm flipV="1">
            <a:off x="2031325" y="2624457"/>
            <a:ext cx="6943315" cy="47379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 flipV="1">
            <a:off x="2911025" y="3985781"/>
            <a:ext cx="617560" cy="1409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6969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72"/>
          <p:cNvSpPr>
            <a:spLocks/>
          </p:cNvSpPr>
          <p:nvPr/>
        </p:nvSpPr>
        <p:spPr bwMode="auto">
          <a:xfrm>
            <a:off x="7132599" y="3620033"/>
            <a:ext cx="925862" cy="796604"/>
          </a:xfrm>
          <a:custGeom>
            <a:avLst/>
            <a:gdLst>
              <a:gd name="T0" fmla="*/ 0 w 275"/>
              <a:gd name="T1" fmla="*/ 246 h 275"/>
              <a:gd name="T2" fmla="*/ 246 w 275"/>
              <a:gd name="T3" fmla="*/ 0 h 275"/>
              <a:gd name="T4" fmla="*/ 275 w 275"/>
              <a:gd name="T5" fmla="*/ 29 h 275"/>
              <a:gd name="T6" fmla="*/ 28 w 275"/>
              <a:gd name="T7" fmla="*/ 275 h 275"/>
              <a:gd name="T8" fmla="*/ 0 w 275"/>
              <a:gd name="T9" fmla="*/ 246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5" h="275">
                <a:moveTo>
                  <a:pt x="0" y="246"/>
                </a:moveTo>
                <a:lnTo>
                  <a:pt x="246" y="0"/>
                </a:lnTo>
                <a:lnTo>
                  <a:pt x="275" y="29"/>
                </a:lnTo>
                <a:lnTo>
                  <a:pt x="28" y="275"/>
                </a:lnTo>
                <a:lnTo>
                  <a:pt x="0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191107" y="3602652"/>
            <a:ext cx="16290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laser probe</a:t>
            </a:r>
          </a:p>
          <a:p>
            <a:pPr algn="ctr"/>
            <a:r>
              <a:rPr lang="en-US" sz="1400" b="1">
                <a:solidFill>
                  <a:srgbClr val="FF0000"/>
                </a:solidFill>
              </a:rPr>
              <a:t>(0.8 µm, 0.1 ps)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3240" y="3285815"/>
            <a:ext cx="1339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/>
              <a:t>f</a:t>
            </a:r>
            <a:r>
              <a:rPr lang="en-US" sz="2400" b="1"/>
              <a:t>/40 lens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86328" y="1676424"/>
            <a:ext cx="211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heat-pipe oven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78231" y="2997920"/>
            <a:ext cx="1557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Li vapor</a:t>
            </a:r>
          </a:p>
          <a:p>
            <a:pPr algn="ctr"/>
            <a:r>
              <a:rPr lang="en-US" sz="1600" b="1" i="1"/>
              <a:t>n</a:t>
            </a:r>
            <a:r>
              <a:rPr lang="en-US" sz="1600" b="1" baseline="-25000"/>
              <a:t>a</a:t>
            </a:r>
            <a:r>
              <a:rPr lang="en-US" sz="1600" b="1"/>
              <a:t> = 0.8e17 cm</a:t>
            </a:r>
            <a:r>
              <a:rPr lang="en-US" sz="1600" b="1" baseline="30000"/>
              <a:t>-3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900000" flipV="1">
            <a:off x="4486811" y="2828857"/>
            <a:ext cx="0" cy="27729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3220903" y="2439660"/>
            <a:ext cx="21161" cy="1519290"/>
          </a:xfrm>
          <a:prstGeom prst="line">
            <a:avLst/>
          </a:prstGeom>
          <a:ln w="76200" cmpd="sng">
            <a:solidFill>
              <a:srgbClr val="FF696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133062" y="2323040"/>
            <a:ext cx="198568" cy="2166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645855" y="3786539"/>
            <a:ext cx="0" cy="46166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696276" y="3722740"/>
            <a:ext cx="5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∆t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27948" y="199560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1.5 m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638188" y="2190279"/>
            <a:ext cx="571961" cy="213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4287995" y="2190279"/>
            <a:ext cx="588808" cy="426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2500769" y="1718040"/>
            <a:ext cx="1451790" cy="870693"/>
            <a:chOff x="2314506" y="752859"/>
            <a:chExt cx="1451790" cy="870693"/>
          </a:xfrm>
        </p:grpSpPr>
        <p:sp>
          <p:nvSpPr>
            <p:cNvPr id="53" name="TextBox 52"/>
            <p:cNvSpPr txBox="1"/>
            <p:nvPr/>
          </p:nvSpPr>
          <p:spPr>
            <a:xfrm>
              <a:off x="2314506" y="752859"/>
              <a:ext cx="1451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α = 0.01 rad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3183467" y="1136035"/>
              <a:ext cx="225326" cy="48751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/>
          <p:cNvSpPr/>
          <p:nvPr/>
        </p:nvSpPr>
        <p:spPr>
          <a:xfrm rot="5820000" flipV="1">
            <a:off x="3211282" y="2380800"/>
            <a:ext cx="343458" cy="1409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6969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789794" y="2581973"/>
            <a:ext cx="386424" cy="1662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10740000" flipV="1">
            <a:off x="7414982" y="2965000"/>
            <a:ext cx="343458" cy="1409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6969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7829476" y="2537348"/>
            <a:ext cx="386424" cy="1662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751900" y="2550955"/>
            <a:ext cx="386424" cy="1662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16260000" flipV="1">
            <a:off x="7279893" y="3852001"/>
            <a:ext cx="343458" cy="14096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6969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2421442" y="924759"/>
            <a:ext cx="562008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865728" y="5556204"/>
            <a:ext cx="55480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/>
              <a:t>Konstantin Lotov, Mon 17:55, “</a:t>
            </a:r>
            <a:r>
              <a:rPr lang="en-US" b="1">
                <a:solidFill>
                  <a:srgbClr val="FF0000"/>
                </a:solidFill>
              </a:rPr>
              <a:t>Simulations of long-term </a:t>
            </a:r>
          </a:p>
          <a:p>
            <a:r>
              <a:rPr lang="en-US" b="1">
                <a:solidFill>
                  <a:srgbClr val="FF0000"/>
                </a:solidFill>
              </a:rPr>
              <a:t>wakefield evolution in a radially bounded plasma</a:t>
            </a:r>
            <a:r>
              <a:rPr lang="en-US" b="1"/>
              <a:t>”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58665" y="1009035"/>
            <a:ext cx="648736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/>
              <a:t>Rafal Zgadzaj (UT) Mon 18:00, “</a:t>
            </a:r>
            <a:r>
              <a:rPr lang="en-US" b="1">
                <a:solidFill>
                  <a:srgbClr val="FF0000"/>
                </a:solidFill>
              </a:rPr>
              <a:t>Optical measurements of ns-scale </a:t>
            </a:r>
          </a:p>
          <a:p>
            <a:r>
              <a:rPr lang="en-US" b="1">
                <a:solidFill>
                  <a:srgbClr val="FF0000"/>
                </a:solidFill>
              </a:rPr>
              <a:t>plasma evolution excited by beam-driven plasma wakes at FACET”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115042" y="55772"/>
            <a:ext cx="988317" cy="1048856"/>
            <a:chOff x="3303214" y="2758382"/>
            <a:chExt cx="1424847" cy="1409786"/>
          </a:xfrm>
        </p:grpSpPr>
        <p:sp>
          <p:nvSpPr>
            <p:cNvPr id="5" name="Oval 4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100" y="4689190"/>
            <a:ext cx="1402964" cy="801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90" y="4689192"/>
            <a:ext cx="1366512" cy="801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65" y="4690842"/>
            <a:ext cx="1469565" cy="800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48" y="4692010"/>
            <a:ext cx="1354120" cy="799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615" y="4692008"/>
            <a:ext cx="1268285" cy="799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453111" y="4628126"/>
            <a:ext cx="789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0.03 ns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67161" y="4637793"/>
            <a:ext cx="68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0.3 ns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19572" y="4631617"/>
            <a:ext cx="685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0.6 ns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848979" y="4659886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0.9 ns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194194" y="465163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10 µs</a:t>
            </a:r>
          </a:p>
        </p:txBody>
      </p:sp>
      <p:grpSp>
        <p:nvGrpSpPr>
          <p:cNvPr id="89" name="Group 88"/>
          <p:cNvGrpSpPr/>
          <p:nvPr/>
        </p:nvGrpSpPr>
        <p:grpSpPr>
          <a:xfrm>
            <a:off x="-84231" y="4526983"/>
            <a:ext cx="1932160" cy="1018966"/>
            <a:chOff x="-84231" y="4526983"/>
            <a:chExt cx="1932160" cy="1018966"/>
          </a:xfrm>
        </p:grpSpPr>
        <p:sp>
          <p:nvSpPr>
            <p:cNvPr id="69" name="Rectangle 68"/>
            <p:cNvSpPr/>
            <p:nvPr/>
          </p:nvSpPr>
          <p:spPr>
            <a:xfrm>
              <a:off x="427035" y="4689190"/>
              <a:ext cx="1370284" cy="763343"/>
            </a:xfrm>
            <a:prstGeom prst="rect">
              <a:avLst/>
            </a:prstGeom>
            <a:solidFill>
              <a:srgbClr val="E93A0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-84231" y="4526983"/>
              <a:ext cx="559332" cy="1018966"/>
              <a:chOff x="-84231" y="4526983"/>
              <a:chExt cx="559332" cy="1018966"/>
            </a:xfrm>
          </p:grpSpPr>
          <p:sp>
            <p:nvSpPr>
              <p:cNvPr id="75" name="TextBox 74"/>
              <p:cNvSpPr txBox="1"/>
              <p:nvPr/>
            </p:nvSpPr>
            <p:spPr>
              <a:xfrm rot="16200000">
                <a:off x="-321747" y="4876801"/>
                <a:ext cx="844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r [mm]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99437" y="4526983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99440" y="5238172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97076" y="4885559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0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1174648" y="4620860"/>
              <a:ext cx="673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∆t &lt; 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37674" y="5077945"/>
              <a:ext cx="5355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5 cm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994764" y="5383394"/>
              <a:ext cx="751567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256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0.23559 -2.59259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04 -0.22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4427 -0.007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46129 0.066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0173 0.13264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662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92 L 0.10191 -0.0009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232 L 0.11892 -0.0044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24184 0.0037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4" grpId="1" animBg="1"/>
      <p:bldP spid="38" grpId="0" animBg="1"/>
      <p:bldP spid="38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3717" y="3893681"/>
            <a:ext cx="4161482" cy="2291701"/>
            <a:chOff x="126913" y="2559791"/>
            <a:chExt cx="4161482" cy="2291701"/>
          </a:xfrm>
        </p:grpSpPr>
        <p:sp>
          <p:nvSpPr>
            <p:cNvPr id="70" name="Rectangle 69"/>
            <p:cNvSpPr/>
            <p:nvPr/>
          </p:nvSpPr>
          <p:spPr>
            <a:xfrm>
              <a:off x="190422" y="2619015"/>
              <a:ext cx="4027717" cy="2232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" t="821" r="14410" b="55088"/>
            <a:stretch/>
          </p:blipFill>
          <p:spPr bwMode="auto">
            <a:xfrm>
              <a:off x="596361" y="2669009"/>
              <a:ext cx="3051778" cy="19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" name="Group 73"/>
            <p:cNvGrpSpPr/>
            <p:nvPr/>
          </p:nvGrpSpPr>
          <p:grpSpPr>
            <a:xfrm>
              <a:off x="492036" y="4512938"/>
              <a:ext cx="3364800" cy="338554"/>
              <a:chOff x="547171" y="5393174"/>
              <a:chExt cx="3239650" cy="325962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547171" y="5393174"/>
                <a:ext cx="276574" cy="32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023454" y="5393174"/>
                <a:ext cx="474127" cy="32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133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626342" y="5393174"/>
                <a:ext cx="474127" cy="32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266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768140" y="5393174"/>
                <a:ext cx="474127" cy="32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532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312694" y="5393174"/>
                <a:ext cx="474127" cy="325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665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2130334" y="4510368"/>
              <a:ext cx="643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z(</a:t>
              </a:r>
              <a:r>
                <a:rPr lang="el-GR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flipV="1">
              <a:off x="3708803" y="3646419"/>
              <a:ext cx="119707" cy="894474"/>
            </a:xfrm>
            <a:prstGeom prst="rect">
              <a:avLst/>
            </a:prstGeom>
            <a:gradFill flip="none" rotWithShape="1">
              <a:gsLst>
                <a:gs pos="0">
                  <a:srgbClr val="0000FE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795952" y="3549817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1.5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3642165" y="395098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GV/m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768656" y="4304421"/>
              <a:ext cx="5100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-1.5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569150" y="2559791"/>
              <a:ext cx="594695" cy="1147750"/>
              <a:chOff x="5406145" y="2866174"/>
              <a:chExt cx="619456" cy="1195542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5420361" y="2866174"/>
                <a:ext cx="512947" cy="352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0A6FB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 rot="16200000">
                <a:off x="5473415" y="3255610"/>
                <a:ext cx="751722" cy="352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A6FB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GV/m</a:t>
                </a:r>
                <a:endParaRPr lang="en-US" sz="1600" b="1" dirty="0">
                  <a:solidFill>
                    <a:srgbClr val="0A6FB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406145" y="3709065"/>
                <a:ext cx="531314" cy="352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A6FB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-1.2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5477226" y="3282467"/>
                <a:ext cx="299218" cy="352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A6FB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567263" y="4304534"/>
              <a:ext cx="204577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Weaker, secondary wake</a:t>
              </a:r>
              <a:endParaRPr lang="en-US" sz="1400" dirty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flipV="1">
              <a:off x="2431437" y="4283166"/>
              <a:ext cx="442267" cy="1779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1819466" y="3594151"/>
              <a:ext cx="1022888" cy="305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Main wake</a:t>
              </a:r>
              <a:endParaRPr lang="en-US" sz="1400" dirty="0"/>
            </a:p>
          </p:txBody>
        </p:sp>
        <p:cxnSp>
          <p:nvCxnSpPr>
            <p:cNvPr id="117" name="Straight Arrow Connector 116"/>
            <p:cNvCxnSpPr/>
            <p:nvPr/>
          </p:nvCxnSpPr>
          <p:spPr>
            <a:xfrm>
              <a:off x="2746118" y="3787441"/>
              <a:ext cx="255173" cy="1652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/>
            <p:cNvSpPr/>
            <p:nvPr/>
          </p:nvSpPr>
          <p:spPr>
            <a:xfrm rot="19971136">
              <a:off x="705336" y="2801384"/>
              <a:ext cx="107596" cy="9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754477" y="2880574"/>
              <a:ext cx="373368" cy="12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789242" y="2947764"/>
              <a:ext cx="249491" cy="129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0268" y="2616706"/>
              <a:ext cx="35889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t</a:t>
              </a:r>
              <a:r>
                <a:rPr lang="en-US" sz="1600" i="1" baseline="-25000" dirty="0" smtClean="0"/>
                <a:t>0</a:t>
              </a:r>
              <a:endParaRPr lang="en-US" sz="1600" i="1" baseline="-25000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56403" y="3670400"/>
              <a:ext cx="888599" cy="214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88687" y="3618634"/>
              <a:ext cx="10657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t</a:t>
              </a:r>
              <a:r>
                <a:rPr lang="en-US" sz="1600" i="1" baseline="-25000" dirty="0" smtClean="0"/>
                <a:t>0 </a:t>
              </a:r>
              <a:r>
                <a:rPr lang="en-US" sz="1600" i="1" dirty="0" smtClean="0"/>
                <a:t>+ 2.3ps</a:t>
              </a:r>
              <a:endParaRPr lang="en-US" sz="1600" i="1" baseline="-25000" dirty="0"/>
            </a:p>
          </p:txBody>
        </p:sp>
        <p:sp>
          <p:nvSpPr>
            <p:cNvPr id="127" name="Right Arrow 126"/>
            <p:cNvSpPr/>
            <p:nvPr/>
          </p:nvSpPr>
          <p:spPr>
            <a:xfrm>
              <a:off x="2398485" y="2711691"/>
              <a:ext cx="581998" cy="236305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chemeClr val="bg1">
                    <a:alpha val="51000"/>
                  </a:schemeClr>
                </a:gs>
              </a:gsLst>
              <a:lin ang="10800000" scaled="1"/>
              <a:tileRect/>
            </a:gradFill>
            <a:ln w="31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098526" y="269196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LASER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H="1">
              <a:off x="1754477" y="2834788"/>
              <a:ext cx="397017" cy="172223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 rot="16200000">
              <a:off x="635770" y="2724458"/>
              <a:ext cx="107596" cy="92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259000" y="2688151"/>
              <a:ext cx="106903" cy="883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6"/>
            <a:stretch/>
          </p:blipFill>
          <p:spPr bwMode="auto">
            <a:xfrm>
              <a:off x="3221404" y="2688151"/>
              <a:ext cx="354475" cy="881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6" name="TextBox 135"/>
            <p:cNvSpPr txBox="1"/>
            <p:nvPr/>
          </p:nvSpPr>
          <p:spPr>
            <a:xfrm>
              <a:off x="195153" y="2563644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6913" y="3354238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95153" y="3535476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26913" y="4326070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-100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1222288" y="4524434"/>
              <a:ext cx="1810089" cy="39871"/>
              <a:chOff x="1405880" y="6405706"/>
              <a:chExt cx="1810089" cy="39871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>
                <a:off x="1405880" y="6405706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2010145" y="6409105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614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215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/>
            <p:cNvGrpSpPr/>
            <p:nvPr/>
          </p:nvGrpSpPr>
          <p:grpSpPr>
            <a:xfrm>
              <a:off x="1222288" y="3545807"/>
              <a:ext cx="1810089" cy="39871"/>
              <a:chOff x="1405880" y="6405706"/>
              <a:chExt cx="1810089" cy="39871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1405880" y="6405706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010145" y="6409105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614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3215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/>
            <p:cNvGrpSpPr/>
            <p:nvPr/>
          </p:nvGrpSpPr>
          <p:grpSpPr>
            <a:xfrm>
              <a:off x="1222288" y="3653446"/>
              <a:ext cx="1810089" cy="39871"/>
              <a:chOff x="1405880" y="6405706"/>
              <a:chExt cx="1810089" cy="39871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1405880" y="6405706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010145" y="6409105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614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3215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1222288" y="2677365"/>
              <a:ext cx="1810089" cy="39871"/>
              <a:chOff x="1405880" y="6405706"/>
              <a:chExt cx="1810089" cy="39871"/>
            </a:xfrm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1405880" y="6405706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010145" y="6409105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614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3215969" y="6408302"/>
                <a:ext cx="0" cy="3647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/>
          <p:cNvSpPr txBox="1"/>
          <p:nvPr/>
        </p:nvSpPr>
        <p:spPr>
          <a:xfrm>
            <a:off x="2961509" y="951558"/>
            <a:ext cx="46415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Zhang, </a:t>
            </a:r>
            <a:r>
              <a:rPr lang="en-US" sz="1400" i="1" dirty="0" smtClean="0">
                <a:solidFill>
                  <a:srgbClr val="FF0000"/>
                </a:solidFill>
              </a:rPr>
              <a:t>PRL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119</a:t>
            </a:r>
            <a:r>
              <a:rPr lang="en-US" sz="1400" dirty="0" smtClean="0">
                <a:solidFill>
                  <a:srgbClr val="FF0000"/>
                </a:solidFill>
              </a:rPr>
              <a:t>, 064801 (2017); ibid, Sci. </a:t>
            </a:r>
            <a:r>
              <a:rPr lang="en-US" sz="1400" b="1" dirty="0">
                <a:solidFill>
                  <a:srgbClr val="FF0000"/>
                </a:solidFill>
              </a:rPr>
              <a:t>Rpts </a:t>
            </a:r>
            <a:r>
              <a:rPr lang="en-US" sz="1400" dirty="0">
                <a:solidFill>
                  <a:srgbClr val="FF0000"/>
                </a:solidFill>
              </a:rPr>
              <a:t>| 6:29485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78733" y="3887043"/>
            <a:ext cx="4733916" cy="2298504"/>
            <a:chOff x="4544170" y="2552988"/>
            <a:chExt cx="4132614" cy="2006548"/>
          </a:xfrm>
        </p:grpSpPr>
        <p:grpSp>
          <p:nvGrpSpPr>
            <p:cNvPr id="2" name="Group 1"/>
            <p:cNvGrpSpPr/>
            <p:nvPr/>
          </p:nvGrpSpPr>
          <p:grpSpPr>
            <a:xfrm>
              <a:off x="4544170" y="2578904"/>
              <a:ext cx="4132614" cy="1980632"/>
              <a:chOff x="110715" y="4809988"/>
              <a:chExt cx="4132614" cy="1980632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190422" y="4839549"/>
                <a:ext cx="4027717" cy="1951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10715" y="5094383"/>
                <a:ext cx="396307" cy="322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6" b="10770"/>
              <a:stretch/>
            </p:blipFill>
            <p:spPr bwMode="auto">
              <a:xfrm>
                <a:off x="631323" y="4916592"/>
                <a:ext cx="2992421" cy="7617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95" b="9319"/>
              <a:stretch/>
            </p:blipFill>
            <p:spPr bwMode="auto">
              <a:xfrm>
                <a:off x="627061" y="5736033"/>
                <a:ext cx="2996684" cy="7617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7031" b="1778"/>
              <a:stretch/>
            </p:blipFill>
            <p:spPr bwMode="auto">
              <a:xfrm flipV="1">
                <a:off x="3711300" y="4916592"/>
                <a:ext cx="120759" cy="76170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39"/>
              <a:stretch/>
            </p:blipFill>
            <p:spPr bwMode="auto">
              <a:xfrm>
                <a:off x="3711301" y="5736033"/>
                <a:ext cx="117210" cy="76170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7" name="TextBox 96"/>
              <p:cNvSpPr txBox="1"/>
              <p:nvPr/>
            </p:nvSpPr>
            <p:spPr>
              <a:xfrm>
                <a:off x="110715" y="5927105"/>
                <a:ext cx="385112" cy="322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768656" y="5610073"/>
                <a:ext cx="474673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6200000">
                <a:off x="3663920" y="5946516"/>
                <a:ext cx="678164" cy="335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n</a:t>
                </a:r>
                <a:r>
                  <a:rPr lang="en-US" sz="10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9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arb.units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9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768656" y="6310085"/>
                <a:ext cx="474673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3768656" y="4809988"/>
                <a:ext cx="429893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8.7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16200000">
                <a:off x="3633671" y="5132216"/>
                <a:ext cx="689493" cy="322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n</a:t>
                </a:r>
                <a:r>
                  <a:rPr lang="en-US" sz="9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</a:t>
                </a:r>
                <a:r>
                  <a:rPr lang="en-US" sz="9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9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r>
                  <a:rPr lang="en-US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en-US" sz="9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3768656" y="5469056"/>
                <a:ext cx="295551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95153" y="5615027"/>
                <a:ext cx="423232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126913" y="6255493"/>
                <a:ext cx="483405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-110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26913" y="5436807"/>
                <a:ext cx="483405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-110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4" name="Group 143"/>
              <p:cNvGrpSpPr/>
              <p:nvPr/>
            </p:nvGrpSpPr>
            <p:grpSpPr>
              <a:xfrm>
                <a:off x="492036" y="6452074"/>
                <a:ext cx="3337223" cy="295551"/>
                <a:chOff x="547171" y="5393174"/>
                <a:chExt cx="3213100" cy="284558"/>
              </a:xfrm>
            </p:grpSpPr>
            <p:sp>
              <p:nvSpPr>
                <p:cNvPr id="145" name="TextBox 144"/>
                <p:cNvSpPr txBox="1"/>
                <p:nvPr/>
              </p:nvSpPr>
              <p:spPr>
                <a:xfrm>
                  <a:off x="547171" y="5393174"/>
                  <a:ext cx="413904" cy="284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125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" name="TextBox 146"/>
                <p:cNvSpPr txBox="1"/>
                <p:nvPr/>
              </p:nvSpPr>
              <p:spPr>
                <a:xfrm>
                  <a:off x="1023454" y="5393174"/>
                  <a:ext cx="413904" cy="284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300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1534360" y="5393174"/>
                  <a:ext cx="413904" cy="284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475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2768140" y="5393174"/>
                  <a:ext cx="413904" cy="284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825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3260138" y="5393174"/>
                  <a:ext cx="500133" cy="2845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1000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2" name="TextBox 151"/>
              <p:cNvSpPr txBox="1"/>
              <p:nvPr/>
            </p:nvSpPr>
            <p:spPr>
              <a:xfrm>
                <a:off x="2118958" y="6443798"/>
                <a:ext cx="561435" cy="295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z(</a:t>
                </a:r>
                <a:r>
                  <a:rPr lang="el-GR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225765" y="6461126"/>
                <a:ext cx="1810089" cy="39871"/>
                <a:chOff x="1405880" y="6405706"/>
                <a:chExt cx="1810089" cy="39871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1405880" y="6405706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010145" y="6409105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2614969" y="6408302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215969" y="6408302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1225765" y="5641901"/>
                <a:ext cx="1810089" cy="39871"/>
                <a:chOff x="1405880" y="6405706"/>
                <a:chExt cx="1810089" cy="39871"/>
              </a:xfrm>
            </p:grpSpPr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405880" y="6405706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2010145" y="6409105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614969" y="6408302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3215969" y="6408302"/>
                  <a:ext cx="0" cy="364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" name="Right Arrow 148"/>
              <p:cNvSpPr/>
              <p:nvPr/>
            </p:nvSpPr>
            <p:spPr>
              <a:xfrm>
                <a:off x="3221403" y="5183080"/>
                <a:ext cx="409719" cy="236305"/>
              </a:xfrm>
              <a:prstGeom prst="rightArrow">
                <a:avLst/>
              </a:prstGeom>
              <a:gradFill flip="none" rotWithShape="1">
                <a:gsLst>
                  <a:gs pos="0">
                    <a:srgbClr val="FF0000">
                      <a:lumMod val="67000"/>
                      <a:lumOff val="33000"/>
                    </a:srgbClr>
                  </a:gs>
                  <a:gs pos="50000">
                    <a:srgbClr val="FF0000">
                      <a:tint val="44500"/>
                      <a:satMod val="160000"/>
                      <a:lumMod val="62000"/>
                      <a:lumOff val="38000"/>
                    </a:srgbClr>
                  </a:gs>
                  <a:gs pos="100000">
                    <a:schemeClr val="bg1">
                      <a:alpha val="29000"/>
                    </a:schemeClr>
                  </a:gs>
                </a:gsLst>
                <a:lin ang="10800000" scaled="1"/>
                <a:tileRect/>
              </a:gradFill>
              <a:ln w="3175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999845" y="5163350"/>
                <a:ext cx="495664" cy="241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A40000"/>
                    </a:solidFill>
                  </a:rPr>
                  <a:t>LASER</a:t>
                </a:r>
                <a:endParaRPr lang="en-US" sz="1200" dirty="0">
                  <a:solidFill>
                    <a:srgbClr val="A40000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09564" y="5563035"/>
                <a:ext cx="1481788" cy="228380"/>
              </a:xfrm>
              <a:prstGeom prst="rect">
                <a:avLst/>
              </a:prstGeom>
              <a:solidFill>
                <a:srgbClr val="FFFFFF">
                  <a:alpha val="6902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Position of </a:t>
                </a:r>
                <a:r>
                  <a:rPr lang="en-US" sz="1100" dirty="0" err="1" smtClean="0"/>
                  <a:t>downramp</a:t>
                </a:r>
                <a:endParaRPr lang="en-US" sz="1100" dirty="0"/>
              </a:p>
            </p:txBody>
          </p:sp>
          <p:cxnSp>
            <p:nvCxnSpPr>
              <p:cNvPr id="16" name="Straight Arrow Connector 15"/>
              <p:cNvCxnSpPr>
                <a:stCxn id="4" idx="3"/>
              </p:cNvCxnSpPr>
              <p:nvPr/>
            </p:nvCxnSpPr>
            <p:spPr>
              <a:xfrm>
                <a:off x="2291352" y="5677225"/>
                <a:ext cx="209637" cy="3243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302075" y="5383823"/>
                <a:ext cx="209637" cy="307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TextBox 157"/>
              <p:cNvSpPr txBox="1"/>
              <p:nvPr/>
            </p:nvSpPr>
            <p:spPr>
              <a:xfrm>
                <a:off x="2066809" y="6252983"/>
                <a:ext cx="707796" cy="2283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/>
                  <a:t>Injection</a:t>
                </a:r>
                <a:endParaRPr lang="en-US" sz="1100" dirty="0"/>
              </a:p>
            </p:txBody>
          </p:sp>
          <p:cxnSp>
            <p:nvCxnSpPr>
              <p:cNvPr id="26" name="Elbow Connector 25"/>
              <p:cNvCxnSpPr/>
              <p:nvPr/>
            </p:nvCxnSpPr>
            <p:spPr>
              <a:xfrm rot="10800000">
                <a:off x="2080299" y="6169652"/>
                <a:ext cx="69641" cy="214137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 flipV="1">
                <a:off x="2719185" y="6116885"/>
                <a:ext cx="93594" cy="266903"/>
              </a:xfrm>
              <a:prstGeom prst="bentConnector2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/>
            <p:cNvSpPr txBox="1"/>
            <p:nvPr/>
          </p:nvSpPr>
          <p:spPr>
            <a:xfrm>
              <a:off x="4627300" y="2552988"/>
              <a:ext cx="423232" cy="295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8909" y="1262719"/>
            <a:ext cx="3814517" cy="2551004"/>
            <a:chOff x="1181922" y="859235"/>
            <a:chExt cx="3814517" cy="2551004"/>
          </a:xfrm>
        </p:grpSpPr>
        <p:grpSp>
          <p:nvGrpSpPr>
            <p:cNvPr id="7" name="Group 6"/>
            <p:cNvGrpSpPr/>
            <p:nvPr/>
          </p:nvGrpSpPr>
          <p:grpSpPr>
            <a:xfrm>
              <a:off x="1181922" y="859235"/>
              <a:ext cx="3814517" cy="2532072"/>
              <a:chOff x="382339" y="75568"/>
              <a:chExt cx="3814517" cy="2532072"/>
            </a:xfrm>
          </p:grpSpPr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39" y="75568"/>
                <a:ext cx="3814517" cy="2524125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82" name="Straight Connector 81"/>
              <p:cNvCxnSpPr>
                <a:cxnSpLocks noChangeAspect="1"/>
              </p:cNvCxnSpPr>
              <p:nvPr/>
            </p:nvCxnSpPr>
            <p:spPr>
              <a:xfrm>
                <a:off x="2698906" y="755463"/>
                <a:ext cx="655343" cy="19690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>
                <a:off x="3335410" y="947659"/>
                <a:ext cx="4714" cy="403268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 flipV="1">
                <a:off x="2556666" y="1061028"/>
                <a:ext cx="778744" cy="289899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460879" y="683944"/>
                <a:ext cx="0" cy="339369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 flipV="1">
                <a:off x="2460879" y="1023313"/>
                <a:ext cx="95786" cy="37715"/>
              </a:xfrm>
              <a:prstGeom prst="line">
                <a:avLst/>
              </a:prstGeom>
              <a:ln>
                <a:solidFill>
                  <a:srgbClr val="4383D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flipV="1">
                <a:off x="639548" y="1888797"/>
                <a:ext cx="377070" cy="17840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 flipV="1">
                <a:off x="2471602" y="1452546"/>
                <a:ext cx="210257" cy="7584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964704" y="152348"/>
                <a:ext cx="203403" cy="46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3369713" y="244855"/>
                <a:ext cx="738501" cy="1717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3203235" y="205496"/>
                <a:ext cx="36339" cy="82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964704" y="152348"/>
                <a:ext cx="0" cy="31463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3509077" y="709714"/>
                <a:ext cx="584905" cy="1499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4093083" y="416601"/>
                <a:ext cx="15131" cy="443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Group 130"/>
              <p:cNvGrpSpPr/>
              <p:nvPr/>
            </p:nvGrpSpPr>
            <p:grpSpPr>
              <a:xfrm>
                <a:off x="2542924" y="1297289"/>
                <a:ext cx="794781" cy="1310351"/>
                <a:chOff x="2588569" y="1607269"/>
                <a:chExt cx="794781" cy="1310351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3383350" y="1607269"/>
                  <a:ext cx="0" cy="53179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2588569" y="2158436"/>
                  <a:ext cx="794781" cy="4637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>
                  <a:off x="2588569" y="2622177"/>
                  <a:ext cx="0" cy="29544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prstDash val="sysDot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 flipH="1">
              <a:off x="4173948" y="2651055"/>
              <a:ext cx="794781" cy="759184"/>
              <a:chOff x="3494907" y="2784523"/>
              <a:chExt cx="794781" cy="759184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H="1">
                <a:off x="3494907" y="2784523"/>
                <a:ext cx="794781" cy="46374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>
                <a:off x="3494907" y="3248264"/>
                <a:ext cx="0" cy="29544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0" name="Picture 189" descr="Unknown-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2858" cy="1462858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1671582" y="-28095"/>
            <a:ext cx="7404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Relativistic few-fs LWFA e-bunch transversely probes electromagnetic </a:t>
            </a:r>
            <a:r>
              <a:rPr lang="en-US" sz="2800" b="1" i="1" dirty="0"/>
              <a:t>fields</a:t>
            </a:r>
            <a:r>
              <a:rPr lang="en-US" sz="2800" b="1" dirty="0"/>
              <a:t> of a subject LWFA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841" y="6197745"/>
            <a:ext cx="198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Measurement</a:t>
            </a:r>
            <a:endParaRPr lang="en-US" sz="24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5745062" y="6197745"/>
            <a:ext cx="155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Simulation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6444" y="1807298"/>
            <a:ext cx="3857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-Electron radiography is sensitive to electromagnetic fields of the </a:t>
            </a:r>
            <a:r>
              <a:rPr lang="en-US" sz="1600" dirty="0" err="1" smtClean="0"/>
              <a:t>the</a:t>
            </a:r>
            <a:r>
              <a:rPr lang="en-US" sz="1600" dirty="0" smtClean="0"/>
              <a:t> plasma wave and of the accelerated charge. 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 smtClean="0"/>
              <a:t>-Easily scaled to low densities.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7391" y="3988896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Plasma density</a:t>
            </a:r>
            <a:endParaRPr lang="en-US" sz="1400" b="1" dirty="0"/>
          </a:p>
        </p:txBody>
      </p:sp>
      <p:sp>
        <p:nvSpPr>
          <p:cNvPr id="193" name="TextBox 192"/>
          <p:cNvSpPr txBox="1"/>
          <p:nvPr/>
        </p:nvSpPr>
        <p:spPr>
          <a:xfrm>
            <a:off x="4808754" y="5598115"/>
            <a:ext cx="1799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Electron shadowgram</a:t>
            </a:r>
            <a:endParaRPr lang="en-US" sz="14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92341" y="917692"/>
            <a:ext cx="709145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4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55" y="791286"/>
            <a:ext cx="4459508" cy="3347246"/>
          </a:xfrm>
        </p:spPr>
      </p:pic>
      <p:sp>
        <p:nvSpPr>
          <p:cNvPr id="37" name="TextBox 36"/>
          <p:cNvSpPr txBox="1"/>
          <p:nvPr/>
        </p:nvSpPr>
        <p:spPr>
          <a:xfrm>
            <a:off x="861413" y="280904"/>
            <a:ext cx="13146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p</a:t>
            </a:r>
            <a:r>
              <a:rPr lang="en-US" sz="1600" dirty="0" smtClean="0">
                <a:solidFill>
                  <a:srgbClr val="C00000"/>
                </a:solidFill>
              </a:rPr>
              <a:t>robe 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(250 fs)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186267" y="2083525"/>
            <a:ext cx="14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pump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(150 fs, 90 J)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20145" y="1948831"/>
            <a:ext cx="68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</a:t>
            </a:r>
            <a:r>
              <a:rPr lang="en-US" sz="1200" dirty="0" smtClean="0"/>
              <a:t>as cell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90355" y="148498"/>
            <a:ext cx="12837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probe</a:t>
            </a:r>
          </a:p>
          <a:p>
            <a:r>
              <a:rPr lang="en-US" sz="1600" b="1" dirty="0" err="1"/>
              <a:t>multiplexer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759651" y="3603304"/>
            <a:ext cx="968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camera </a:t>
            </a:r>
            <a:r>
              <a:rPr lang="en-US" sz="1200" dirty="0" smtClean="0"/>
              <a:t>A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170115" y="4028181"/>
            <a:ext cx="96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camera </a:t>
            </a:r>
            <a:r>
              <a:rPr lang="en-US" sz="1200" dirty="0"/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9605" y="4238424"/>
            <a:ext cx="976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camera D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-67736" y="3860466"/>
            <a:ext cx="80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camera </a:t>
            </a:r>
            <a:r>
              <a:rPr lang="en-US" sz="1200" dirty="0"/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13493" y="4432986"/>
            <a:ext cx="109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FF"/>
                </a:solidFill>
              </a:rPr>
              <a:t>a</a:t>
            </a:r>
            <a:r>
              <a:rPr lang="en-US" sz="1200" dirty="0" smtClean="0">
                <a:solidFill>
                  <a:srgbClr val="0000FF"/>
                </a:solidFill>
              </a:rPr>
              <a:t>namorphic imaging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31341" y="3386188"/>
            <a:ext cx="99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a</a:t>
            </a:r>
            <a:r>
              <a:rPr lang="en-US" sz="1200" dirty="0" smtClean="0">
                <a:solidFill>
                  <a:srgbClr val="0000FF"/>
                </a:solidFill>
              </a:rPr>
              <a:t>namorphic imaging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12547" y="4358720"/>
            <a:ext cx="432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pol</a:t>
            </a:r>
            <a:endParaRPr lang="en-US" sz="1200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3" t="42045" r="32326" b="41955"/>
          <a:stretch/>
        </p:blipFill>
        <p:spPr>
          <a:xfrm>
            <a:off x="5498468" y="5144007"/>
            <a:ext cx="1371600" cy="109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1" t="38714" r="38647" b="45286"/>
          <a:stretch/>
        </p:blipFill>
        <p:spPr>
          <a:xfrm>
            <a:off x="6934828" y="5151175"/>
            <a:ext cx="1371600" cy="109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1" t="31998" r="23797" b="33334"/>
          <a:stretch/>
        </p:blipFill>
        <p:spPr>
          <a:xfrm>
            <a:off x="8368204" y="4991155"/>
            <a:ext cx="109025" cy="141732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5123112" y="6336951"/>
            <a:ext cx="41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82" name="TextBox 81"/>
          <p:cNvSpPr txBox="1"/>
          <p:nvPr/>
        </p:nvSpPr>
        <p:spPr>
          <a:xfrm rot="16200000">
            <a:off x="1631681" y="5459658"/>
            <a:ext cx="90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</a:t>
            </a:r>
            <a:r>
              <a:rPr lang="en-US" b="1" smtClean="0"/>
              <a:t>00 µm</a:t>
            </a:r>
            <a:endParaRPr lang="en-US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8446263" y="5049468"/>
            <a:ext cx="594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1</a:t>
            </a:r>
            <a:endParaRPr lang="en-US" sz="16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8395464" y="6039143"/>
            <a:ext cx="594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-1</a:t>
            </a:r>
            <a:endParaRPr lang="en-US" sz="16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8444943" y="5562234"/>
            <a:ext cx="594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0</a:t>
            </a:r>
            <a:endParaRPr lang="en-US" sz="1600" b="1" dirty="0"/>
          </a:p>
        </p:txBody>
      </p:sp>
      <p:sp>
        <p:nvSpPr>
          <p:cNvPr id="90" name="TextBox 89"/>
          <p:cNvSpPr txBox="1"/>
          <p:nvPr/>
        </p:nvSpPr>
        <p:spPr>
          <a:xfrm rot="5400000">
            <a:off x="8155826" y="5374490"/>
            <a:ext cx="16055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Faraday r</a:t>
            </a:r>
            <a:r>
              <a:rPr lang="en-US" sz="1600" b="1" smtClean="0"/>
              <a:t>otation</a:t>
            </a:r>
          </a:p>
          <a:p>
            <a:pPr algn="ctr"/>
            <a:r>
              <a:rPr lang="en-US" sz="1600" b="1" smtClean="0"/>
              <a:t> angle (degrees)</a:t>
            </a:r>
            <a:endParaRPr lang="en-US" sz="1600" b="1" dirty="0"/>
          </a:p>
        </p:txBody>
      </p:sp>
      <p:sp>
        <p:nvSpPr>
          <p:cNvPr id="92" name="Rectangle 91"/>
          <p:cNvSpPr/>
          <p:nvPr/>
        </p:nvSpPr>
        <p:spPr>
          <a:xfrm>
            <a:off x="4958179" y="2862756"/>
            <a:ext cx="2891302" cy="7737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083029" y="2979986"/>
            <a:ext cx="2626752" cy="539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259207" y="3052851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862752" y="3049890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685679" y="3052851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476368" y="3049890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082134" y="3049890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293961" y="3052851"/>
            <a:ext cx="411480" cy="4114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4352877" y="3255414"/>
            <a:ext cx="591576" cy="0"/>
          </a:xfrm>
          <a:prstGeom prst="straightConnector1">
            <a:avLst/>
          </a:prstGeom>
          <a:ln w="698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5498468" y="2785532"/>
            <a:ext cx="1361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93648" y="2785532"/>
            <a:ext cx="0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5373599" y="2500493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</a:p>
        </p:txBody>
      </p:sp>
      <p:cxnSp>
        <p:nvCxnSpPr>
          <p:cNvPr id="111" name="Straight Connector 110"/>
          <p:cNvCxnSpPr/>
          <p:nvPr/>
        </p:nvCxnSpPr>
        <p:spPr>
          <a:xfrm flipH="1">
            <a:off x="5076474" y="2785532"/>
            <a:ext cx="3174" cy="461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568672" y="2139314"/>
            <a:ext cx="152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</a:t>
            </a:r>
            <a:r>
              <a:rPr lang="en-US" sz="2000" b="1" dirty="0" smtClean="0"/>
              <a:t>ide view</a:t>
            </a:r>
            <a:endParaRPr lang="en-US" sz="2000" b="1" dirty="0"/>
          </a:p>
        </p:txBody>
      </p:sp>
      <p:pic>
        <p:nvPicPr>
          <p:cNvPr id="116" name="Picture 115" descr="Faraday rotn data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01" b="9891"/>
          <a:stretch/>
        </p:blipFill>
        <p:spPr>
          <a:xfrm rot="10800000">
            <a:off x="4059963" y="5146251"/>
            <a:ext cx="1371600" cy="109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7" name="TextBox 116"/>
          <p:cNvSpPr txBox="1"/>
          <p:nvPr/>
        </p:nvSpPr>
        <p:spPr>
          <a:xfrm>
            <a:off x="3873077" y="-33860"/>
            <a:ext cx="50561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Single-shot Faraday rotation “streaks”</a:t>
            </a:r>
          </a:p>
          <a:p>
            <a:pPr algn="ctr"/>
            <a:r>
              <a:rPr lang="en-US" sz="2400" b="1"/>
              <a:t> from bubble walls in </a:t>
            </a:r>
            <a:r>
              <a:rPr lang="en-US" sz="2400" b="1" i="1"/>
              <a:t>n</a:t>
            </a:r>
            <a:r>
              <a:rPr lang="en-US" sz="2400" b="1" baseline="-25000"/>
              <a:t>e0</a:t>
            </a:r>
            <a:r>
              <a:rPr lang="en-US" sz="2400" b="1"/>
              <a:t> = 3e17 cm</a:t>
            </a:r>
            <a:r>
              <a:rPr lang="en-US" sz="2400" b="1" baseline="30000"/>
              <a:t>-3 </a:t>
            </a:r>
          </a:p>
          <a:p>
            <a:pPr algn="ctr"/>
            <a:r>
              <a:rPr lang="en-US" sz="2400" b="1"/>
              <a:t>plasma, magnetized by 2 GeV e</a:t>
            </a:r>
            <a:r>
              <a:rPr lang="en-US" sz="2400" b="1" baseline="30000"/>
              <a:t>-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7051785" y="3231481"/>
            <a:ext cx="568843" cy="1919694"/>
            <a:chOff x="7051785" y="3231481"/>
            <a:chExt cx="568843" cy="1919694"/>
          </a:xfrm>
        </p:grpSpPr>
        <p:cxnSp>
          <p:nvCxnSpPr>
            <p:cNvPr id="14" name="Straight Connector 13"/>
            <p:cNvCxnSpPr>
              <a:endCxn id="75" idx="0"/>
            </p:cNvCxnSpPr>
            <p:nvPr/>
          </p:nvCxnSpPr>
          <p:spPr>
            <a:xfrm>
              <a:off x="7073900" y="3255414"/>
              <a:ext cx="546728" cy="189576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051785" y="3231481"/>
              <a:ext cx="508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6188501" y="3231493"/>
            <a:ext cx="520427" cy="1916747"/>
            <a:chOff x="6188501" y="3231493"/>
            <a:chExt cx="520427" cy="1916747"/>
          </a:xfrm>
        </p:grpSpPr>
        <p:cxnSp>
          <p:nvCxnSpPr>
            <p:cNvPr id="118" name="Straight Connector 117"/>
            <p:cNvCxnSpPr/>
            <p:nvPr/>
          </p:nvCxnSpPr>
          <p:spPr>
            <a:xfrm flipH="1">
              <a:off x="6188501" y="3250765"/>
              <a:ext cx="494129" cy="1897475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6658128" y="3231493"/>
              <a:ext cx="508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745763" y="3231493"/>
            <a:ext cx="1569508" cy="1914758"/>
            <a:chOff x="4745763" y="3231493"/>
            <a:chExt cx="1569508" cy="1914758"/>
          </a:xfrm>
        </p:grpSpPr>
        <p:cxnSp>
          <p:nvCxnSpPr>
            <p:cNvPr id="119" name="Straight Connector 118"/>
            <p:cNvCxnSpPr>
              <a:endCxn id="116" idx="2"/>
            </p:cNvCxnSpPr>
            <p:nvPr/>
          </p:nvCxnSpPr>
          <p:spPr>
            <a:xfrm flipH="1">
              <a:off x="4745763" y="3255010"/>
              <a:ext cx="1538978" cy="1891241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6264471" y="3231493"/>
              <a:ext cx="50800" cy="457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170115" y="3231492"/>
            <a:ext cx="2747234" cy="1916748"/>
            <a:chOff x="3170115" y="3231492"/>
            <a:chExt cx="2747234" cy="1916748"/>
          </a:xfrm>
        </p:grpSpPr>
        <p:cxnSp>
          <p:nvCxnSpPr>
            <p:cNvPr id="126" name="Straight Connector 125"/>
            <p:cNvCxnSpPr/>
            <p:nvPr/>
          </p:nvCxnSpPr>
          <p:spPr>
            <a:xfrm flipH="1">
              <a:off x="3170115" y="3267718"/>
              <a:ext cx="2712470" cy="1880522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5866549" y="3231492"/>
              <a:ext cx="50800" cy="4573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4950311" y="2500505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767280" y="2504738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287329" y="2789777"/>
            <a:ext cx="0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681010" y="2785556"/>
            <a:ext cx="0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074691" y="2781335"/>
            <a:ext cx="0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472605" y="2781347"/>
            <a:ext cx="0" cy="1944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165194" y="2508983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558875" y="2513228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952556" y="2513240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5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346237" y="2517485"/>
            <a:ext cx="244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612438" y="2475117"/>
            <a:ext cx="75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z (cm)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242274" y="6523214"/>
            <a:ext cx="89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500 µm</a:t>
            </a:r>
          </a:p>
        </p:txBody>
      </p:sp>
      <p:sp>
        <p:nvSpPr>
          <p:cNvPr id="146" name="Left Brace 145"/>
          <p:cNvSpPr/>
          <p:nvPr/>
        </p:nvSpPr>
        <p:spPr>
          <a:xfrm rot="16200000">
            <a:off x="7497397" y="5769909"/>
            <a:ext cx="254000" cy="1364061"/>
          </a:xfrm>
          <a:prstGeom prst="lef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5443225" y="6587068"/>
            <a:ext cx="49188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9"/>
          <a:srcRect l="50640" t="11961" r="28027" b="72040"/>
          <a:stretch/>
        </p:blipFill>
        <p:spPr>
          <a:xfrm rot="10800000">
            <a:off x="2620656" y="5146040"/>
            <a:ext cx="1378995" cy="10972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0" name="Left Brace 149"/>
          <p:cNvSpPr/>
          <p:nvPr/>
        </p:nvSpPr>
        <p:spPr>
          <a:xfrm>
            <a:off x="2252254" y="5144007"/>
            <a:ext cx="300669" cy="1097280"/>
          </a:xfrm>
          <a:prstGeom prst="lef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/>
          <p:cNvGrpSpPr/>
          <p:nvPr/>
        </p:nvGrpSpPr>
        <p:grpSpPr>
          <a:xfrm>
            <a:off x="651" y="4838714"/>
            <a:ext cx="1968072" cy="2048454"/>
            <a:chOff x="651" y="4838714"/>
            <a:chExt cx="1968072" cy="2048454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6" t="74440" r="49438" b="22377"/>
            <a:stretch/>
          </p:blipFill>
          <p:spPr>
            <a:xfrm rot="10800000">
              <a:off x="651" y="4894650"/>
              <a:ext cx="1645777" cy="1526523"/>
            </a:xfrm>
            <a:prstGeom prst="rect">
              <a:avLst/>
            </a:prstGeom>
          </p:spPr>
        </p:pic>
        <p:sp>
          <p:nvSpPr>
            <p:cNvPr id="153" name="Left Brace 152"/>
            <p:cNvSpPr/>
            <p:nvPr/>
          </p:nvSpPr>
          <p:spPr>
            <a:xfrm flipH="1">
              <a:off x="1668054" y="5144007"/>
              <a:ext cx="300669" cy="1097280"/>
            </a:xfrm>
            <a:prstGeom prst="leftBrac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45505" y="4838714"/>
              <a:ext cx="1309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AF test pattern</a:t>
              </a:r>
            </a:p>
          </p:txBody>
        </p:sp>
        <p:sp>
          <p:nvSpPr>
            <p:cNvPr id="155" name="Left Brace 154"/>
            <p:cNvSpPr/>
            <p:nvPr/>
          </p:nvSpPr>
          <p:spPr>
            <a:xfrm rot="5400000" flipH="1">
              <a:off x="1279262" y="6328374"/>
              <a:ext cx="147829" cy="394957"/>
            </a:xfrm>
            <a:prstGeom prst="leftBrac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977126" y="6548614"/>
              <a:ext cx="825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500 µm</a:t>
              </a:r>
            </a:p>
          </p:txBody>
        </p:sp>
      </p:grpSp>
      <p:cxnSp>
        <p:nvCxnSpPr>
          <p:cNvPr id="163" name="Straight Connector 162"/>
          <p:cNvCxnSpPr/>
          <p:nvPr/>
        </p:nvCxnSpPr>
        <p:spPr>
          <a:xfrm>
            <a:off x="3378845" y="1232604"/>
            <a:ext cx="56960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1899854" y="2318475"/>
            <a:ext cx="983046" cy="0"/>
          </a:xfrm>
          <a:prstGeom prst="straightConnector1">
            <a:avLst/>
          </a:prstGeom>
          <a:ln w="12700" cmpd="sng">
            <a:solidFill>
              <a:schemeClr val="accent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9717" y="1253065"/>
            <a:ext cx="741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vacuum</a:t>
            </a:r>
          </a:p>
          <a:p>
            <a:pPr algn="r"/>
            <a:r>
              <a:rPr lang="en-US" sz="1200"/>
              <a:t>chamber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50612" y="2813701"/>
            <a:ext cx="14055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based on 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technique 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developed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by Kaluza, </a:t>
            </a:r>
          </a:p>
          <a:p>
            <a:pPr algn="ctr"/>
            <a:r>
              <a:rPr lang="en-US" sz="1400" i="1">
                <a:solidFill>
                  <a:srgbClr val="FF0000"/>
                </a:solidFill>
              </a:rPr>
              <a:t>PRL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105</a:t>
            </a:r>
            <a:r>
              <a:rPr lang="en-US" sz="1400">
                <a:solidFill>
                  <a:srgbClr val="FF0000"/>
                </a:solidFill>
              </a:rPr>
              <a:t>, 115002</a:t>
            </a:r>
          </a:p>
          <a:p>
            <a:pPr algn="ctr"/>
            <a:r>
              <a:rPr lang="en-US" sz="1400">
                <a:solidFill>
                  <a:srgbClr val="FF0000"/>
                </a:solidFill>
              </a:rPr>
              <a:t> (2010)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33867" y="48367"/>
            <a:ext cx="1104897" cy="1118101"/>
            <a:chOff x="3303214" y="2758382"/>
            <a:chExt cx="1424847" cy="1409786"/>
          </a:xfrm>
        </p:grpSpPr>
        <p:sp>
          <p:nvSpPr>
            <p:cNvPr id="79" name="Oval 78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629122" y="5144007"/>
            <a:ext cx="5673073" cy="1097279"/>
            <a:chOff x="2629122" y="5144007"/>
            <a:chExt cx="5673073" cy="1097279"/>
          </a:xfrm>
        </p:grpSpPr>
        <p:pic>
          <p:nvPicPr>
            <p:cNvPr id="3" name="Picture 2" descr="Faraday1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063973" y="5151175"/>
              <a:ext cx="1367590" cy="109011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629122" y="5151175"/>
              <a:ext cx="1356562" cy="1090111"/>
            </a:xfrm>
            <a:prstGeom prst="rect">
              <a:avLst/>
            </a:prstGeom>
            <a:solidFill>
              <a:srgbClr val="8FC6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Faraday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499829" y="5144007"/>
              <a:ext cx="1362923" cy="1095292"/>
            </a:xfrm>
            <a:prstGeom prst="rect">
              <a:avLst/>
            </a:prstGeom>
          </p:spPr>
        </p:pic>
        <p:pic>
          <p:nvPicPr>
            <p:cNvPr id="7" name="Picture 6" descr="Faraday3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2468"/>
            <a:stretch/>
          </p:blipFill>
          <p:spPr>
            <a:xfrm flipV="1">
              <a:off x="6940869" y="5155407"/>
              <a:ext cx="1361326" cy="108389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882900" y="733274"/>
            <a:ext cx="2038461" cy="2903898"/>
            <a:chOff x="2882900" y="733274"/>
            <a:chExt cx="2038461" cy="2903898"/>
          </a:xfrm>
        </p:grpSpPr>
        <p:pic>
          <p:nvPicPr>
            <p:cNvPr id="144" name="Picture 143" descr="Faraday probes.jp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67" b="5797"/>
            <a:stretch/>
          </p:blipFill>
          <p:spPr>
            <a:xfrm rot="5400000">
              <a:off x="2923365" y="1639176"/>
              <a:ext cx="2249844" cy="174614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2882900" y="733274"/>
              <a:ext cx="287215" cy="65405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112053" y="4706943"/>
            <a:ext cx="8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shot #1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4557" y="4679327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/>
              <a:t>shot #2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9091" y="1322825"/>
            <a:ext cx="3960640" cy="83099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Yen-Yu Chang (UT), Mon 19:15</a:t>
            </a:r>
            <a:r>
              <a:rPr lang="en-US" sz="1600" b="1">
                <a:solidFill>
                  <a:srgbClr val="000000"/>
                </a:solidFill>
              </a:rPr>
              <a:t> “ </a:t>
            </a:r>
            <a:r>
              <a:rPr lang="en-US" sz="1600" b="1">
                <a:solidFill>
                  <a:srgbClr val="FF0000"/>
                </a:solidFill>
              </a:rPr>
              <a:t>Single-shot </a:t>
            </a:r>
          </a:p>
          <a:p>
            <a:r>
              <a:rPr lang="en-US" sz="1600" b="1">
                <a:solidFill>
                  <a:srgbClr val="FF0000"/>
                </a:solidFill>
              </a:rPr>
              <a:t>movies of evolving GeV LPAs by multiplexed</a:t>
            </a:r>
          </a:p>
          <a:p>
            <a:r>
              <a:rPr lang="en-US" sz="1600" b="1">
                <a:solidFill>
                  <a:srgbClr val="FF0000"/>
                </a:solidFill>
              </a:rPr>
              <a:t>Faraday rotation</a:t>
            </a:r>
            <a:r>
              <a:rPr lang="en-US" sz="1600" b="1">
                <a:solidFill>
                  <a:srgbClr val="00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139029" y="30163"/>
            <a:ext cx="66770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Frequency-Domain </a:t>
            </a:r>
            <a:r>
              <a:rPr lang="ja-JP" altLang="en-US" sz="3200" b="1" dirty="0"/>
              <a:t>“</a:t>
            </a:r>
            <a:r>
              <a:rPr lang="en-US" sz="3200" b="1" dirty="0"/>
              <a:t>Streak Camera</a:t>
            </a:r>
            <a:r>
              <a:rPr lang="ja-JP" altLang="en-US" sz="3200" b="1" dirty="0"/>
              <a:t>”</a:t>
            </a:r>
            <a:endParaRPr lang="en-US" sz="3200" b="1" dirty="0"/>
          </a:p>
          <a:p>
            <a:pPr algn="ctr"/>
            <a:r>
              <a:rPr lang="en-US" sz="3200" b="1" dirty="0"/>
              <a:t>Records </a:t>
            </a:r>
            <a:r>
              <a:rPr lang="en-US" sz="3200" b="1" dirty="0" smtClean="0"/>
              <a:t>EVOLUTION </a:t>
            </a:r>
            <a:r>
              <a:rPr lang="en-US" sz="3200" b="1" dirty="0"/>
              <a:t>of Plasma </a:t>
            </a:r>
            <a:r>
              <a:rPr lang="en-US" sz="3200" b="1" dirty="0" smtClean="0"/>
              <a:t>Bubble</a:t>
            </a:r>
          </a:p>
          <a:p>
            <a:pPr algn="ctr"/>
            <a:r>
              <a:rPr lang="en-US" sz="3200" b="1" dirty="0"/>
              <a:t>i</a:t>
            </a:r>
            <a:r>
              <a:rPr lang="en-US" sz="3200" b="1" dirty="0" smtClean="0"/>
              <a:t>n ONE shot</a:t>
            </a:r>
            <a:endParaRPr lang="en-US" sz="3200" b="1" dirty="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81000" y="5181600"/>
            <a:ext cx="82607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• </a:t>
            </a:r>
            <a:r>
              <a:rPr lang="en-US" sz="2400" dirty="0" smtClean="0"/>
              <a:t>Phase streak is a temporal sequence of the object’s projections</a:t>
            </a:r>
          </a:p>
          <a:p>
            <a:endParaRPr lang="en-US" sz="800" dirty="0" smtClean="0"/>
          </a:p>
          <a:p>
            <a:r>
              <a:rPr lang="en-US" sz="2400" dirty="0" smtClean="0"/>
              <a:t>• We can record several of them simultaneously to recover</a:t>
            </a:r>
          </a:p>
          <a:p>
            <a:r>
              <a:rPr lang="en-US" sz="2400" dirty="0" smtClean="0"/>
              <a:t>      the object’s evolving structure </a:t>
            </a:r>
            <a:r>
              <a:rPr lang="en-US" sz="2400" dirty="0" err="1" smtClean="0"/>
              <a:t>tomographically</a:t>
            </a:r>
            <a:endParaRPr lang="en-US" sz="2400" dirty="0"/>
          </a:p>
        </p:txBody>
      </p:sp>
      <p:grpSp>
        <p:nvGrpSpPr>
          <p:cNvPr id="34853" name="Group 37"/>
          <p:cNvGrpSpPr>
            <a:grpSpLocks/>
          </p:cNvGrpSpPr>
          <p:nvPr/>
        </p:nvGrpSpPr>
        <p:grpSpPr bwMode="auto">
          <a:xfrm>
            <a:off x="1676400" y="2214563"/>
            <a:ext cx="6019800" cy="2738437"/>
            <a:chOff x="1248" y="912"/>
            <a:chExt cx="3792" cy="1725"/>
          </a:xfrm>
        </p:grpSpPr>
        <p:pic>
          <p:nvPicPr>
            <p:cNvPr id="34819" name="Picture 3" descr="Transverse FD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36"/>
            <a:stretch>
              <a:fillRect/>
            </a:stretch>
          </p:blipFill>
          <p:spPr bwMode="auto">
            <a:xfrm>
              <a:off x="1248" y="912"/>
              <a:ext cx="3333" cy="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>
              <a:off x="3984" y="1584"/>
              <a:ext cx="48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Text Box 27"/>
            <p:cNvSpPr txBox="1">
              <a:spLocks noChangeArrowheads="1"/>
            </p:cNvSpPr>
            <p:nvPr/>
          </p:nvSpPr>
          <p:spPr bwMode="auto">
            <a:xfrm>
              <a:off x="4216" y="2064"/>
              <a:ext cx="8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charset="0"/>
                </a:rPr>
                <a:t>phase streak</a:t>
              </a:r>
            </a:p>
          </p:txBody>
        </p:sp>
      </p:grp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2633573" y="1573742"/>
            <a:ext cx="3462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E010E"/>
                </a:solidFill>
              </a:rPr>
              <a:t>Z. Li </a:t>
            </a:r>
            <a:r>
              <a:rPr lang="en-US" sz="1400" i="1" dirty="0">
                <a:solidFill>
                  <a:srgbClr val="FE010E"/>
                </a:solidFill>
              </a:rPr>
              <a:t>et al</a:t>
            </a:r>
            <a:r>
              <a:rPr lang="en-US" sz="1400" dirty="0">
                <a:solidFill>
                  <a:srgbClr val="FE010E"/>
                </a:solidFill>
              </a:rPr>
              <a:t>., </a:t>
            </a:r>
            <a:r>
              <a:rPr lang="en-US" sz="1400" i="1" dirty="0">
                <a:solidFill>
                  <a:srgbClr val="FE010E"/>
                </a:solidFill>
              </a:rPr>
              <a:t>Opt. </a:t>
            </a:r>
            <a:r>
              <a:rPr lang="en-US" sz="1400" i="1" dirty="0" err="1">
                <a:solidFill>
                  <a:srgbClr val="FE010E"/>
                </a:solidFill>
              </a:rPr>
              <a:t>Lett</a:t>
            </a:r>
            <a:r>
              <a:rPr lang="en-US" sz="1400" dirty="0">
                <a:solidFill>
                  <a:srgbClr val="FE010E"/>
                </a:solidFill>
              </a:rPr>
              <a:t>. 35, 4087 (2010)</a:t>
            </a:r>
          </a:p>
          <a:p>
            <a:pPr algn="ctr"/>
            <a:r>
              <a:rPr lang="en-US" sz="1400" dirty="0">
                <a:solidFill>
                  <a:srgbClr val="FE010E"/>
                </a:solidFill>
              </a:rPr>
              <a:t>___________, </a:t>
            </a:r>
            <a:r>
              <a:rPr lang="en-US" sz="1400" i="1" dirty="0">
                <a:solidFill>
                  <a:srgbClr val="FE010E"/>
                </a:solidFill>
              </a:rPr>
              <a:t>Nature Photonics</a:t>
            </a:r>
            <a:r>
              <a:rPr lang="en-US" sz="1400" dirty="0">
                <a:solidFill>
                  <a:srgbClr val="FE010E"/>
                </a:solidFill>
              </a:rPr>
              <a:t> </a:t>
            </a:r>
            <a:r>
              <a:rPr lang="en-US" sz="1400" b="1" dirty="0">
                <a:solidFill>
                  <a:srgbClr val="FE010E"/>
                </a:solidFill>
              </a:rPr>
              <a:t>5</a:t>
            </a:r>
            <a:r>
              <a:rPr lang="en-US" sz="1400" dirty="0">
                <a:solidFill>
                  <a:srgbClr val="FE010E"/>
                </a:solidFill>
              </a:rPr>
              <a:t>, 68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93668" y="1574800"/>
            <a:ext cx="1195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Zhengyan</a:t>
            </a:r>
            <a:r>
              <a:rPr lang="en-US" sz="1600" b="1" dirty="0" smtClean="0"/>
              <a:t> Li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32" y="0"/>
            <a:ext cx="1296987" cy="16383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799" y="30163"/>
            <a:ext cx="1117600" cy="1167047"/>
            <a:chOff x="3303214" y="2758382"/>
            <a:chExt cx="1424847" cy="1409786"/>
          </a:xfrm>
        </p:grpSpPr>
        <p:sp>
          <p:nvSpPr>
            <p:cNvPr id="16" name="Oval 15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99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8567" y="-17839"/>
            <a:ext cx="79652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/>
              <a:t>Plasma-based accelerators posed</a:t>
            </a:r>
          </a:p>
          <a:p>
            <a:pPr algn="ctr"/>
            <a:r>
              <a:rPr lang="en-US" sz="4400" b="1"/>
              <a:t> a dual diagnostic challenge ...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48804" y="1625639"/>
            <a:ext cx="407424" cy="3556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1230" y="1540705"/>
            <a:ext cx="724960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</a:rPr>
              <a:t>e-bunches can be ...</a:t>
            </a:r>
          </a:p>
          <a:p>
            <a:r>
              <a:rPr lang="en-US" sz="2400" b="1">
                <a:solidFill>
                  <a:srgbClr val="0000FF"/>
                </a:solidFill>
              </a:rPr>
              <a:t>	</a:t>
            </a:r>
            <a:r>
              <a:rPr lang="en-US" sz="2400" b="1"/>
              <a:t>... transversely small</a:t>
            </a:r>
            <a:r>
              <a:rPr lang="en-US" sz="2400"/>
              <a:t>:  0.1 &lt; σ</a:t>
            </a:r>
            <a:r>
              <a:rPr lang="en-US" sz="2400" baseline="-25000"/>
              <a:t>x</a:t>
            </a:r>
            <a:r>
              <a:rPr lang="en-US" sz="2400"/>
              <a:t> &lt; 1µm</a:t>
            </a:r>
          </a:p>
          <a:p>
            <a:r>
              <a:rPr lang="en-US" sz="2400"/>
              <a:t>	</a:t>
            </a:r>
            <a:r>
              <a:rPr lang="en-US" sz="2400" b="1"/>
              <a:t>... longitudinally short</a:t>
            </a:r>
            <a:r>
              <a:rPr lang="en-US" sz="2400"/>
              <a:t>:  0.3 &lt; σ</a:t>
            </a:r>
            <a:r>
              <a:rPr lang="en-US" sz="2400" baseline="-25000"/>
              <a:t>z</a:t>
            </a:r>
            <a:r>
              <a:rPr lang="en-US" sz="2400"/>
              <a:t> ~ 3 µm (1 &lt; τ &lt; 10 fs)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8948" y="3314947"/>
            <a:ext cx="3602567" cy="1304645"/>
            <a:chOff x="5084233" y="4957448"/>
            <a:chExt cx="3602567" cy="1304645"/>
          </a:xfrm>
        </p:grpSpPr>
        <p:sp>
          <p:nvSpPr>
            <p:cNvPr id="12" name="Rounded Rectangle 11"/>
            <p:cNvSpPr/>
            <p:nvPr/>
          </p:nvSpPr>
          <p:spPr>
            <a:xfrm>
              <a:off x="5084233" y="4957448"/>
              <a:ext cx="3602567" cy="130464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2152859"/>
                </p:ext>
              </p:extLst>
            </p:nvPr>
          </p:nvGraphicFramePr>
          <p:xfrm>
            <a:off x="5151966" y="5105362"/>
            <a:ext cx="34798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0" name="Equation" r:id="rId4" imgW="3479800" imgH="685800" progId="Equation.3">
                    <p:embed/>
                  </p:oleObj>
                </mc:Choice>
                <mc:Fallback>
                  <p:oleObj name="Equation" r:id="rId4" imgW="3479800" imgH="685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51966" y="5105362"/>
                          <a:ext cx="347980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289276" y="5892761"/>
              <a:ext cx="2957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condensed matter w/o  ions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48269" y="4707462"/>
            <a:ext cx="65955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2. Plasma accelerator (PA) structures are ... </a:t>
            </a:r>
          </a:p>
          <a:p>
            <a:r>
              <a:rPr lang="en-US" sz="2400" b="1">
                <a:solidFill>
                  <a:srgbClr val="000000"/>
                </a:solidFill>
              </a:rPr>
              <a:t>	... tens of µm size			... evolving</a:t>
            </a:r>
          </a:p>
          <a:p>
            <a:r>
              <a:rPr lang="en-US" sz="2400" b="1">
                <a:solidFill>
                  <a:srgbClr val="000000"/>
                </a:solidFill>
              </a:rPr>
              <a:t>	... luminal velocity		... transient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979728"/>
              </p:ext>
            </p:extLst>
          </p:nvPr>
        </p:nvGraphicFramePr>
        <p:xfrm>
          <a:off x="1237708" y="2853279"/>
          <a:ext cx="469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1" name="Equation" r:id="rId6" imgW="469900" imgH="304800" progId="Equation.3">
                  <p:embed/>
                </p:oleObj>
              </mc:Choice>
              <mc:Fallback>
                <p:oleObj name="Equation" r:id="rId6" imgW="469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7708" y="2853279"/>
                        <a:ext cx="469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81217" y="2760149"/>
            <a:ext cx="7060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transverse normalized emittance 0.1 &lt; ε</a:t>
            </a:r>
            <a:r>
              <a:rPr lang="en-US" sz="2400" baseline="-25000"/>
              <a:t>n</a:t>
            </a:r>
            <a:r>
              <a:rPr lang="en-US" sz="2400"/>
              <a:t> </a:t>
            </a:r>
            <a:r>
              <a:rPr lang="en-US" sz="2400">
                <a:latin typeface="Times New Roman"/>
                <a:cs typeface="Times New Roman"/>
              </a:rPr>
              <a:t>≤ </a:t>
            </a:r>
            <a:r>
              <a:rPr lang="en-US" sz="2400"/>
              <a:t>1 mm mrad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5452" y="6180671"/>
            <a:ext cx="8842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How do we diagnose them in the laboratory? </a:t>
            </a:r>
          </a:p>
        </p:txBody>
      </p:sp>
    </p:spTree>
    <p:extLst>
      <p:ext uri="{BB962C8B-B14F-4D97-AF65-F5344CB8AC3E}">
        <p14:creationId xmlns:p14="http://schemas.microsoft.com/office/powerpoint/2010/main" val="294776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2995030" y="4914789"/>
            <a:ext cx="1183270" cy="34792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6" y="1395850"/>
            <a:ext cx="3484032" cy="2139413"/>
          </a:xfrm>
          <a:prstGeom prst="rect">
            <a:avLst/>
          </a:prstGeom>
        </p:spPr>
      </p:pic>
      <p:pic>
        <p:nvPicPr>
          <p:cNvPr id="26" name="Picture 25" descr="Figur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45359" b="14236"/>
          <a:stretch/>
        </p:blipFill>
        <p:spPr>
          <a:xfrm>
            <a:off x="5239512" y="1323583"/>
            <a:ext cx="3785616" cy="2515916"/>
          </a:xfrm>
          <a:prstGeom prst="rect">
            <a:avLst/>
          </a:prstGeom>
        </p:spPr>
      </p:pic>
      <p:pic>
        <p:nvPicPr>
          <p:cNvPr id="58" name="Picture 57" descr="Figure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6" r="-707"/>
          <a:stretch/>
        </p:blipFill>
        <p:spPr>
          <a:xfrm>
            <a:off x="5217323" y="3870396"/>
            <a:ext cx="3840317" cy="29328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0875" y="1354669"/>
            <a:ext cx="1824458" cy="315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880000">
            <a:off x="436712" y="1876505"/>
            <a:ext cx="62068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probe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9801" y="1382823"/>
            <a:ext cx="889000" cy="640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79034" y="3166530"/>
            <a:ext cx="2900474" cy="138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9401" y="3530600"/>
            <a:ext cx="578833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4138" y="3031065"/>
            <a:ext cx="578833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30337" y="3064932"/>
            <a:ext cx="7211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3 mm</a:t>
            </a:r>
          </a:p>
          <a:p>
            <a:pPr algn="ctr"/>
            <a:r>
              <a:rPr lang="en-US" sz="1600" dirty="0"/>
              <a:t>g</a:t>
            </a:r>
            <a:r>
              <a:rPr lang="en-US" sz="1600" dirty="0" smtClean="0"/>
              <a:t>as jet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2518565" y="2734884"/>
            <a:ext cx="1291462" cy="431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679" y="3246970"/>
            <a:ext cx="671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ump</a:t>
            </a:r>
          </a:p>
          <a:p>
            <a:pPr algn="ctr"/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30 </a:t>
            </a:r>
            <a:r>
              <a:rPr lang="en-US" sz="1400" dirty="0" err="1" smtClean="0">
                <a:solidFill>
                  <a:schemeClr val="accent2">
                    <a:lumMod val="75000"/>
                  </a:schemeClr>
                </a:solidFill>
              </a:rPr>
              <a:t>fs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1 J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85900" y="962581"/>
            <a:ext cx="738293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82359" y="63500"/>
            <a:ext cx="7738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We’ve observed formation, propagation &amp; collapse of</a:t>
            </a:r>
          </a:p>
          <a:p>
            <a:pPr algn="ctr"/>
            <a:r>
              <a:rPr lang="en-US" sz="2400" b="1" dirty="0" smtClean="0"/>
              <a:t> plasma bubbles with a frequency-domain streak camera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5976" y="80594"/>
            <a:ext cx="1117600" cy="1167047"/>
            <a:chOff x="3303214" y="2758382"/>
            <a:chExt cx="1424847" cy="1409786"/>
          </a:xfrm>
        </p:grpSpPr>
        <p:sp>
          <p:nvSpPr>
            <p:cNvPr id="5" name="Oval 4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346200" y="2687416"/>
            <a:ext cx="43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8.6</a:t>
            </a:r>
            <a:r>
              <a:rPr lang="en-US" sz="1200" baseline="30000" dirty="0" smtClean="0"/>
              <a:t>o</a:t>
            </a:r>
            <a:endParaRPr lang="en-US" sz="12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5547523" y="1264574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n</a:t>
            </a:r>
            <a:r>
              <a:rPr lang="en-US" sz="1200" baseline="-25000" dirty="0" smtClean="0">
                <a:solidFill>
                  <a:srgbClr val="FFFFFF"/>
                </a:solidFill>
              </a:rPr>
              <a:t>e</a:t>
            </a:r>
            <a:r>
              <a:rPr lang="en-US" sz="1200" dirty="0" smtClean="0">
                <a:solidFill>
                  <a:srgbClr val="FFFFFF"/>
                </a:solidFill>
              </a:rPr>
              <a:t> = 1.3e19 cm</a:t>
            </a:r>
            <a:r>
              <a:rPr lang="en-US" sz="1200" baseline="30000" dirty="0" smtClean="0">
                <a:solidFill>
                  <a:srgbClr val="FFFFFF"/>
                </a:solidFill>
              </a:rPr>
              <a:t>-3</a:t>
            </a:r>
            <a:endParaRPr lang="en-US" sz="1200" baseline="30000" dirty="0">
              <a:solidFill>
                <a:srgbClr val="FFFF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436648" y="1270924"/>
            <a:ext cx="918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1.7e19 cm</a:t>
            </a:r>
            <a:r>
              <a:rPr lang="en-US" sz="1200" baseline="30000" dirty="0" smtClean="0">
                <a:solidFill>
                  <a:srgbClr val="FFFFFF"/>
                </a:solidFill>
              </a:rPr>
              <a:t>-3</a:t>
            </a:r>
            <a:endParaRPr lang="en-US" sz="1200" baseline="30000" dirty="0">
              <a:solidFill>
                <a:srgbClr val="FFFF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34823" y="3833149"/>
            <a:ext cx="801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</a:t>
            </a:r>
            <a:r>
              <a:rPr lang="en-US" sz="1200" dirty="0" smtClean="0">
                <a:solidFill>
                  <a:schemeClr val="bg1"/>
                </a:solidFill>
              </a:rPr>
              <a:t>e19 cm</a:t>
            </a:r>
            <a:r>
              <a:rPr lang="en-US" sz="1200" baseline="30000" dirty="0" smtClean="0">
                <a:solidFill>
                  <a:schemeClr val="bg1"/>
                </a:solidFill>
              </a:rPr>
              <a:t>-3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30298" y="3826799"/>
            <a:ext cx="918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2.2e19 cm</a:t>
            </a:r>
            <a:r>
              <a:rPr lang="en-US" sz="1200" baseline="30000" dirty="0" smtClean="0">
                <a:solidFill>
                  <a:srgbClr val="FFFFFF"/>
                </a:solidFill>
              </a:rPr>
              <a:t>-3</a:t>
            </a:r>
            <a:endParaRPr lang="en-US" sz="1200" baseline="30000" dirty="0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 rot="1800000">
            <a:off x="7807349" y="2099760"/>
            <a:ext cx="507293" cy="1146608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 rot="1980000">
            <a:off x="5967138" y="4591075"/>
            <a:ext cx="507293" cy="1634367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1560000">
            <a:off x="7881318" y="4363179"/>
            <a:ext cx="630160" cy="2143068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797536" y="3608259"/>
            <a:ext cx="23515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robe phase shift</a:t>
            </a:r>
            <a:endParaRPr lang="en-US" sz="24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6315815" y="992411"/>
            <a:ext cx="2883147" cy="307777"/>
            <a:chOff x="4791815" y="1436911"/>
            <a:chExt cx="2883147" cy="307777"/>
          </a:xfrm>
        </p:grpSpPr>
        <p:sp>
          <p:nvSpPr>
            <p:cNvPr id="71" name="Oval 70"/>
            <p:cNvSpPr/>
            <p:nvPr/>
          </p:nvSpPr>
          <p:spPr>
            <a:xfrm rot="5400000">
              <a:off x="4853894" y="1426894"/>
              <a:ext cx="240038" cy="36419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43500" y="1436911"/>
              <a:ext cx="2531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l</a:t>
              </a:r>
              <a:r>
                <a:rPr lang="en-US" sz="1400" b="1" dirty="0" smtClean="0"/>
                <a:t>ineouts of bubble phase streak</a:t>
              </a:r>
              <a:endParaRPr lang="en-US" sz="1400" b="1" dirty="0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374901" y="4682063"/>
            <a:ext cx="431799" cy="440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500000">
            <a:off x="5435601" y="2209800"/>
            <a:ext cx="241299" cy="10541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 rot="1620000">
            <a:off x="7404101" y="2171700"/>
            <a:ext cx="241299" cy="10541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584701" y="977900"/>
            <a:ext cx="1644413" cy="307777"/>
            <a:chOff x="4787901" y="990600"/>
            <a:chExt cx="1644413" cy="307777"/>
          </a:xfrm>
        </p:grpSpPr>
        <p:sp>
          <p:nvSpPr>
            <p:cNvPr id="74" name="Rectangle 73"/>
            <p:cNvSpPr/>
            <p:nvPr/>
          </p:nvSpPr>
          <p:spPr>
            <a:xfrm rot="5400000">
              <a:off x="4871753" y="957549"/>
              <a:ext cx="210917" cy="37862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130718" y="990600"/>
              <a:ext cx="1301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</a:t>
              </a:r>
              <a:r>
                <a:rPr lang="en-US" sz="1400" dirty="0" smtClean="0"/>
                <a:t>onization front</a:t>
              </a:r>
              <a:endParaRPr lang="en-US" sz="1400" dirty="0"/>
            </a:p>
          </p:txBody>
        </p:sp>
      </p:grpSp>
      <p:sp>
        <p:nvSpPr>
          <p:cNvPr id="75" name="Rectangle 74"/>
          <p:cNvSpPr/>
          <p:nvPr/>
        </p:nvSpPr>
        <p:spPr>
          <a:xfrm rot="1560000">
            <a:off x="5486401" y="4889500"/>
            <a:ext cx="241299" cy="10541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 rot="1560000">
            <a:off x="7442201" y="4813300"/>
            <a:ext cx="241299" cy="10541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437033" y="3576140"/>
            <a:ext cx="62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z [mm]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62433" y="6128841"/>
            <a:ext cx="62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z [mm]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532033" y="3588838"/>
            <a:ext cx="62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z [mm]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544733" y="6128841"/>
            <a:ext cx="62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z [mm]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8805333" y="3508407"/>
            <a:ext cx="0" cy="177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904725" y="3512652"/>
            <a:ext cx="0" cy="177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6917425" y="6052652"/>
            <a:ext cx="0" cy="177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809725" y="6052652"/>
            <a:ext cx="0" cy="177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4468" y="982133"/>
            <a:ext cx="3402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et al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.,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Phys. Rev. </a:t>
            </a:r>
            <a:r>
              <a:rPr lang="en-US" sz="14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Lett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113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, 085001 (2014)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1024" y="1382823"/>
            <a:ext cx="801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90"/>
                </a:solidFill>
              </a:rPr>
              <a:t>e</a:t>
            </a:r>
            <a:r>
              <a:rPr lang="en-US" sz="1400" b="1" dirty="0" smtClean="0">
                <a:solidFill>
                  <a:srgbClr val="000090"/>
                </a:solidFill>
              </a:rPr>
              <a:t>lectron</a:t>
            </a:r>
          </a:p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spectra</a:t>
            </a:r>
            <a:endParaRPr lang="en-US" sz="1400" b="1" dirty="0">
              <a:solidFill>
                <a:srgbClr val="00009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194300" y="3845849"/>
            <a:ext cx="1972733" cy="2572691"/>
            <a:chOff x="5194300" y="3845849"/>
            <a:chExt cx="1972733" cy="2572691"/>
          </a:xfrm>
        </p:grpSpPr>
        <p:sp>
          <p:nvSpPr>
            <p:cNvPr id="28" name="Rectangle 27"/>
            <p:cNvSpPr/>
            <p:nvPr/>
          </p:nvSpPr>
          <p:spPr>
            <a:xfrm>
              <a:off x="5207000" y="3845849"/>
              <a:ext cx="1960033" cy="2572691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94300" y="4465824"/>
              <a:ext cx="1046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optimum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4470400" y="1371600"/>
            <a:ext cx="0" cy="39654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524001" y="2396067"/>
            <a:ext cx="2860791" cy="1363133"/>
            <a:chOff x="1524001" y="2413000"/>
            <a:chExt cx="2860791" cy="1363133"/>
          </a:xfrm>
        </p:grpSpPr>
        <p:sp>
          <p:nvSpPr>
            <p:cNvPr id="25" name="Rectangle 24"/>
            <p:cNvSpPr/>
            <p:nvPr/>
          </p:nvSpPr>
          <p:spPr>
            <a:xfrm>
              <a:off x="2184400" y="2413000"/>
              <a:ext cx="157791" cy="12700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342191" y="2413000"/>
              <a:ext cx="2042601" cy="1363133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1524001" y="2413000"/>
              <a:ext cx="660400" cy="1363133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1557809" y="1832278"/>
            <a:ext cx="609657" cy="125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0880000">
            <a:off x="1068334" y="1698706"/>
            <a:ext cx="88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reference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 rot="20820000">
            <a:off x="2946374" y="2455314"/>
            <a:ext cx="889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760000">
            <a:off x="2878666" y="2361799"/>
            <a:ext cx="1197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 spectrometer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3759200"/>
            <a:ext cx="2860791" cy="1104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t="-1107" b="1107"/>
          <a:stretch/>
        </p:blipFill>
        <p:spPr>
          <a:xfrm>
            <a:off x="50800" y="5446349"/>
            <a:ext cx="4394200" cy="138572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11759" y="5840218"/>
            <a:ext cx="1112677" cy="495821"/>
            <a:chOff x="3435909" y="5787305"/>
            <a:chExt cx="1112677" cy="495821"/>
          </a:xfrm>
        </p:grpSpPr>
        <p:sp>
          <p:nvSpPr>
            <p:cNvPr id="40" name="Oval 39"/>
            <p:cNvSpPr/>
            <p:nvPr/>
          </p:nvSpPr>
          <p:spPr>
            <a:xfrm rot="2220000">
              <a:off x="3435909" y="5787305"/>
              <a:ext cx="560797" cy="163107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60887" y="6006127"/>
              <a:ext cx="1087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bubble streak</a:t>
              </a:r>
              <a:endParaRPr lang="en-US" sz="1200" b="1" i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94" name="Oval 93"/>
          <p:cNvSpPr/>
          <p:nvPr/>
        </p:nvSpPr>
        <p:spPr>
          <a:xfrm rot="2220000">
            <a:off x="1985664" y="5771470"/>
            <a:ext cx="374713" cy="134923"/>
          </a:xfrm>
          <a:prstGeom prst="ellipse">
            <a:avLst/>
          </a:prstGeom>
          <a:noFill/>
          <a:ln w="19050" cmpd="sng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8"/>
          <a:srcRect l="13018" r="-243"/>
          <a:stretch/>
        </p:blipFill>
        <p:spPr>
          <a:xfrm>
            <a:off x="505889" y="5275255"/>
            <a:ext cx="1202261" cy="21110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/>
          <a:srcRect l="12932" r="-159" b="5668"/>
          <a:stretch/>
        </p:blipFill>
        <p:spPr>
          <a:xfrm>
            <a:off x="1734566" y="5284780"/>
            <a:ext cx="1206059" cy="20116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03250" y="5075763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MeV</a:t>
            </a:r>
            <a:endParaRPr lang="en-US" sz="1000" dirty="0"/>
          </a:p>
        </p:txBody>
      </p:sp>
      <p:sp>
        <p:nvSpPr>
          <p:cNvPr id="95" name="TextBox 94"/>
          <p:cNvSpPr txBox="1"/>
          <p:nvPr/>
        </p:nvSpPr>
        <p:spPr>
          <a:xfrm>
            <a:off x="1155700" y="5075763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75</a:t>
            </a:r>
            <a:endParaRPr lang="en-US" sz="1000" dirty="0"/>
          </a:p>
        </p:txBody>
      </p:sp>
      <p:sp>
        <p:nvSpPr>
          <p:cNvPr id="96" name="TextBox 95"/>
          <p:cNvSpPr txBox="1"/>
          <p:nvPr/>
        </p:nvSpPr>
        <p:spPr>
          <a:xfrm>
            <a:off x="1409700" y="5075763"/>
            <a:ext cx="379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</a:t>
            </a:r>
            <a:endParaRPr lang="en-US" sz="1000" dirty="0"/>
          </a:p>
        </p:txBody>
      </p:sp>
      <p:sp>
        <p:nvSpPr>
          <p:cNvPr id="97" name="TextBox 96"/>
          <p:cNvSpPr txBox="1"/>
          <p:nvPr/>
        </p:nvSpPr>
        <p:spPr>
          <a:xfrm>
            <a:off x="1835150" y="5082113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MeV</a:t>
            </a:r>
            <a:endParaRPr lang="en-US" sz="1000" dirty="0"/>
          </a:p>
        </p:txBody>
      </p:sp>
      <p:sp>
        <p:nvSpPr>
          <p:cNvPr id="98" name="TextBox 97"/>
          <p:cNvSpPr txBox="1"/>
          <p:nvPr/>
        </p:nvSpPr>
        <p:spPr>
          <a:xfrm>
            <a:off x="2387600" y="5082113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75</a:t>
            </a:r>
            <a:endParaRPr lang="en-US" sz="1000" dirty="0"/>
          </a:p>
        </p:txBody>
      </p:sp>
      <p:sp>
        <p:nvSpPr>
          <p:cNvPr id="99" name="TextBox 98"/>
          <p:cNvSpPr txBox="1"/>
          <p:nvPr/>
        </p:nvSpPr>
        <p:spPr>
          <a:xfrm>
            <a:off x="2641600" y="5082113"/>
            <a:ext cx="379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2071740" y="6048867"/>
            <a:ext cx="792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latin typeface="Times New Roman"/>
                <a:cs typeface="Times New Roman"/>
              </a:rPr>
              <a:t>l</a:t>
            </a:r>
            <a:r>
              <a:rPr lang="en-US" sz="1200" b="1" i="1" dirty="0" smtClean="0">
                <a:latin typeface="Times New Roman"/>
                <a:cs typeface="Times New Roman"/>
              </a:rPr>
              <a:t>ine-outs</a:t>
            </a:r>
            <a:endParaRPr lang="en-US" sz="1200" b="1" i="1" dirty="0">
              <a:latin typeface="Times New Roman"/>
              <a:cs typeface="Times New Roman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-42628" y="4669366"/>
            <a:ext cx="789286" cy="720459"/>
            <a:chOff x="-42628" y="4483103"/>
            <a:chExt cx="789286" cy="720459"/>
          </a:xfrm>
        </p:grpSpPr>
        <p:sp>
          <p:nvSpPr>
            <p:cNvPr id="62" name="TextBox 61"/>
            <p:cNvSpPr txBox="1"/>
            <p:nvPr/>
          </p:nvSpPr>
          <p:spPr>
            <a:xfrm>
              <a:off x="-42628" y="4483103"/>
              <a:ext cx="789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e</a:t>
              </a:r>
              <a:r>
                <a:rPr lang="en-US" sz="1400" dirty="0" smtClean="0"/>
                <a:t>lectron</a:t>
              </a:r>
            </a:p>
            <a:p>
              <a:pPr algn="ctr"/>
              <a:r>
                <a:rPr lang="en-US" sz="1400" dirty="0" smtClean="0"/>
                <a:t>spectra</a:t>
              </a:r>
              <a:endParaRPr lang="en-US" sz="1400" dirty="0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77933" y="5007357"/>
              <a:ext cx="196205" cy="196205"/>
              <a:chOff x="277933" y="5007357"/>
              <a:chExt cx="196205" cy="196205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>
                <a:off x="277933" y="5194360"/>
                <a:ext cx="196205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5400000">
                <a:off x="182683" y="5105460"/>
                <a:ext cx="196205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2976806" y="5281263"/>
            <a:ext cx="1214194" cy="199471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092450" y="5233084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</a:t>
            </a:r>
            <a:r>
              <a:rPr lang="en-US" sz="1200" dirty="0" smtClean="0">
                <a:solidFill>
                  <a:schemeClr val="bg1"/>
                </a:solidFill>
              </a:rPr>
              <a:t>o electrons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922356" y="4841492"/>
            <a:ext cx="13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Data for 3 shots at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 n</a:t>
            </a:r>
            <a:r>
              <a:rPr lang="en-US" sz="1200" baseline="-25000" dirty="0" smtClean="0">
                <a:solidFill>
                  <a:srgbClr val="0000FF"/>
                </a:solidFill>
              </a:rPr>
              <a:t>e</a:t>
            </a:r>
            <a:r>
              <a:rPr lang="en-US" sz="1200" dirty="0" smtClean="0">
                <a:solidFill>
                  <a:srgbClr val="0000FF"/>
                </a:solidFill>
              </a:rPr>
              <a:t> = 1.7e19 cm</a:t>
            </a:r>
            <a:r>
              <a:rPr lang="en-US" sz="1200" baseline="30000" dirty="0" smtClean="0">
                <a:solidFill>
                  <a:srgbClr val="0000FF"/>
                </a:solidFill>
              </a:rPr>
              <a:t>-3</a:t>
            </a:r>
            <a:r>
              <a:rPr lang="en-US" sz="1200" dirty="0" smtClean="0">
                <a:solidFill>
                  <a:srgbClr val="0000FF"/>
                </a:solidFill>
              </a:rPr>
              <a:t>: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28825" y="5726462"/>
            <a:ext cx="268121" cy="214004"/>
            <a:chOff x="2028825" y="5760328"/>
            <a:chExt cx="268121" cy="214004"/>
          </a:xfrm>
        </p:grpSpPr>
        <p:cxnSp>
          <p:nvCxnSpPr>
            <p:cNvPr id="84" name="Straight Connector 83"/>
            <p:cNvCxnSpPr/>
            <p:nvPr/>
          </p:nvCxnSpPr>
          <p:spPr>
            <a:xfrm rot="20760000" flipV="1">
              <a:off x="2028825" y="5760328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20760000" flipV="1">
              <a:off x="2089150" y="5807953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0760000" flipV="1">
              <a:off x="2152650" y="5855578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20760000" flipV="1">
              <a:off x="2209800" y="5903203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03275" y="5764562"/>
            <a:ext cx="388771" cy="306079"/>
            <a:chOff x="803275" y="5798428"/>
            <a:chExt cx="388771" cy="306079"/>
          </a:xfrm>
        </p:grpSpPr>
        <p:cxnSp>
          <p:nvCxnSpPr>
            <p:cNvPr id="116" name="Straight Connector 115"/>
            <p:cNvCxnSpPr/>
            <p:nvPr/>
          </p:nvCxnSpPr>
          <p:spPr>
            <a:xfrm rot="20760000" flipV="1">
              <a:off x="803275" y="5798428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20760000" flipV="1">
              <a:off x="863600" y="5846053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20760000" flipV="1">
              <a:off x="927100" y="5893678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20760000" flipV="1">
              <a:off x="984250" y="5941303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20760000" flipV="1">
              <a:off x="1041400" y="5985753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20760000" flipV="1">
              <a:off x="1104900" y="6033378"/>
              <a:ext cx="87146" cy="711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/>
          <p:cNvSpPr/>
          <p:nvPr/>
        </p:nvSpPr>
        <p:spPr>
          <a:xfrm>
            <a:off x="3409323" y="1408644"/>
            <a:ext cx="76827" cy="7090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453406" y="5510083"/>
            <a:ext cx="369844" cy="1034652"/>
            <a:chOff x="4453406" y="5543949"/>
            <a:chExt cx="369844" cy="1034652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10"/>
            <a:srcRect l="-1" r="34709"/>
            <a:stretch/>
          </p:blipFill>
          <p:spPr>
            <a:xfrm>
              <a:off x="4453406" y="5543949"/>
              <a:ext cx="182880" cy="1034652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4558471" y="5612799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9</a:t>
              </a:r>
              <a:endParaRPr lang="en-US" sz="12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558471" y="5900662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6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560588" y="6205458"/>
              <a:ext cx="262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</p:grpSp>
      <p:sp>
        <p:nvSpPr>
          <p:cNvPr id="44" name="TextBox 43"/>
          <p:cNvSpPr txBox="1"/>
          <p:nvPr/>
        </p:nvSpPr>
        <p:spPr>
          <a:xfrm rot="5400000">
            <a:off x="4131620" y="5927214"/>
            <a:ext cx="14842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</a:t>
            </a:r>
            <a:r>
              <a:rPr lang="en-US" sz="1100" dirty="0" smtClean="0"/>
              <a:t>robe phase shift [rad]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-524933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5853710" y="4781699"/>
            <a:ext cx="955310" cy="982903"/>
            <a:chOff x="5853710" y="4781699"/>
            <a:chExt cx="955310" cy="982903"/>
          </a:xfrm>
        </p:grpSpPr>
        <p:sp>
          <p:nvSpPr>
            <p:cNvPr id="50" name="TextBox 49"/>
            <p:cNvSpPr txBox="1"/>
            <p:nvPr/>
          </p:nvSpPr>
          <p:spPr>
            <a:xfrm>
              <a:off x="5853710" y="5073311"/>
              <a:ext cx="955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1.5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L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deph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rot="1800000">
              <a:off x="5941253" y="5408217"/>
              <a:ext cx="0" cy="3563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rot="1800000" flipH="1" flipV="1">
              <a:off x="6347648" y="4781699"/>
              <a:ext cx="0" cy="3563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-14" y="3897880"/>
            <a:ext cx="12761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λ</a:t>
            </a:r>
            <a:r>
              <a:rPr lang="en-US" baseline="-25000">
                <a:solidFill>
                  <a:srgbClr val="FF0000"/>
                </a:solidFill>
              </a:rPr>
              <a:t>pu</a:t>
            </a:r>
            <a:r>
              <a:rPr lang="en-US">
                <a:solidFill>
                  <a:srgbClr val="FF0000"/>
                </a:solidFill>
              </a:rPr>
              <a:t> = 0.8µm</a:t>
            </a:r>
          </a:p>
        </p:txBody>
      </p:sp>
      <p:sp>
        <p:nvSpPr>
          <p:cNvPr id="59" name="TextBox 58"/>
          <p:cNvSpPr txBox="1"/>
          <p:nvPr/>
        </p:nvSpPr>
        <p:spPr>
          <a:xfrm rot="20880000">
            <a:off x="542604" y="1547467"/>
            <a:ext cx="1012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3366FF"/>
                </a:solidFill>
              </a:rPr>
              <a:t>λ</a:t>
            </a:r>
            <a:r>
              <a:rPr lang="en-US" sz="1400" baseline="-25000">
                <a:solidFill>
                  <a:srgbClr val="3366FF"/>
                </a:solidFill>
              </a:rPr>
              <a:t>pr</a:t>
            </a:r>
            <a:r>
              <a:rPr lang="en-US" sz="1400">
                <a:solidFill>
                  <a:srgbClr val="3366FF"/>
                </a:solidFill>
              </a:rPr>
              <a:t> = 0.4µm</a:t>
            </a:r>
          </a:p>
        </p:txBody>
      </p:sp>
    </p:spTree>
    <p:extLst>
      <p:ext uri="{BB962C8B-B14F-4D97-AF65-F5344CB8AC3E}">
        <p14:creationId xmlns:p14="http://schemas.microsoft.com/office/powerpoint/2010/main" val="402508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5" grpId="0" animBg="1"/>
      <p:bldP spid="66" grpId="0" animBg="1"/>
      <p:bldP spid="45" grpId="0" animBg="1"/>
      <p:bldP spid="73" grpId="0" animBg="1"/>
      <p:bldP spid="75" grpId="0" animBg="1"/>
      <p:bldP spid="76" grpId="0" animBg="1"/>
      <p:bldP spid="94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/>
          <p:cNvGrpSpPr/>
          <p:nvPr/>
        </p:nvGrpSpPr>
        <p:grpSpPr>
          <a:xfrm>
            <a:off x="6172200" y="3380882"/>
            <a:ext cx="2862072" cy="1567773"/>
            <a:chOff x="6172200" y="3380882"/>
            <a:chExt cx="2862072" cy="156777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70" t="49687" r="1097" b="28349"/>
            <a:stretch/>
          </p:blipFill>
          <p:spPr bwMode="auto">
            <a:xfrm>
              <a:off x="6172200" y="3481014"/>
              <a:ext cx="2862072" cy="1234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7200900" y="4610101"/>
              <a:ext cx="1052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λ</a:t>
              </a:r>
              <a:r>
                <a:rPr lang="en-US" sz="1600" baseline="-25000" dirty="0" err="1" smtClean="0"/>
                <a:t>probe</a:t>
              </a:r>
              <a:r>
                <a:rPr lang="en-US" sz="1600" dirty="0" smtClean="0"/>
                <a:t> [nm]</a:t>
              </a:r>
              <a:endParaRPr lang="en-US" sz="1600" dirty="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8720999" y="3380882"/>
              <a:ext cx="135473" cy="18271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363" y="25400"/>
            <a:ext cx="7033338" cy="8636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Frequency-domain tomography (FDT) </a:t>
            </a:r>
            <a:br>
              <a:rPr lang="en-US" sz="2800" b="1" dirty="0" smtClean="0"/>
            </a:br>
            <a:r>
              <a:rPr lang="en-US" sz="2800" b="1" dirty="0" smtClean="0"/>
              <a:t>records multiple phase streaks in </a:t>
            </a:r>
            <a:r>
              <a:rPr lang="en-US" sz="2800" b="1" i="1" u="sng" dirty="0" smtClean="0">
                <a:solidFill>
                  <a:srgbClr val="008000"/>
                </a:solidFill>
              </a:rPr>
              <a:t>one shot</a:t>
            </a:r>
            <a:r>
              <a:rPr lang="en-US" sz="2800" b="1" dirty="0" smtClean="0"/>
              <a:t>…</a:t>
            </a:r>
            <a:endParaRPr lang="en-US" sz="2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828805" y="4480215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lens</a:t>
            </a:r>
            <a:endParaRPr lang="en-US" sz="1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933966" y="4940301"/>
            <a:ext cx="86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</a:t>
            </a:r>
            <a:r>
              <a:rPr lang="en-US" sz="1400" b="1" dirty="0" smtClean="0"/>
              <a:t>ascaded</a:t>
            </a:r>
          </a:p>
          <a:p>
            <a:pPr algn="ctr"/>
            <a:r>
              <a:rPr lang="en-US" sz="1400" b="1" dirty="0" smtClean="0"/>
              <a:t>4WM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60873" y="265144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lens</a:t>
            </a:r>
            <a:endParaRPr lang="en-US" sz="1400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4058612" y="4840419"/>
            <a:ext cx="9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800 nm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pump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616700" y="1313201"/>
            <a:ext cx="147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spectrometer</a:t>
            </a:r>
            <a:endParaRPr lang="en-US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1862362" y="5863158"/>
            <a:ext cx="74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400 nm</a:t>
            </a:r>
          </a:p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probes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77848" y="6384547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400 nm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</a:rPr>
              <a:t>r</a:t>
            </a:r>
            <a:r>
              <a:rPr lang="en-US" sz="1200" dirty="0" smtClean="0">
                <a:solidFill>
                  <a:srgbClr val="0000FF"/>
                </a:solidFill>
              </a:rPr>
              <a:t>ef. pulse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1717" y="5011890"/>
            <a:ext cx="65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800 nm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probe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g</a:t>
            </a:r>
            <a:r>
              <a:rPr lang="en-US" sz="1200" dirty="0" err="1" smtClean="0">
                <a:solidFill>
                  <a:srgbClr val="FF0000"/>
                </a:solidFill>
              </a:rPr>
              <a:t>ener</a:t>
            </a:r>
            <a:r>
              <a:rPr lang="en-US" sz="1200" dirty="0" smtClean="0">
                <a:solidFill>
                  <a:srgbClr val="FF0000"/>
                </a:solidFill>
              </a:rPr>
              <a:t>-</a:t>
            </a:r>
          </a:p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ators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00" name="Group 99"/>
          <p:cNvGrpSpPr>
            <a:grpSpLocks noChangeAspect="1"/>
          </p:cNvGrpSpPr>
          <p:nvPr/>
        </p:nvGrpSpPr>
        <p:grpSpPr>
          <a:xfrm>
            <a:off x="200841" y="1676399"/>
            <a:ext cx="8697958" cy="5015299"/>
            <a:chOff x="480258" y="2247900"/>
            <a:chExt cx="5419290" cy="3124796"/>
          </a:xfrm>
        </p:grpSpPr>
        <p:sp>
          <p:nvSpPr>
            <p:cNvPr id="5" name="Cube 4"/>
            <p:cNvSpPr/>
            <p:nvPr/>
          </p:nvSpPr>
          <p:spPr>
            <a:xfrm>
              <a:off x="4905397" y="2298713"/>
              <a:ext cx="386140" cy="245515"/>
            </a:xfrm>
            <a:prstGeom prst="cube">
              <a:avLst>
                <a:gd name="adj" fmla="val 7222"/>
              </a:avLst>
            </a:prstGeom>
            <a:pattFill prst="ltVert">
              <a:fgClr>
                <a:prstClr val="black"/>
              </a:fgClr>
              <a:bgClr>
                <a:prstClr val="white"/>
              </a:bgClr>
            </a:pattFill>
            <a:ln w="127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1699" y="2421469"/>
              <a:ext cx="1027758" cy="262694"/>
              <a:chOff x="4216399" y="681569"/>
              <a:chExt cx="1027758" cy="262694"/>
            </a:xfrm>
          </p:grpSpPr>
          <p:cxnSp>
            <p:nvCxnSpPr>
              <p:cNvPr id="7" name="Straight Connector 6"/>
              <p:cNvCxnSpPr/>
              <p:nvPr/>
            </p:nvCxnSpPr>
            <p:spPr>
              <a:xfrm rot="300000" flipV="1">
                <a:off x="4216399" y="681569"/>
                <a:ext cx="338667" cy="262694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585070" y="694270"/>
                <a:ext cx="659087" cy="23897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585070" y="694270"/>
                <a:ext cx="37729" cy="20289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593536" y="706969"/>
                <a:ext cx="202701" cy="196225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593187" y="706943"/>
                <a:ext cx="388524" cy="20320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597419" y="715404"/>
                <a:ext cx="93115" cy="164832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2810344" y="3347884"/>
              <a:ext cx="791181" cy="487544"/>
            </a:xfrm>
            <a:prstGeom prst="line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be 13"/>
            <p:cNvSpPr/>
            <p:nvPr/>
          </p:nvSpPr>
          <p:spPr>
            <a:xfrm>
              <a:off x="4305300" y="2247900"/>
              <a:ext cx="1594248" cy="774700"/>
            </a:xfrm>
            <a:prstGeom prst="cube">
              <a:avLst>
                <a:gd name="adj" fmla="val 18443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3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483100" y="2544233"/>
              <a:ext cx="220133" cy="347587"/>
            </a:xfrm>
            <a:prstGeom prst="ellipse">
              <a:avLst/>
            </a:prstGeom>
            <a:ln w="63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589594" y="2613340"/>
              <a:ext cx="5365" cy="23781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754949" y="2665640"/>
              <a:ext cx="848769" cy="916245"/>
              <a:chOff x="3259649" y="925740"/>
              <a:chExt cx="848769" cy="916245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rot="180000" flipV="1">
                <a:off x="3259649" y="925740"/>
                <a:ext cx="830495" cy="20458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3268716" y="956760"/>
                <a:ext cx="825661" cy="28786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21540000" flipV="1">
                <a:off x="3268115" y="973692"/>
                <a:ext cx="830495" cy="389171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21540000" flipV="1">
                <a:off x="3285035" y="999092"/>
                <a:ext cx="805109" cy="482600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549886" y="973692"/>
                <a:ext cx="558532" cy="352762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60000" flipV="1">
                <a:off x="3280885" y="990626"/>
                <a:ext cx="813409" cy="62189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60000" flipV="1">
                <a:off x="3285118" y="1007561"/>
                <a:ext cx="809176" cy="70779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20000" flipV="1">
                <a:off x="3285035" y="1011796"/>
                <a:ext cx="800793" cy="830189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/>
            <p:cNvSpPr/>
            <p:nvPr/>
          </p:nvSpPr>
          <p:spPr>
            <a:xfrm>
              <a:off x="3500935" y="2713592"/>
              <a:ext cx="533400" cy="1013091"/>
            </a:xfrm>
            <a:prstGeom prst="ellipse">
              <a:avLst/>
            </a:prstGeom>
            <a:gradFill flip="none" rotWithShape="1">
              <a:gsLst>
                <a:gs pos="16000">
                  <a:schemeClr val="bg1">
                    <a:lumMod val="50000"/>
                    <a:alpha val="80000"/>
                  </a:schemeClr>
                </a:gs>
                <a:gs pos="100000">
                  <a:srgbClr val="FFFFFF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933651" y="2851150"/>
              <a:ext cx="834740" cy="916559"/>
              <a:chOff x="2438351" y="1111250"/>
              <a:chExt cx="834740" cy="916559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rot="21540000" flipV="1">
                <a:off x="2438351" y="1612949"/>
                <a:ext cx="830495" cy="389171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440427" y="1244600"/>
                <a:ext cx="819882" cy="748748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V="1">
                <a:off x="2441411" y="1111250"/>
                <a:ext cx="807111" cy="873191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2442596" y="1823222"/>
                <a:ext cx="830495" cy="20458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21540000" flipV="1">
                <a:off x="2438964" y="1723019"/>
                <a:ext cx="825661" cy="28786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21540000" flipV="1">
                <a:off x="2451050" y="1519837"/>
                <a:ext cx="805109" cy="482600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711703" y="1498614"/>
                <a:ext cx="558532" cy="352762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2446900" y="1380148"/>
                <a:ext cx="813409" cy="62189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996950" y="4603751"/>
              <a:ext cx="441325" cy="419438"/>
              <a:chOff x="598790" y="2959099"/>
              <a:chExt cx="248935" cy="24163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43240" y="2962274"/>
                <a:ext cx="204485" cy="212725"/>
              </a:xfrm>
              <a:prstGeom prst="rect">
                <a:avLst/>
              </a:prstGeom>
              <a:solidFill>
                <a:srgbClr val="FFFF00"/>
              </a:solidFill>
              <a:ln w="952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21015" y="2974974"/>
                <a:ext cx="204485" cy="212725"/>
              </a:xfrm>
              <a:prstGeom prst="rect">
                <a:avLst/>
              </a:prstGeom>
              <a:ln w="63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98790" y="2987674"/>
                <a:ext cx="204485" cy="212725"/>
              </a:xfrm>
              <a:prstGeom prst="rect">
                <a:avLst/>
              </a:prstGeom>
              <a:ln w="9525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rot="960000" flipV="1">
                <a:off x="609868" y="2959099"/>
                <a:ext cx="27022" cy="3208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960000" flipV="1">
                <a:off x="809893" y="2959099"/>
                <a:ext cx="27022" cy="3208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960000" flipV="1">
                <a:off x="813068" y="3168649"/>
                <a:ext cx="27022" cy="3208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ube 42"/>
            <p:cNvSpPr/>
            <p:nvPr/>
          </p:nvSpPr>
          <p:spPr>
            <a:xfrm>
              <a:off x="2531533" y="3551767"/>
              <a:ext cx="641350" cy="508000"/>
            </a:xfrm>
            <a:prstGeom prst="cube">
              <a:avLst>
                <a:gd name="adj" fmla="val 13750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11468" y="4838700"/>
              <a:ext cx="491857" cy="228600"/>
              <a:chOff x="216168" y="3098800"/>
              <a:chExt cx="491857" cy="19001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216168" y="3098800"/>
                <a:ext cx="491857" cy="190013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21420000" flipV="1">
                <a:off x="216168" y="3213097"/>
                <a:ext cx="207165" cy="67844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711468" y="4838700"/>
              <a:ext cx="491857" cy="397933"/>
              <a:chOff x="216168" y="3098800"/>
              <a:chExt cx="491857" cy="397933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V="1">
                <a:off x="216168" y="3098800"/>
                <a:ext cx="491857" cy="397933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240000" flipV="1">
                <a:off x="233100" y="3302005"/>
                <a:ext cx="208799" cy="190500"/>
              </a:xfrm>
              <a:prstGeom prst="straightConnector1">
                <a:avLst/>
              </a:prstGeom>
              <a:ln w="9525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 flipV="1">
              <a:off x="711468" y="4838700"/>
              <a:ext cx="491857" cy="308312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1981214" y="3791680"/>
              <a:ext cx="844536" cy="937410"/>
              <a:chOff x="1485914" y="2051780"/>
              <a:chExt cx="844536" cy="93741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1485914" y="2051780"/>
                <a:ext cx="830495" cy="20458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21540000" flipV="1">
                <a:off x="1490748" y="2074334"/>
                <a:ext cx="825661" cy="287867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21540000" flipV="1">
                <a:off x="1490147" y="2082800"/>
                <a:ext cx="830495" cy="389171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1540000" flipV="1">
                <a:off x="1507067" y="2108200"/>
                <a:ext cx="805109" cy="482600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1771918" y="2082800"/>
                <a:ext cx="558532" cy="352762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1498684" y="2112433"/>
                <a:ext cx="813409" cy="62189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21540000" flipV="1">
                <a:off x="1502917" y="2142067"/>
                <a:ext cx="809176" cy="70779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21540000" flipV="1">
                <a:off x="1507067" y="2159001"/>
                <a:ext cx="800793" cy="830189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61"/>
            <p:cNvSpPr/>
            <p:nvPr/>
          </p:nvSpPr>
          <p:spPr>
            <a:xfrm>
              <a:off x="1739900" y="3848100"/>
              <a:ext cx="533400" cy="1013091"/>
            </a:xfrm>
            <a:prstGeom prst="ellipse">
              <a:avLst/>
            </a:prstGeom>
            <a:gradFill flip="none" rotWithShape="1">
              <a:gsLst>
                <a:gs pos="16000">
                  <a:schemeClr val="bg1">
                    <a:lumMod val="50000"/>
                    <a:alpha val="90000"/>
                  </a:schemeClr>
                </a:gs>
                <a:gs pos="100000">
                  <a:srgbClr val="FFFFFF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63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435381" y="3996267"/>
              <a:ext cx="571219" cy="812423"/>
              <a:chOff x="940081" y="2256367"/>
              <a:chExt cx="571219" cy="812423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rot="60000" flipV="1">
                <a:off x="952768" y="2476562"/>
                <a:ext cx="529908" cy="444476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948942" y="2370667"/>
                <a:ext cx="537573" cy="511861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940488" y="2256367"/>
                <a:ext cx="546027" cy="605009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60000" flipV="1">
                <a:off x="952734" y="2734733"/>
                <a:ext cx="533781" cy="25828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954766" y="2858327"/>
                <a:ext cx="535982" cy="17235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954778" y="2997656"/>
                <a:ext cx="535970" cy="71134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940081" y="2599278"/>
                <a:ext cx="558532" cy="352762"/>
              </a:xfrm>
              <a:prstGeom prst="line">
                <a:avLst/>
              </a:prstGeom>
              <a:ln w="9525" cmpd="sng">
                <a:solidFill>
                  <a:srgbClr val="0000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952768" y="2590800"/>
                <a:ext cx="558532" cy="352762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Can 74"/>
            <p:cNvSpPr/>
            <p:nvPr/>
          </p:nvSpPr>
          <p:spPr>
            <a:xfrm rot="5400000">
              <a:off x="2261250" y="4110630"/>
              <a:ext cx="120618" cy="45719"/>
            </a:xfrm>
            <a:prstGeom prst="can">
              <a:avLst>
                <a:gd name="adj" fmla="val 30671"/>
              </a:avLst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339744" y="3837936"/>
              <a:ext cx="978131" cy="293076"/>
              <a:chOff x="1844444" y="2098036"/>
              <a:chExt cx="978131" cy="293076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1847850" y="2098036"/>
                <a:ext cx="464243" cy="282156"/>
                <a:chOff x="1847850" y="2098036"/>
                <a:chExt cx="464243" cy="282156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 rot="21360000" flipV="1">
                  <a:off x="1847850" y="2275901"/>
                  <a:ext cx="190500" cy="104291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rot="21540000" flipV="1">
                  <a:off x="2023170" y="2098036"/>
                  <a:ext cx="288923" cy="177549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non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 77"/>
              <p:cNvGrpSpPr/>
              <p:nvPr/>
            </p:nvGrpSpPr>
            <p:grpSpPr>
              <a:xfrm>
                <a:off x="1844444" y="2389885"/>
                <a:ext cx="978131" cy="1227"/>
                <a:chOff x="1844444" y="2389885"/>
                <a:chExt cx="978131" cy="1227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844444" y="2389885"/>
                  <a:ext cx="978131" cy="0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2371725" y="2391112"/>
                  <a:ext cx="156633" cy="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  <a:headEnd type="none"/>
                  <a:tailEnd type="triangl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Freeform 77"/>
            <p:cNvSpPr>
              <a:spLocks noChangeAspect="1"/>
            </p:cNvSpPr>
            <p:nvPr/>
          </p:nvSpPr>
          <p:spPr bwMode="auto">
            <a:xfrm rot="21530052">
              <a:off x="3357401" y="3908808"/>
              <a:ext cx="381996" cy="438823"/>
            </a:xfrm>
            <a:custGeom>
              <a:avLst/>
              <a:gdLst>
                <a:gd name="T0" fmla="*/ 21 w 1317"/>
                <a:gd name="T1" fmla="*/ 460 h 942"/>
                <a:gd name="T2" fmla="*/ 49 w 1317"/>
                <a:gd name="T3" fmla="*/ 446 h 942"/>
                <a:gd name="T4" fmla="*/ 85 w 1317"/>
                <a:gd name="T5" fmla="*/ 496 h 942"/>
                <a:gd name="T6" fmla="*/ 113 w 1317"/>
                <a:gd name="T7" fmla="*/ 496 h 942"/>
                <a:gd name="T8" fmla="*/ 148 w 1317"/>
                <a:gd name="T9" fmla="*/ 411 h 942"/>
                <a:gd name="T10" fmla="*/ 177 w 1317"/>
                <a:gd name="T11" fmla="*/ 467 h 942"/>
                <a:gd name="T12" fmla="*/ 205 w 1317"/>
                <a:gd name="T13" fmla="*/ 567 h 942"/>
                <a:gd name="T14" fmla="*/ 240 w 1317"/>
                <a:gd name="T15" fmla="*/ 418 h 942"/>
                <a:gd name="T16" fmla="*/ 269 w 1317"/>
                <a:gd name="T17" fmla="*/ 361 h 942"/>
                <a:gd name="T18" fmla="*/ 297 w 1317"/>
                <a:gd name="T19" fmla="*/ 609 h 942"/>
                <a:gd name="T20" fmla="*/ 333 w 1317"/>
                <a:gd name="T21" fmla="*/ 552 h 942"/>
                <a:gd name="T22" fmla="*/ 361 w 1317"/>
                <a:gd name="T23" fmla="*/ 234 h 942"/>
                <a:gd name="T24" fmla="*/ 396 w 1317"/>
                <a:gd name="T25" fmla="*/ 489 h 942"/>
                <a:gd name="T26" fmla="*/ 425 w 1317"/>
                <a:gd name="T27" fmla="*/ 772 h 942"/>
                <a:gd name="T28" fmla="*/ 453 w 1317"/>
                <a:gd name="T29" fmla="*/ 297 h 942"/>
                <a:gd name="T30" fmla="*/ 488 w 1317"/>
                <a:gd name="T31" fmla="*/ 191 h 942"/>
                <a:gd name="T32" fmla="*/ 517 w 1317"/>
                <a:gd name="T33" fmla="*/ 815 h 942"/>
                <a:gd name="T34" fmla="*/ 552 w 1317"/>
                <a:gd name="T35" fmla="*/ 616 h 942"/>
                <a:gd name="T36" fmla="*/ 581 w 1317"/>
                <a:gd name="T37" fmla="*/ 14 h 942"/>
                <a:gd name="T38" fmla="*/ 609 w 1317"/>
                <a:gd name="T39" fmla="*/ 531 h 942"/>
                <a:gd name="T40" fmla="*/ 644 w 1317"/>
                <a:gd name="T41" fmla="*/ 921 h 942"/>
                <a:gd name="T42" fmla="*/ 673 w 1317"/>
                <a:gd name="T43" fmla="*/ 198 h 942"/>
                <a:gd name="T44" fmla="*/ 708 w 1317"/>
                <a:gd name="T45" fmla="*/ 149 h 942"/>
                <a:gd name="T46" fmla="*/ 736 w 1317"/>
                <a:gd name="T47" fmla="*/ 878 h 942"/>
                <a:gd name="T48" fmla="*/ 765 w 1317"/>
                <a:gd name="T49" fmla="*/ 588 h 942"/>
                <a:gd name="T50" fmla="*/ 800 w 1317"/>
                <a:gd name="T51" fmla="*/ 49 h 942"/>
                <a:gd name="T52" fmla="*/ 829 w 1317"/>
                <a:gd name="T53" fmla="*/ 552 h 942"/>
                <a:gd name="T54" fmla="*/ 864 w 1317"/>
                <a:gd name="T55" fmla="*/ 793 h 942"/>
                <a:gd name="T56" fmla="*/ 892 w 1317"/>
                <a:gd name="T57" fmla="*/ 269 h 942"/>
                <a:gd name="T58" fmla="*/ 921 w 1317"/>
                <a:gd name="T59" fmla="*/ 297 h 942"/>
                <a:gd name="T60" fmla="*/ 956 w 1317"/>
                <a:gd name="T61" fmla="*/ 701 h 942"/>
                <a:gd name="T62" fmla="*/ 984 w 1317"/>
                <a:gd name="T63" fmla="*/ 510 h 942"/>
                <a:gd name="T64" fmla="*/ 1020 w 1317"/>
                <a:gd name="T65" fmla="*/ 283 h 942"/>
                <a:gd name="T66" fmla="*/ 1048 w 1317"/>
                <a:gd name="T67" fmla="*/ 517 h 942"/>
                <a:gd name="T68" fmla="*/ 1076 w 1317"/>
                <a:gd name="T69" fmla="*/ 581 h 942"/>
                <a:gd name="T70" fmla="*/ 1112 w 1317"/>
                <a:gd name="T71" fmla="*/ 397 h 942"/>
                <a:gd name="T72" fmla="*/ 1140 w 1317"/>
                <a:gd name="T73" fmla="*/ 425 h 942"/>
                <a:gd name="T74" fmla="*/ 1169 w 1317"/>
                <a:gd name="T75" fmla="*/ 531 h 942"/>
                <a:gd name="T76" fmla="*/ 1204 w 1317"/>
                <a:gd name="T77" fmla="*/ 475 h 942"/>
                <a:gd name="T78" fmla="*/ 1232 w 1317"/>
                <a:gd name="T79" fmla="*/ 432 h 942"/>
                <a:gd name="T80" fmla="*/ 1268 w 1317"/>
                <a:gd name="T81" fmla="*/ 482 h 942"/>
                <a:gd name="T82" fmla="*/ 1296 w 1317"/>
                <a:gd name="T83" fmla="*/ 489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7" h="942">
                  <a:moveTo>
                    <a:pt x="0" y="482"/>
                  </a:moveTo>
                  <a:lnTo>
                    <a:pt x="7" y="475"/>
                  </a:lnTo>
                  <a:lnTo>
                    <a:pt x="21" y="460"/>
                  </a:lnTo>
                  <a:lnTo>
                    <a:pt x="28" y="453"/>
                  </a:lnTo>
                  <a:lnTo>
                    <a:pt x="42" y="446"/>
                  </a:lnTo>
                  <a:lnTo>
                    <a:pt x="49" y="446"/>
                  </a:lnTo>
                  <a:lnTo>
                    <a:pt x="63" y="460"/>
                  </a:lnTo>
                  <a:lnTo>
                    <a:pt x="70" y="482"/>
                  </a:lnTo>
                  <a:lnTo>
                    <a:pt x="85" y="496"/>
                  </a:lnTo>
                  <a:lnTo>
                    <a:pt x="92" y="510"/>
                  </a:lnTo>
                  <a:lnTo>
                    <a:pt x="106" y="510"/>
                  </a:lnTo>
                  <a:lnTo>
                    <a:pt x="113" y="496"/>
                  </a:lnTo>
                  <a:lnTo>
                    <a:pt x="127" y="467"/>
                  </a:lnTo>
                  <a:lnTo>
                    <a:pt x="134" y="432"/>
                  </a:lnTo>
                  <a:lnTo>
                    <a:pt x="148" y="411"/>
                  </a:lnTo>
                  <a:lnTo>
                    <a:pt x="155" y="411"/>
                  </a:lnTo>
                  <a:lnTo>
                    <a:pt x="162" y="432"/>
                  </a:lnTo>
                  <a:lnTo>
                    <a:pt x="177" y="467"/>
                  </a:lnTo>
                  <a:lnTo>
                    <a:pt x="184" y="517"/>
                  </a:lnTo>
                  <a:lnTo>
                    <a:pt x="198" y="552"/>
                  </a:lnTo>
                  <a:lnTo>
                    <a:pt x="205" y="567"/>
                  </a:lnTo>
                  <a:lnTo>
                    <a:pt x="219" y="545"/>
                  </a:lnTo>
                  <a:lnTo>
                    <a:pt x="226" y="489"/>
                  </a:lnTo>
                  <a:lnTo>
                    <a:pt x="240" y="418"/>
                  </a:lnTo>
                  <a:lnTo>
                    <a:pt x="248" y="361"/>
                  </a:lnTo>
                  <a:lnTo>
                    <a:pt x="262" y="333"/>
                  </a:lnTo>
                  <a:lnTo>
                    <a:pt x="269" y="361"/>
                  </a:lnTo>
                  <a:lnTo>
                    <a:pt x="283" y="425"/>
                  </a:lnTo>
                  <a:lnTo>
                    <a:pt x="290" y="524"/>
                  </a:lnTo>
                  <a:lnTo>
                    <a:pt x="297" y="609"/>
                  </a:lnTo>
                  <a:lnTo>
                    <a:pt x="311" y="659"/>
                  </a:lnTo>
                  <a:lnTo>
                    <a:pt x="318" y="637"/>
                  </a:lnTo>
                  <a:lnTo>
                    <a:pt x="333" y="552"/>
                  </a:lnTo>
                  <a:lnTo>
                    <a:pt x="340" y="432"/>
                  </a:lnTo>
                  <a:lnTo>
                    <a:pt x="354" y="312"/>
                  </a:lnTo>
                  <a:lnTo>
                    <a:pt x="361" y="234"/>
                  </a:lnTo>
                  <a:lnTo>
                    <a:pt x="375" y="241"/>
                  </a:lnTo>
                  <a:lnTo>
                    <a:pt x="382" y="333"/>
                  </a:lnTo>
                  <a:lnTo>
                    <a:pt x="396" y="489"/>
                  </a:lnTo>
                  <a:lnTo>
                    <a:pt x="403" y="645"/>
                  </a:lnTo>
                  <a:lnTo>
                    <a:pt x="418" y="758"/>
                  </a:lnTo>
                  <a:lnTo>
                    <a:pt x="425" y="772"/>
                  </a:lnTo>
                  <a:lnTo>
                    <a:pt x="439" y="673"/>
                  </a:lnTo>
                  <a:lnTo>
                    <a:pt x="446" y="496"/>
                  </a:lnTo>
                  <a:lnTo>
                    <a:pt x="453" y="297"/>
                  </a:lnTo>
                  <a:lnTo>
                    <a:pt x="467" y="149"/>
                  </a:lnTo>
                  <a:lnTo>
                    <a:pt x="474" y="106"/>
                  </a:lnTo>
                  <a:lnTo>
                    <a:pt x="488" y="191"/>
                  </a:lnTo>
                  <a:lnTo>
                    <a:pt x="495" y="389"/>
                  </a:lnTo>
                  <a:lnTo>
                    <a:pt x="510" y="623"/>
                  </a:lnTo>
                  <a:lnTo>
                    <a:pt x="517" y="815"/>
                  </a:lnTo>
                  <a:lnTo>
                    <a:pt x="531" y="893"/>
                  </a:lnTo>
                  <a:lnTo>
                    <a:pt x="538" y="822"/>
                  </a:lnTo>
                  <a:lnTo>
                    <a:pt x="552" y="616"/>
                  </a:lnTo>
                  <a:lnTo>
                    <a:pt x="559" y="354"/>
                  </a:lnTo>
                  <a:lnTo>
                    <a:pt x="573" y="127"/>
                  </a:lnTo>
                  <a:lnTo>
                    <a:pt x="581" y="14"/>
                  </a:lnTo>
                  <a:lnTo>
                    <a:pt x="588" y="63"/>
                  </a:lnTo>
                  <a:lnTo>
                    <a:pt x="602" y="255"/>
                  </a:lnTo>
                  <a:lnTo>
                    <a:pt x="609" y="531"/>
                  </a:lnTo>
                  <a:lnTo>
                    <a:pt x="623" y="793"/>
                  </a:lnTo>
                  <a:lnTo>
                    <a:pt x="630" y="942"/>
                  </a:lnTo>
                  <a:lnTo>
                    <a:pt x="644" y="921"/>
                  </a:lnTo>
                  <a:lnTo>
                    <a:pt x="651" y="744"/>
                  </a:lnTo>
                  <a:lnTo>
                    <a:pt x="666" y="475"/>
                  </a:lnTo>
                  <a:lnTo>
                    <a:pt x="673" y="198"/>
                  </a:lnTo>
                  <a:lnTo>
                    <a:pt x="687" y="21"/>
                  </a:lnTo>
                  <a:lnTo>
                    <a:pt x="694" y="0"/>
                  </a:lnTo>
                  <a:lnTo>
                    <a:pt x="708" y="149"/>
                  </a:lnTo>
                  <a:lnTo>
                    <a:pt x="715" y="411"/>
                  </a:lnTo>
                  <a:lnTo>
                    <a:pt x="729" y="687"/>
                  </a:lnTo>
                  <a:lnTo>
                    <a:pt x="736" y="878"/>
                  </a:lnTo>
                  <a:lnTo>
                    <a:pt x="743" y="928"/>
                  </a:lnTo>
                  <a:lnTo>
                    <a:pt x="758" y="815"/>
                  </a:lnTo>
                  <a:lnTo>
                    <a:pt x="765" y="588"/>
                  </a:lnTo>
                  <a:lnTo>
                    <a:pt x="779" y="326"/>
                  </a:lnTo>
                  <a:lnTo>
                    <a:pt x="786" y="120"/>
                  </a:lnTo>
                  <a:lnTo>
                    <a:pt x="800" y="49"/>
                  </a:lnTo>
                  <a:lnTo>
                    <a:pt x="807" y="127"/>
                  </a:lnTo>
                  <a:lnTo>
                    <a:pt x="821" y="319"/>
                  </a:lnTo>
                  <a:lnTo>
                    <a:pt x="829" y="552"/>
                  </a:lnTo>
                  <a:lnTo>
                    <a:pt x="843" y="751"/>
                  </a:lnTo>
                  <a:lnTo>
                    <a:pt x="850" y="836"/>
                  </a:lnTo>
                  <a:lnTo>
                    <a:pt x="864" y="793"/>
                  </a:lnTo>
                  <a:lnTo>
                    <a:pt x="871" y="645"/>
                  </a:lnTo>
                  <a:lnTo>
                    <a:pt x="878" y="446"/>
                  </a:lnTo>
                  <a:lnTo>
                    <a:pt x="892" y="269"/>
                  </a:lnTo>
                  <a:lnTo>
                    <a:pt x="899" y="170"/>
                  </a:lnTo>
                  <a:lnTo>
                    <a:pt x="914" y="184"/>
                  </a:lnTo>
                  <a:lnTo>
                    <a:pt x="921" y="297"/>
                  </a:lnTo>
                  <a:lnTo>
                    <a:pt x="935" y="453"/>
                  </a:lnTo>
                  <a:lnTo>
                    <a:pt x="942" y="609"/>
                  </a:lnTo>
                  <a:lnTo>
                    <a:pt x="956" y="701"/>
                  </a:lnTo>
                  <a:lnTo>
                    <a:pt x="963" y="708"/>
                  </a:lnTo>
                  <a:lnTo>
                    <a:pt x="977" y="630"/>
                  </a:lnTo>
                  <a:lnTo>
                    <a:pt x="984" y="510"/>
                  </a:lnTo>
                  <a:lnTo>
                    <a:pt x="999" y="389"/>
                  </a:lnTo>
                  <a:lnTo>
                    <a:pt x="1006" y="304"/>
                  </a:lnTo>
                  <a:lnTo>
                    <a:pt x="1020" y="283"/>
                  </a:lnTo>
                  <a:lnTo>
                    <a:pt x="1027" y="333"/>
                  </a:lnTo>
                  <a:lnTo>
                    <a:pt x="1034" y="418"/>
                  </a:lnTo>
                  <a:lnTo>
                    <a:pt x="1048" y="517"/>
                  </a:lnTo>
                  <a:lnTo>
                    <a:pt x="1055" y="581"/>
                  </a:lnTo>
                  <a:lnTo>
                    <a:pt x="1069" y="609"/>
                  </a:lnTo>
                  <a:lnTo>
                    <a:pt x="1076" y="581"/>
                  </a:lnTo>
                  <a:lnTo>
                    <a:pt x="1091" y="524"/>
                  </a:lnTo>
                  <a:lnTo>
                    <a:pt x="1098" y="453"/>
                  </a:lnTo>
                  <a:lnTo>
                    <a:pt x="1112" y="397"/>
                  </a:lnTo>
                  <a:lnTo>
                    <a:pt x="1119" y="375"/>
                  </a:lnTo>
                  <a:lnTo>
                    <a:pt x="1133" y="389"/>
                  </a:lnTo>
                  <a:lnTo>
                    <a:pt x="1140" y="425"/>
                  </a:lnTo>
                  <a:lnTo>
                    <a:pt x="1154" y="475"/>
                  </a:lnTo>
                  <a:lnTo>
                    <a:pt x="1162" y="510"/>
                  </a:lnTo>
                  <a:lnTo>
                    <a:pt x="1169" y="531"/>
                  </a:lnTo>
                  <a:lnTo>
                    <a:pt x="1183" y="531"/>
                  </a:lnTo>
                  <a:lnTo>
                    <a:pt x="1190" y="510"/>
                  </a:lnTo>
                  <a:lnTo>
                    <a:pt x="1204" y="475"/>
                  </a:lnTo>
                  <a:lnTo>
                    <a:pt x="1211" y="446"/>
                  </a:lnTo>
                  <a:lnTo>
                    <a:pt x="1225" y="432"/>
                  </a:lnTo>
                  <a:lnTo>
                    <a:pt x="1232" y="432"/>
                  </a:lnTo>
                  <a:lnTo>
                    <a:pt x="1247" y="446"/>
                  </a:lnTo>
                  <a:lnTo>
                    <a:pt x="1254" y="460"/>
                  </a:lnTo>
                  <a:lnTo>
                    <a:pt x="1268" y="482"/>
                  </a:lnTo>
                  <a:lnTo>
                    <a:pt x="1275" y="496"/>
                  </a:lnTo>
                  <a:lnTo>
                    <a:pt x="1289" y="496"/>
                  </a:lnTo>
                  <a:lnTo>
                    <a:pt x="1296" y="489"/>
                  </a:lnTo>
                  <a:lnTo>
                    <a:pt x="1310" y="482"/>
                  </a:lnTo>
                  <a:lnTo>
                    <a:pt x="1317" y="467"/>
                  </a:lnTo>
                </a:path>
              </a:pathLst>
            </a:custGeom>
            <a:noFill/>
            <a:ln w="6350" cmpd="sng">
              <a:solidFill>
                <a:srgbClr val="FF0F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7"/>
            <p:cNvSpPr>
              <a:spLocks noChangeAspect="1"/>
            </p:cNvSpPr>
            <p:nvPr/>
          </p:nvSpPr>
          <p:spPr bwMode="auto">
            <a:xfrm rot="20030052">
              <a:off x="480258" y="5087584"/>
              <a:ext cx="174057" cy="95667"/>
            </a:xfrm>
            <a:custGeom>
              <a:avLst/>
              <a:gdLst>
                <a:gd name="T0" fmla="*/ 21 w 1317"/>
                <a:gd name="T1" fmla="*/ 460 h 942"/>
                <a:gd name="T2" fmla="*/ 49 w 1317"/>
                <a:gd name="T3" fmla="*/ 446 h 942"/>
                <a:gd name="T4" fmla="*/ 85 w 1317"/>
                <a:gd name="T5" fmla="*/ 496 h 942"/>
                <a:gd name="T6" fmla="*/ 113 w 1317"/>
                <a:gd name="T7" fmla="*/ 496 h 942"/>
                <a:gd name="T8" fmla="*/ 148 w 1317"/>
                <a:gd name="T9" fmla="*/ 411 h 942"/>
                <a:gd name="T10" fmla="*/ 177 w 1317"/>
                <a:gd name="T11" fmla="*/ 467 h 942"/>
                <a:gd name="T12" fmla="*/ 205 w 1317"/>
                <a:gd name="T13" fmla="*/ 567 h 942"/>
                <a:gd name="T14" fmla="*/ 240 w 1317"/>
                <a:gd name="T15" fmla="*/ 418 h 942"/>
                <a:gd name="T16" fmla="*/ 269 w 1317"/>
                <a:gd name="T17" fmla="*/ 361 h 942"/>
                <a:gd name="T18" fmla="*/ 297 w 1317"/>
                <a:gd name="T19" fmla="*/ 609 h 942"/>
                <a:gd name="T20" fmla="*/ 333 w 1317"/>
                <a:gd name="T21" fmla="*/ 552 h 942"/>
                <a:gd name="T22" fmla="*/ 361 w 1317"/>
                <a:gd name="T23" fmla="*/ 234 h 942"/>
                <a:gd name="T24" fmla="*/ 396 w 1317"/>
                <a:gd name="T25" fmla="*/ 489 h 942"/>
                <a:gd name="T26" fmla="*/ 425 w 1317"/>
                <a:gd name="T27" fmla="*/ 772 h 942"/>
                <a:gd name="T28" fmla="*/ 453 w 1317"/>
                <a:gd name="T29" fmla="*/ 297 h 942"/>
                <a:gd name="T30" fmla="*/ 488 w 1317"/>
                <a:gd name="T31" fmla="*/ 191 h 942"/>
                <a:gd name="T32" fmla="*/ 517 w 1317"/>
                <a:gd name="T33" fmla="*/ 815 h 942"/>
                <a:gd name="T34" fmla="*/ 552 w 1317"/>
                <a:gd name="T35" fmla="*/ 616 h 942"/>
                <a:gd name="T36" fmla="*/ 581 w 1317"/>
                <a:gd name="T37" fmla="*/ 14 h 942"/>
                <a:gd name="T38" fmla="*/ 609 w 1317"/>
                <a:gd name="T39" fmla="*/ 531 h 942"/>
                <a:gd name="T40" fmla="*/ 644 w 1317"/>
                <a:gd name="T41" fmla="*/ 921 h 942"/>
                <a:gd name="T42" fmla="*/ 673 w 1317"/>
                <a:gd name="T43" fmla="*/ 198 h 942"/>
                <a:gd name="T44" fmla="*/ 708 w 1317"/>
                <a:gd name="T45" fmla="*/ 149 h 942"/>
                <a:gd name="T46" fmla="*/ 736 w 1317"/>
                <a:gd name="T47" fmla="*/ 878 h 942"/>
                <a:gd name="T48" fmla="*/ 765 w 1317"/>
                <a:gd name="T49" fmla="*/ 588 h 942"/>
                <a:gd name="T50" fmla="*/ 800 w 1317"/>
                <a:gd name="T51" fmla="*/ 49 h 942"/>
                <a:gd name="T52" fmla="*/ 829 w 1317"/>
                <a:gd name="T53" fmla="*/ 552 h 942"/>
                <a:gd name="T54" fmla="*/ 864 w 1317"/>
                <a:gd name="T55" fmla="*/ 793 h 942"/>
                <a:gd name="T56" fmla="*/ 892 w 1317"/>
                <a:gd name="T57" fmla="*/ 269 h 942"/>
                <a:gd name="T58" fmla="*/ 921 w 1317"/>
                <a:gd name="T59" fmla="*/ 297 h 942"/>
                <a:gd name="T60" fmla="*/ 956 w 1317"/>
                <a:gd name="T61" fmla="*/ 701 h 942"/>
                <a:gd name="T62" fmla="*/ 984 w 1317"/>
                <a:gd name="T63" fmla="*/ 510 h 942"/>
                <a:gd name="T64" fmla="*/ 1020 w 1317"/>
                <a:gd name="T65" fmla="*/ 283 h 942"/>
                <a:gd name="T66" fmla="*/ 1048 w 1317"/>
                <a:gd name="T67" fmla="*/ 517 h 942"/>
                <a:gd name="T68" fmla="*/ 1076 w 1317"/>
                <a:gd name="T69" fmla="*/ 581 h 942"/>
                <a:gd name="T70" fmla="*/ 1112 w 1317"/>
                <a:gd name="T71" fmla="*/ 397 h 942"/>
                <a:gd name="T72" fmla="*/ 1140 w 1317"/>
                <a:gd name="T73" fmla="*/ 425 h 942"/>
                <a:gd name="T74" fmla="*/ 1169 w 1317"/>
                <a:gd name="T75" fmla="*/ 531 h 942"/>
                <a:gd name="T76" fmla="*/ 1204 w 1317"/>
                <a:gd name="T77" fmla="*/ 475 h 942"/>
                <a:gd name="T78" fmla="*/ 1232 w 1317"/>
                <a:gd name="T79" fmla="*/ 432 h 942"/>
                <a:gd name="T80" fmla="*/ 1268 w 1317"/>
                <a:gd name="T81" fmla="*/ 482 h 942"/>
                <a:gd name="T82" fmla="*/ 1296 w 1317"/>
                <a:gd name="T83" fmla="*/ 489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7" h="942">
                  <a:moveTo>
                    <a:pt x="0" y="482"/>
                  </a:moveTo>
                  <a:lnTo>
                    <a:pt x="7" y="475"/>
                  </a:lnTo>
                  <a:lnTo>
                    <a:pt x="21" y="460"/>
                  </a:lnTo>
                  <a:lnTo>
                    <a:pt x="28" y="453"/>
                  </a:lnTo>
                  <a:lnTo>
                    <a:pt x="42" y="446"/>
                  </a:lnTo>
                  <a:lnTo>
                    <a:pt x="49" y="446"/>
                  </a:lnTo>
                  <a:lnTo>
                    <a:pt x="63" y="460"/>
                  </a:lnTo>
                  <a:lnTo>
                    <a:pt x="70" y="482"/>
                  </a:lnTo>
                  <a:lnTo>
                    <a:pt x="85" y="496"/>
                  </a:lnTo>
                  <a:lnTo>
                    <a:pt x="92" y="510"/>
                  </a:lnTo>
                  <a:lnTo>
                    <a:pt x="106" y="510"/>
                  </a:lnTo>
                  <a:lnTo>
                    <a:pt x="113" y="496"/>
                  </a:lnTo>
                  <a:lnTo>
                    <a:pt x="127" y="467"/>
                  </a:lnTo>
                  <a:lnTo>
                    <a:pt x="134" y="432"/>
                  </a:lnTo>
                  <a:lnTo>
                    <a:pt x="148" y="411"/>
                  </a:lnTo>
                  <a:lnTo>
                    <a:pt x="155" y="411"/>
                  </a:lnTo>
                  <a:lnTo>
                    <a:pt x="162" y="432"/>
                  </a:lnTo>
                  <a:lnTo>
                    <a:pt x="177" y="467"/>
                  </a:lnTo>
                  <a:lnTo>
                    <a:pt x="184" y="517"/>
                  </a:lnTo>
                  <a:lnTo>
                    <a:pt x="198" y="552"/>
                  </a:lnTo>
                  <a:lnTo>
                    <a:pt x="205" y="567"/>
                  </a:lnTo>
                  <a:lnTo>
                    <a:pt x="219" y="545"/>
                  </a:lnTo>
                  <a:lnTo>
                    <a:pt x="226" y="489"/>
                  </a:lnTo>
                  <a:lnTo>
                    <a:pt x="240" y="418"/>
                  </a:lnTo>
                  <a:lnTo>
                    <a:pt x="248" y="361"/>
                  </a:lnTo>
                  <a:lnTo>
                    <a:pt x="262" y="333"/>
                  </a:lnTo>
                  <a:lnTo>
                    <a:pt x="269" y="361"/>
                  </a:lnTo>
                  <a:lnTo>
                    <a:pt x="283" y="425"/>
                  </a:lnTo>
                  <a:lnTo>
                    <a:pt x="290" y="524"/>
                  </a:lnTo>
                  <a:lnTo>
                    <a:pt x="297" y="609"/>
                  </a:lnTo>
                  <a:lnTo>
                    <a:pt x="311" y="659"/>
                  </a:lnTo>
                  <a:lnTo>
                    <a:pt x="318" y="637"/>
                  </a:lnTo>
                  <a:lnTo>
                    <a:pt x="333" y="552"/>
                  </a:lnTo>
                  <a:lnTo>
                    <a:pt x="340" y="432"/>
                  </a:lnTo>
                  <a:lnTo>
                    <a:pt x="354" y="312"/>
                  </a:lnTo>
                  <a:lnTo>
                    <a:pt x="361" y="234"/>
                  </a:lnTo>
                  <a:lnTo>
                    <a:pt x="375" y="241"/>
                  </a:lnTo>
                  <a:lnTo>
                    <a:pt x="382" y="333"/>
                  </a:lnTo>
                  <a:lnTo>
                    <a:pt x="396" y="489"/>
                  </a:lnTo>
                  <a:lnTo>
                    <a:pt x="403" y="645"/>
                  </a:lnTo>
                  <a:lnTo>
                    <a:pt x="418" y="758"/>
                  </a:lnTo>
                  <a:lnTo>
                    <a:pt x="425" y="772"/>
                  </a:lnTo>
                  <a:lnTo>
                    <a:pt x="439" y="673"/>
                  </a:lnTo>
                  <a:lnTo>
                    <a:pt x="446" y="496"/>
                  </a:lnTo>
                  <a:lnTo>
                    <a:pt x="453" y="297"/>
                  </a:lnTo>
                  <a:lnTo>
                    <a:pt x="467" y="149"/>
                  </a:lnTo>
                  <a:lnTo>
                    <a:pt x="474" y="106"/>
                  </a:lnTo>
                  <a:lnTo>
                    <a:pt x="488" y="191"/>
                  </a:lnTo>
                  <a:lnTo>
                    <a:pt x="495" y="389"/>
                  </a:lnTo>
                  <a:lnTo>
                    <a:pt x="510" y="623"/>
                  </a:lnTo>
                  <a:lnTo>
                    <a:pt x="517" y="815"/>
                  </a:lnTo>
                  <a:lnTo>
                    <a:pt x="531" y="893"/>
                  </a:lnTo>
                  <a:lnTo>
                    <a:pt x="538" y="822"/>
                  </a:lnTo>
                  <a:lnTo>
                    <a:pt x="552" y="616"/>
                  </a:lnTo>
                  <a:lnTo>
                    <a:pt x="559" y="354"/>
                  </a:lnTo>
                  <a:lnTo>
                    <a:pt x="573" y="127"/>
                  </a:lnTo>
                  <a:lnTo>
                    <a:pt x="581" y="14"/>
                  </a:lnTo>
                  <a:lnTo>
                    <a:pt x="588" y="63"/>
                  </a:lnTo>
                  <a:lnTo>
                    <a:pt x="602" y="255"/>
                  </a:lnTo>
                  <a:lnTo>
                    <a:pt x="609" y="531"/>
                  </a:lnTo>
                  <a:lnTo>
                    <a:pt x="623" y="793"/>
                  </a:lnTo>
                  <a:lnTo>
                    <a:pt x="630" y="942"/>
                  </a:lnTo>
                  <a:lnTo>
                    <a:pt x="644" y="921"/>
                  </a:lnTo>
                  <a:lnTo>
                    <a:pt x="651" y="744"/>
                  </a:lnTo>
                  <a:lnTo>
                    <a:pt x="666" y="475"/>
                  </a:lnTo>
                  <a:lnTo>
                    <a:pt x="673" y="198"/>
                  </a:lnTo>
                  <a:lnTo>
                    <a:pt x="687" y="21"/>
                  </a:lnTo>
                  <a:lnTo>
                    <a:pt x="694" y="0"/>
                  </a:lnTo>
                  <a:lnTo>
                    <a:pt x="708" y="149"/>
                  </a:lnTo>
                  <a:lnTo>
                    <a:pt x="715" y="411"/>
                  </a:lnTo>
                  <a:lnTo>
                    <a:pt x="729" y="687"/>
                  </a:lnTo>
                  <a:lnTo>
                    <a:pt x="736" y="878"/>
                  </a:lnTo>
                  <a:lnTo>
                    <a:pt x="743" y="928"/>
                  </a:lnTo>
                  <a:lnTo>
                    <a:pt x="758" y="815"/>
                  </a:lnTo>
                  <a:lnTo>
                    <a:pt x="765" y="588"/>
                  </a:lnTo>
                  <a:lnTo>
                    <a:pt x="779" y="326"/>
                  </a:lnTo>
                  <a:lnTo>
                    <a:pt x="786" y="120"/>
                  </a:lnTo>
                  <a:lnTo>
                    <a:pt x="800" y="49"/>
                  </a:lnTo>
                  <a:lnTo>
                    <a:pt x="807" y="127"/>
                  </a:lnTo>
                  <a:lnTo>
                    <a:pt x="821" y="319"/>
                  </a:lnTo>
                  <a:lnTo>
                    <a:pt x="829" y="552"/>
                  </a:lnTo>
                  <a:lnTo>
                    <a:pt x="843" y="751"/>
                  </a:lnTo>
                  <a:lnTo>
                    <a:pt x="850" y="836"/>
                  </a:lnTo>
                  <a:lnTo>
                    <a:pt x="864" y="793"/>
                  </a:lnTo>
                  <a:lnTo>
                    <a:pt x="871" y="645"/>
                  </a:lnTo>
                  <a:lnTo>
                    <a:pt x="878" y="446"/>
                  </a:lnTo>
                  <a:lnTo>
                    <a:pt x="892" y="269"/>
                  </a:lnTo>
                  <a:lnTo>
                    <a:pt x="899" y="170"/>
                  </a:lnTo>
                  <a:lnTo>
                    <a:pt x="914" y="184"/>
                  </a:lnTo>
                  <a:lnTo>
                    <a:pt x="921" y="297"/>
                  </a:lnTo>
                  <a:lnTo>
                    <a:pt x="935" y="453"/>
                  </a:lnTo>
                  <a:lnTo>
                    <a:pt x="942" y="609"/>
                  </a:lnTo>
                  <a:lnTo>
                    <a:pt x="956" y="701"/>
                  </a:lnTo>
                  <a:lnTo>
                    <a:pt x="963" y="708"/>
                  </a:lnTo>
                  <a:lnTo>
                    <a:pt x="977" y="630"/>
                  </a:lnTo>
                  <a:lnTo>
                    <a:pt x="984" y="510"/>
                  </a:lnTo>
                  <a:lnTo>
                    <a:pt x="999" y="389"/>
                  </a:lnTo>
                  <a:lnTo>
                    <a:pt x="1006" y="304"/>
                  </a:lnTo>
                  <a:lnTo>
                    <a:pt x="1020" y="283"/>
                  </a:lnTo>
                  <a:lnTo>
                    <a:pt x="1027" y="333"/>
                  </a:lnTo>
                  <a:lnTo>
                    <a:pt x="1034" y="418"/>
                  </a:lnTo>
                  <a:lnTo>
                    <a:pt x="1048" y="517"/>
                  </a:lnTo>
                  <a:lnTo>
                    <a:pt x="1055" y="581"/>
                  </a:lnTo>
                  <a:lnTo>
                    <a:pt x="1069" y="609"/>
                  </a:lnTo>
                  <a:lnTo>
                    <a:pt x="1076" y="581"/>
                  </a:lnTo>
                  <a:lnTo>
                    <a:pt x="1091" y="524"/>
                  </a:lnTo>
                  <a:lnTo>
                    <a:pt x="1098" y="453"/>
                  </a:lnTo>
                  <a:lnTo>
                    <a:pt x="1112" y="397"/>
                  </a:lnTo>
                  <a:lnTo>
                    <a:pt x="1119" y="375"/>
                  </a:lnTo>
                  <a:lnTo>
                    <a:pt x="1133" y="389"/>
                  </a:lnTo>
                  <a:lnTo>
                    <a:pt x="1140" y="425"/>
                  </a:lnTo>
                  <a:lnTo>
                    <a:pt x="1154" y="475"/>
                  </a:lnTo>
                  <a:lnTo>
                    <a:pt x="1162" y="510"/>
                  </a:lnTo>
                  <a:lnTo>
                    <a:pt x="1169" y="531"/>
                  </a:lnTo>
                  <a:lnTo>
                    <a:pt x="1183" y="531"/>
                  </a:lnTo>
                  <a:lnTo>
                    <a:pt x="1190" y="510"/>
                  </a:lnTo>
                  <a:lnTo>
                    <a:pt x="1204" y="475"/>
                  </a:lnTo>
                  <a:lnTo>
                    <a:pt x="1211" y="446"/>
                  </a:lnTo>
                  <a:lnTo>
                    <a:pt x="1225" y="432"/>
                  </a:lnTo>
                  <a:lnTo>
                    <a:pt x="1232" y="432"/>
                  </a:lnTo>
                  <a:lnTo>
                    <a:pt x="1247" y="446"/>
                  </a:lnTo>
                  <a:lnTo>
                    <a:pt x="1254" y="460"/>
                  </a:lnTo>
                  <a:lnTo>
                    <a:pt x="1268" y="482"/>
                  </a:lnTo>
                  <a:lnTo>
                    <a:pt x="1275" y="496"/>
                  </a:lnTo>
                  <a:lnTo>
                    <a:pt x="1289" y="496"/>
                  </a:lnTo>
                  <a:lnTo>
                    <a:pt x="1296" y="489"/>
                  </a:lnTo>
                  <a:lnTo>
                    <a:pt x="1310" y="482"/>
                  </a:lnTo>
                  <a:lnTo>
                    <a:pt x="1317" y="467"/>
                  </a:lnTo>
                </a:path>
              </a:pathLst>
            </a:custGeom>
            <a:noFill/>
            <a:ln w="6350" cmpd="sng">
              <a:solidFill>
                <a:srgbClr val="FF0F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7"/>
            <p:cNvSpPr>
              <a:spLocks noChangeAspect="1"/>
            </p:cNvSpPr>
            <p:nvPr/>
          </p:nvSpPr>
          <p:spPr bwMode="auto">
            <a:xfrm rot="19310052">
              <a:off x="517588" y="5267005"/>
              <a:ext cx="174057" cy="105691"/>
            </a:xfrm>
            <a:custGeom>
              <a:avLst/>
              <a:gdLst>
                <a:gd name="T0" fmla="*/ 21 w 1317"/>
                <a:gd name="T1" fmla="*/ 460 h 942"/>
                <a:gd name="T2" fmla="*/ 49 w 1317"/>
                <a:gd name="T3" fmla="*/ 446 h 942"/>
                <a:gd name="T4" fmla="*/ 85 w 1317"/>
                <a:gd name="T5" fmla="*/ 496 h 942"/>
                <a:gd name="T6" fmla="*/ 113 w 1317"/>
                <a:gd name="T7" fmla="*/ 496 h 942"/>
                <a:gd name="T8" fmla="*/ 148 w 1317"/>
                <a:gd name="T9" fmla="*/ 411 h 942"/>
                <a:gd name="T10" fmla="*/ 177 w 1317"/>
                <a:gd name="T11" fmla="*/ 467 h 942"/>
                <a:gd name="T12" fmla="*/ 205 w 1317"/>
                <a:gd name="T13" fmla="*/ 567 h 942"/>
                <a:gd name="T14" fmla="*/ 240 w 1317"/>
                <a:gd name="T15" fmla="*/ 418 h 942"/>
                <a:gd name="T16" fmla="*/ 269 w 1317"/>
                <a:gd name="T17" fmla="*/ 361 h 942"/>
                <a:gd name="T18" fmla="*/ 297 w 1317"/>
                <a:gd name="T19" fmla="*/ 609 h 942"/>
                <a:gd name="T20" fmla="*/ 333 w 1317"/>
                <a:gd name="T21" fmla="*/ 552 h 942"/>
                <a:gd name="T22" fmla="*/ 361 w 1317"/>
                <a:gd name="T23" fmla="*/ 234 h 942"/>
                <a:gd name="T24" fmla="*/ 396 w 1317"/>
                <a:gd name="T25" fmla="*/ 489 h 942"/>
                <a:gd name="T26" fmla="*/ 425 w 1317"/>
                <a:gd name="T27" fmla="*/ 772 h 942"/>
                <a:gd name="T28" fmla="*/ 453 w 1317"/>
                <a:gd name="T29" fmla="*/ 297 h 942"/>
                <a:gd name="T30" fmla="*/ 488 w 1317"/>
                <a:gd name="T31" fmla="*/ 191 h 942"/>
                <a:gd name="T32" fmla="*/ 517 w 1317"/>
                <a:gd name="T33" fmla="*/ 815 h 942"/>
                <a:gd name="T34" fmla="*/ 552 w 1317"/>
                <a:gd name="T35" fmla="*/ 616 h 942"/>
                <a:gd name="T36" fmla="*/ 581 w 1317"/>
                <a:gd name="T37" fmla="*/ 14 h 942"/>
                <a:gd name="T38" fmla="*/ 609 w 1317"/>
                <a:gd name="T39" fmla="*/ 531 h 942"/>
                <a:gd name="T40" fmla="*/ 644 w 1317"/>
                <a:gd name="T41" fmla="*/ 921 h 942"/>
                <a:gd name="T42" fmla="*/ 673 w 1317"/>
                <a:gd name="T43" fmla="*/ 198 h 942"/>
                <a:gd name="T44" fmla="*/ 708 w 1317"/>
                <a:gd name="T45" fmla="*/ 149 h 942"/>
                <a:gd name="T46" fmla="*/ 736 w 1317"/>
                <a:gd name="T47" fmla="*/ 878 h 942"/>
                <a:gd name="T48" fmla="*/ 765 w 1317"/>
                <a:gd name="T49" fmla="*/ 588 h 942"/>
                <a:gd name="T50" fmla="*/ 800 w 1317"/>
                <a:gd name="T51" fmla="*/ 49 h 942"/>
                <a:gd name="T52" fmla="*/ 829 w 1317"/>
                <a:gd name="T53" fmla="*/ 552 h 942"/>
                <a:gd name="T54" fmla="*/ 864 w 1317"/>
                <a:gd name="T55" fmla="*/ 793 h 942"/>
                <a:gd name="T56" fmla="*/ 892 w 1317"/>
                <a:gd name="T57" fmla="*/ 269 h 942"/>
                <a:gd name="T58" fmla="*/ 921 w 1317"/>
                <a:gd name="T59" fmla="*/ 297 h 942"/>
                <a:gd name="T60" fmla="*/ 956 w 1317"/>
                <a:gd name="T61" fmla="*/ 701 h 942"/>
                <a:gd name="T62" fmla="*/ 984 w 1317"/>
                <a:gd name="T63" fmla="*/ 510 h 942"/>
                <a:gd name="T64" fmla="*/ 1020 w 1317"/>
                <a:gd name="T65" fmla="*/ 283 h 942"/>
                <a:gd name="T66" fmla="*/ 1048 w 1317"/>
                <a:gd name="T67" fmla="*/ 517 h 942"/>
                <a:gd name="T68" fmla="*/ 1076 w 1317"/>
                <a:gd name="T69" fmla="*/ 581 h 942"/>
                <a:gd name="T70" fmla="*/ 1112 w 1317"/>
                <a:gd name="T71" fmla="*/ 397 h 942"/>
                <a:gd name="T72" fmla="*/ 1140 w 1317"/>
                <a:gd name="T73" fmla="*/ 425 h 942"/>
                <a:gd name="T74" fmla="*/ 1169 w 1317"/>
                <a:gd name="T75" fmla="*/ 531 h 942"/>
                <a:gd name="T76" fmla="*/ 1204 w 1317"/>
                <a:gd name="T77" fmla="*/ 475 h 942"/>
                <a:gd name="T78" fmla="*/ 1232 w 1317"/>
                <a:gd name="T79" fmla="*/ 432 h 942"/>
                <a:gd name="T80" fmla="*/ 1268 w 1317"/>
                <a:gd name="T81" fmla="*/ 482 h 942"/>
                <a:gd name="T82" fmla="*/ 1296 w 1317"/>
                <a:gd name="T83" fmla="*/ 489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7" h="942">
                  <a:moveTo>
                    <a:pt x="0" y="482"/>
                  </a:moveTo>
                  <a:lnTo>
                    <a:pt x="7" y="475"/>
                  </a:lnTo>
                  <a:lnTo>
                    <a:pt x="21" y="460"/>
                  </a:lnTo>
                  <a:lnTo>
                    <a:pt x="28" y="453"/>
                  </a:lnTo>
                  <a:lnTo>
                    <a:pt x="42" y="446"/>
                  </a:lnTo>
                  <a:lnTo>
                    <a:pt x="49" y="446"/>
                  </a:lnTo>
                  <a:lnTo>
                    <a:pt x="63" y="460"/>
                  </a:lnTo>
                  <a:lnTo>
                    <a:pt x="70" y="482"/>
                  </a:lnTo>
                  <a:lnTo>
                    <a:pt x="85" y="496"/>
                  </a:lnTo>
                  <a:lnTo>
                    <a:pt x="92" y="510"/>
                  </a:lnTo>
                  <a:lnTo>
                    <a:pt x="106" y="510"/>
                  </a:lnTo>
                  <a:lnTo>
                    <a:pt x="113" y="496"/>
                  </a:lnTo>
                  <a:lnTo>
                    <a:pt x="127" y="467"/>
                  </a:lnTo>
                  <a:lnTo>
                    <a:pt x="134" y="432"/>
                  </a:lnTo>
                  <a:lnTo>
                    <a:pt x="148" y="411"/>
                  </a:lnTo>
                  <a:lnTo>
                    <a:pt x="155" y="411"/>
                  </a:lnTo>
                  <a:lnTo>
                    <a:pt x="162" y="432"/>
                  </a:lnTo>
                  <a:lnTo>
                    <a:pt x="177" y="467"/>
                  </a:lnTo>
                  <a:lnTo>
                    <a:pt x="184" y="517"/>
                  </a:lnTo>
                  <a:lnTo>
                    <a:pt x="198" y="552"/>
                  </a:lnTo>
                  <a:lnTo>
                    <a:pt x="205" y="567"/>
                  </a:lnTo>
                  <a:lnTo>
                    <a:pt x="219" y="545"/>
                  </a:lnTo>
                  <a:lnTo>
                    <a:pt x="226" y="489"/>
                  </a:lnTo>
                  <a:lnTo>
                    <a:pt x="240" y="418"/>
                  </a:lnTo>
                  <a:lnTo>
                    <a:pt x="248" y="361"/>
                  </a:lnTo>
                  <a:lnTo>
                    <a:pt x="262" y="333"/>
                  </a:lnTo>
                  <a:lnTo>
                    <a:pt x="269" y="361"/>
                  </a:lnTo>
                  <a:lnTo>
                    <a:pt x="283" y="425"/>
                  </a:lnTo>
                  <a:lnTo>
                    <a:pt x="290" y="524"/>
                  </a:lnTo>
                  <a:lnTo>
                    <a:pt x="297" y="609"/>
                  </a:lnTo>
                  <a:lnTo>
                    <a:pt x="311" y="659"/>
                  </a:lnTo>
                  <a:lnTo>
                    <a:pt x="318" y="637"/>
                  </a:lnTo>
                  <a:lnTo>
                    <a:pt x="333" y="552"/>
                  </a:lnTo>
                  <a:lnTo>
                    <a:pt x="340" y="432"/>
                  </a:lnTo>
                  <a:lnTo>
                    <a:pt x="354" y="312"/>
                  </a:lnTo>
                  <a:lnTo>
                    <a:pt x="361" y="234"/>
                  </a:lnTo>
                  <a:lnTo>
                    <a:pt x="375" y="241"/>
                  </a:lnTo>
                  <a:lnTo>
                    <a:pt x="382" y="333"/>
                  </a:lnTo>
                  <a:lnTo>
                    <a:pt x="396" y="489"/>
                  </a:lnTo>
                  <a:lnTo>
                    <a:pt x="403" y="645"/>
                  </a:lnTo>
                  <a:lnTo>
                    <a:pt x="418" y="758"/>
                  </a:lnTo>
                  <a:lnTo>
                    <a:pt x="425" y="772"/>
                  </a:lnTo>
                  <a:lnTo>
                    <a:pt x="439" y="673"/>
                  </a:lnTo>
                  <a:lnTo>
                    <a:pt x="446" y="496"/>
                  </a:lnTo>
                  <a:lnTo>
                    <a:pt x="453" y="297"/>
                  </a:lnTo>
                  <a:lnTo>
                    <a:pt x="467" y="149"/>
                  </a:lnTo>
                  <a:lnTo>
                    <a:pt x="474" y="106"/>
                  </a:lnTo>
                  <a:lnTo>
                    <a:pt x="488" y="191"/>
                  </a:lnTo>
                  <a:lnTo>
                    <a:pt x="495" y="389"/>
                  </a:lnTo>
                  <a:lnTo>
                    <a:pt x="510" y="623"/>
                  </a:lnTo>
                  <a:lnTo>
                    <a:pt x="517" y="815"/>
                  </a:lnTo>
                  <a:lnTo>
                    <a:pt x="531" y="893"/>
                  </a:lnTo>
                  <a:lnTo>
                    <a:pt x="538" y="822"/>
                  </a:lnTo>
                  <a:lnTo>
                    <a:pt x="552" y="616"/>
                  </a:lnTo>
                  <a:lnTo>
                    <a:pt x="559" y="354"/>
                  </a:lnTo>
                  <a:lnTo>
                    <a:pt x="573" y="127"/>
                  </a:lnTo>
                  <a:lnTo>
                    <a:pt x="581" y="14"/>
                  </a:lnTo>
                  <a:lnTo>
                    <a:pt x="588" y="63"/>
                  </a:lnTo>
                  <a:lnTo>
                    <a:pt x="602" y="255"/>
                  </a:lnTo>
                  <a:lnTo>
                    <a:pt x="609" y="531"/>
                  </a:lnTo>
                  <a:lnTo>
                    <a:pt x="623" y="793"/>
                  </a:lnTo>
                  <a:lnTo>
                    <a:pt x="630" y="942"/>
                  </a:lnTo>
                  <a:lnTo>
                    <a:pt x="644" y="921"/>
                  </a:lnTo>
                  <a:lnTo>
                    <a:pt x="651" y="744"/>
                  </a:lnTo>
                  <a:lnTo>
                    <a:pt x="666" y="475"/>
                  </a:lnTo>
                  <a:lnTo>
                    <a:pt x="673" y="198"/>
                  </a:lnTo>
                  <a:lnTo>
                    <a:pt x="687" y="21"/>
                  </a:lnTo>
                  <a:lnTo>
                    <a:pt x="694" y="0"/>
                  </a:lnTo>
                  <a:lnTo>
                    <a:pt x="708" y="149"/>
                  </a:lnTo>
                  <a:lnTo>
                    <a:pt x="715" y="411"/>
                  </a:lnTo>
                  <a:lnTo>
                    <a:pt x="729" y="687"/>
                  </a:lnTo>
                  <a:lnTo>
                    <a:pt x="736" y="878"/>
                  </a:lnTo>
                  <a:lnTo>
                    <a:pt x="743" y="928"/>
                  </a:lnTo>
                  <a:lnTo>
                    <a:pt x="758" y="815"/>
                  </a:lnTo>
                  <a:lnTo>
                    <a:pt x="765" y="588"/>
                  </a:lnTo>
                  <a:lnTo>
                    <a:pt x="779" y="326"/>
                  </a:lnTo>
                  <a:lnTo>
                    <a:pt x="786" y="120"/>
                  </a:lnTo>
                  <a:lnTo>
                    <a:pt x="800" y="49"/>
                  </a:lnTo>
                  <a:lnTo>
                    <a:pt x="807" y="127"/>
                  </a:lnTo>
                  <a:lnTo>
                    <a:pt x="821" y="319"/>
                  </a:lnTo>
                  <a:lnTo>
                    <a:pt x="829" y="552"/>
                  </a:lnTo>
                  <a:lnTo>
                    <a:pt x="843" y="751"/>
                  </a:lnTo>
                  <a:lnTo>
                    <a:pt x="850" y="836"/>
                  </a:lnTo>
                  <a:lnTo>
                    <a:pt x="864" y="793"/>
                  </a:lnTo>
                  <a:lnTo>
                    <a:pt x="871" y="645"/>
                  </a:lnTo>
                  <a:lnTo>
                    <a:pt x="878" y="446"/>
                  </a:lnTo>
                  <a:lnTo>
                    <a:pt x="892" y="269"/>
                  </a:lnTo>
                  <a:lnTo>
                    <a:pt x="899" y="170"/>
                  </a:lnTo>
                  <a:lnTo>
                    <a:pt x="914" y="184"/>
                  </a:lnTo>
                  <a:lnTo>
                    <a:pt x="921" y="297"/>
                  </a:lnTo>
                  <a:lnTo>
                    <a:pt x="935" y="453"/>
                  </a:lnTo>
                  <a:lnTo>
                    <a:pt x="942" y="609"/>
                  </a:lnTo>
                  <a:lnTo>
                    <a:pt x="956" y="701"/>
                  </a:lnTo>
                  <a:lnTo>
                    <a:pt x="963" y="708"/>
                  </a:lnTo>
                  <a:lnTo>
                    <a:pt x="977" y="630"/>
                  </a:lnTo>
                  <a:lnTo>
                    <a:pt x="984" y="510"/>
                  </a:lnTo>
                  <a:lnTo>
                    <a:pt x="999" y="389"/>
                  </a:lnTo>
                  <a:lnTo>
                    <a:pt x="1006" y="304"/>
                  </a:lnTo>
                  <a:lnTo>
                    <a:pt x="1020" y="283"/>
                  </a:lnTo>
                  <a:lnTo>
                    <a:pt x="1027" y="333"/>
                  </a:lnTo>
                  <a:lnTo>
                    <a:pt x="1034" y="418"/>
                  </a:lnTo>
                  <a:lnTo>
                    <a:pt x="1048" y="517"/>
                  </a:lnTo>
                  <a:lnTo>
                    <a:pt x="1055" y="581"/>
                  </a:lnTo>
                  <a:lnTo>
                    <a:pt x="1069" y="609"/>
                  </a:lnTo>
                  <a:lnTo>
                    <a:pt x="1076" y="581"/>
                  </a:lnTo>
                  <a:lnTo>
                    <a:pt x="1091" y="524"/>
                  </a:lnTo>
                  <a:lnTo>
                    <a:pt x="1098" y="453"/>
                  </a:lnTo>
                  <a:lnTo>
                    <a:pt x="1112" y="397"/>
                  </a:lnTo>
                  <a:lnTo>
                    <a:pt x="1119" y="375"/>
                  </a:lnTo>
                  <a:lnTo>
                    <a:pt x="1133" y="389"/>
                  </a:lnTo>
                  <a:lnTo>
                    <a:pt x="1140" y="425"/>
                  </a:lnTo>
                  <a:lnTo>
                    <a:pt x="1154" y="475"/>
                  </a:lnTo>
                  <a:lnTo>
                    <a:pt x="1162" y="510"/>
                  </a:lnTo>
                  <a:lnTo>
                    <a:pt x="1169" y="531"/>
                  </a:lnTo>
                  <a:lnTo>
                    <a:pt x="1183" y="531"/>
                  </a:lnTo>
                  <a:lnTo>
                    <a:pt x="1190" y="510"/>
                  </a:lnTo>
                  <a:lnTo>
                    <a:pt x="1204" y="475"/>
                  </a:lnTo>
                  <a:lnTo>
                    <a:pt x="1211" y="446"/>
                  </a:lnTo>
                  <a:lnTo>
                    <a:pt x="1225" y="432"/>
                  </a:lnTo>
                  <a:lnTo>
                    <a:pt x="1232" y="432"/>
                  </a:lnTo>
                  <a:lnTo>
                    <a:pt x="1247" y="446"/>
                  </a:lnTo>
                  <a:lnTo>
                    <a:pt x="1254" y="460"/>
                  </a:lnTo>
                  <a:lnTo>
                    <a:pt x="1268" y="482"/>
                  </a:lnTo>
                  <a:lnTo>
                    <a:pt x="1275" y="496"/>
                  </a:lnTo>
                  <a:lnTo>
                    <a:pt x="1289" y="496"/>
                  </a:lnTo>
                  <a:lnTo>
                    <a:pt x="1296" y="489"/>
                  </a:lnTo>
                  <a:lnTo>
                    <a:pt x="1310" y="482"/>
                  </a:lnTo>
                  <a:lnTo>
                    <a:pt x="1317" y="467"/>
                  </a:lnTo>
                </a:path>
              </a:pathLst>
            </a:custGeom>
            <a:noFill/>
            <a:ln w="6350" cmpd="sng">
              <a:solidFill>
                <a:srgbClr val="FF0F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Can 86"/>
            <p:cNvSpPr/>
            <p:nvPr/>
          </p:nvSpPr>
          <p:spPr>
            <a:xfrm rot="16200000" flipH="1">
              <a:off x="3565026" y="3310605"/>
              <a:ext cx="120618" cy="45719"/>
            </a:xfrm>
            <a:prstGeom prst="can">
              <a:avLst>
                <a:gd name="adj" fmla="val 30671"/>
              </a:avLst>
            </a:prstGeom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2623394" y="3328185"/>
              <a:ext cx="980777" cy="289966"/>
              <a:chOff x="2128094" y="1588285"/>
              <a:chExt cx="980777" cy="289966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rot="120000" flipV="1">
                <a:off x="2683908" y="1588285"/>
                <a:ext cx="424963" cy="289966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2128094" y="1598290"/>
                <a:ext cx="978131" cy="0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headEnd type="triangle" w="lg" len="med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Cube 90"/>
            <p:cNvSpPr/>
            <p:nvPr/>
          </p:nvSpPr>
          <p:spPr>
            <a:xfrm>
              <a:off x="5041900" y="2596331"/>
              <a:ext cx="697557" cy="249975"/>
            </a:xfrm>
            <a:prstGeom prst="cub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158217" y="2616321"/>
              <a:ext cx="357965" cy="230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CCD</a:t>
              </a:r>
              <a:endParaRPr lang="en-US" b="1" dirty="0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5706533" y="2718120"/>
              <a:ext cx="193015" cy="702413"/>
            </a:xfrm>
            <a:custGeom>
              <a:avLst/>
              <a:gdLst>
                <a:gd name="connsiteX0" fmla="*/ 0 w 193015"/>
                <a:gd name="connsiteY0" fmla="*/ 8147 h 702413"/>
                <a:gd name="connsiteX1" fmla="*/ 156634 w 193015"/>
                <a:gd name="connsiteY1" fmla="*/ 8147 h 702413"/>
                <a:gd name="connsiteX2" fmla="*/ 190500 w 193015"/>
                <a:gd name="connsiteY2" fmla="*/ 92813 h 702413"/>
                <a:gd name="connsiteX3" fmla="*/ 186267 w 193015"/>
                <a:gd name="connsiteY3" fmla="*/ 224047 h 702413"/>
                <a:gd name="connsiteX4" fmla="*/ 152400 w 193015"/>
                <a:gd name="connsiteY4" fmla="*/ 351047 h 702413"/>
                <a:gd name="connsiteX5" fmla="*/ 71967 w 193015"/>
                <a:gd name="connsiteY5" fmla="*/ 499213 h 702413"/>
                <a:gd name="connsiteX6" fmla="*/ 25400 w 193015"/>
                <a:gd name="connsiteY6" fmla="*/ 583880 h 702413"/>
                <a:gd name="connsiteX7" fmla="*/ 4234 w 193015"/>
                <a:gd name="connsiteY7" fmla="*/ 702413 h 70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015" h="702413">
                  <a:moveTo>
                    <a:pt x="0" y="8147"/>
                  </a:moveTo>
                  <a:cubicBezTo>
                    <a:pt x="62442" y="1091"/>
                    <a:pt x="124884" y="-5964"/>
                    <a:pt x="156634" y="8147"/>
                  </a:cubicBezTo>
                  <a:cubicBezTo>
                    <a:pt x="188384" y="22258"/>
                    <a:pt x="185561" y="56830"/>
                    <a:pt x="190500" y="92813"/>
                  </a:cubicBezTo>
                  <a:cubicBezTo>
                    <a:pt x="195439" y="128796"/>
                    <a:pt x="192617" y="181008"/>
                    <a:pt x="186267" y="224047"/>
                  </a:cubicBezTo>
                  <a:cubicBezTo>
                    <a:pt x="179917" y="267086"/>
                    <a:pt x="171450" y="305186"/>
                    <a:pt x="152400" y="351047"/>
                  </a:cubicBezTo>
                  <a:cubicBezTo>
                    <a:pt x="133350" y="396908"/>
                    <a:pt x="93134" y="460408"/>
                    <a:pt x="71967" y="499213"/>
                  </a:cubicBezTo>
                  <a:cubicBezTo>
                    <a:pt x="50800" y="538018"/>
                    <a:pt x="36689" y="550013"/>
                    <a:pt x="25400" y="583880"/>
                  </a:cubicBezTo>
                  <a:cubicBezTo>
                    <a:pt x="14111" y="617747"/>
                    <a:pt x="4234" y="702413"/>
                    <a:pt x="4234" y="702413"/>
                  </a:cubicBezTo>
                </a:path>
              </a:pathLst>
            </a:cu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77"/>
            <p:cNvSpPr>
              <a:spLocks noChangeAspect="1"/>
            </p:cNvSpPr>
            <p:nvPr/>
          </p:nvSpPr>
          <p:spPr bwMode="auto">
            <a:xfrm rot="19670052">
              <a:off x="695815" y="5061169"/>
              <a:ext cx="174057" cy="83759"/>
            </a:xfrm>
            <a:custGeom>
              <a:avLst/>
              <a:gdLst>
                <a:gd name="T0" fmla="*/ 21 w 1317"/>
                <a:gd name="T1" fmla="*/ 460 h 942"/>
                <a:gd name="T2" fmla="*/ 49 w 1317"/>
                <a:gd name="T3" fmla="*/ 446 h 942"/>
                <a:gd name="T4" fmla="*/ 85 w 1317"/>
                <a:gd name="T5" fmla="*/ 496 h 942"/>
                <a:gd name="T6" fmla="*/ 113 w 1317"/>
                <a:gd name="T7" fmla="*/ 496 h 942"/>
                <a:gd name="T8" fmla="*/ 148 w 1317"/>
                <a:gd name="T9" fmla="*/ 411 h 942"/>
                <a:gd name="T10" fmla="*/ 177 w 1317"/>
                <a:gd name="T11" fmla="*/ 467 h 942"/>
                <a:gd name="T12" fmla="*/ 205 w 1317"/>
                <a:gd name="T13" fmla="*/ 567 h 942"/>
                <a:gd name="T14" fmla="*/ 240 w 1317"/>
                <a:gd name="T15" fmla="*/ 418 h 942"/>
                <a:gd name="T16" fmla="*/ 269 w 1317"/>
                <a:gd name="T17" fmla="*/ 361 h 942"/>
                <a:gd name="T18" fmla="*/ 297 w 1317"/>
                <a:gd name="T19" fmla="*/ 609 h 942"/>
                <a:gd name="T20" fmla="*/ 333 w 1317"/>
                <a:gd name="T21" fmla="*/ 552 h 942"/>
                <a:gd name="T22" fmla="*/ 361 w 1317"/>
                <a:gd name="T23" fmla="*/ 234 h 942"/>
                <a:gd name="T24" fmla="*/ 396 w 1317"/>
                <a:gd name="T25" fmla="*/ 489 h 942"/>
                <a:gd name="T26" fmla="*/ 425 w 1317"/>
                <a:gd name="T27" fmla="*/ 772 h 942"/>
                <a:gd name="T28" fmla="*/ 453 w 1317"/>
                <a:gd name="T29" fmla="*/ 297 h 942"/>
                <a:gd name="T30" fmla="*/ 488 w 1317"/>
                <a:gd name="T31" fmla="*/ 191 h 942"/>
                <a:gd name="T32" fmla="*/ 517 w 1317"/>
                <a:gd name="T33" fmla="*/ 815 h 942"/>
                <a:gd name="T34" fmla="*/ 552 w 1317"/>
                <a:gd name="T35" fmla="*/ 616 h 942"/>
                <a:gd name="T36" fmla="*/ 581 w 1317"/>
                <a:gd name="T37" fmla="*/ 14 h 942"/>
                <a:gd name="T38" fmla="*/ 609 w 1317"/>
                <a:gd name="T39" fmla="*/ 531 h 942"/>
                <a:gd name="T40" fmla="*/ 644 w 1317"/>
                <a:gd name="T41" fmla="*/ 921 h 942"/>
                <a:gd name="T42" fmla="*/ 673 w 1317"/>
                <a:gd name="T43" fmla="*/ 198 h 942"/>
                <a:gd name="T44" fmla="*/ 708 w 1317"/>
                <a:gd name="T45" fmla="*/ 149 h 942"/>
                <a:gd name="T46" fmla="*/ 736 w 1317"/>
                <a:gd name="T47" fmla="*/ 878 h 942"/>
                <a:gd name="T48" fmla="*/ 765 w 1317"/>
                <a:gd name="T49" fmla="*/ 588 h 942"/>
                <a:gd name="T50" fmla="*/ 800 w 1317"/>
                <a:gd name="T51" fmla="*/ 49 h 942"/>
                <a:gd name="T52" fmla="*/ 829 w 1317"/>
                <a:gd name="T53" fmla="*/ 552 h 942"/>
                <a:gd name="T54" fmla="*/ 864 w 1317"/>
                <a:gd name="T55" fmla="*/ 793 h 942"/>
                <a:gd name="T56" fmla="*/ 892 w 1317"/>
                <a:gd name="T57" fmla="*/ 269 h 942"/>
                <a:gd name="T58" fmla="*/ 921 w 1317"/>
                <a:gd name="T59" fmla="*/ 297 h 942"/>
                <a:gd name="T60" fmla="*/ 956 w 1317"/>
                <a:gd name="T61" fmla="*/ 701 h 942"/>
                <a:gd name="T62" fmla="*/ 984 w 1317"/>
                <a:gd name="T63" fmla="*/ 510 h 942"/>
                <a:gd name="T64" fmla="*/ 1020 w 1317"/>
                <a:gd name="T65" fmla="*/ 283 h 942"/>
                <a:gd name="T66" fmla="*/ 1048 w 1317"/>
                <a:gd name="T67" fmla="*/ 517 h 942"/>
                <a:gd name="T68" fmla="*/ 1076 w 1317"/>
                <a:gd name="T69" fmla="*/ 581 h 942"/>
                <a:gd name="T70" fmla="*/ 1112 w 1317"/>
                <a:gd name="T71" fmla="*/ 397 h 942"/>
                <a:gd name="T72" fmla="*/ 1140 w 1317"/>
                <a:gd name="T73" fmla="*/ 425 h 942"/>
                <a:gd name="T74" fmla="*/ 1169 w 1317"/>
                <a:gd name="T75" fmla="*/ 531 h 942"/>
                <a:gd name="T76" fmla="*/ 1204 w 1317"/>
                <a:gd name="T77" fmla="*/ 475 h 942"/>
                <a:gd name="T78" fmla="*/ 1232 w 1317"/>
                <a:gd name="T79" fmla="*/ 432 h 942"/>
                <a:gd name="T80" fmla="*/ 1268 w 1317"/>
                <a:gd name="T81" fmla="*/ 482 h 942"/>
                <a:gd name="T82" fmla="*/ 1296 w 1317"/>
                <a:gd name="T83" fmla="*/ 489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7" h="942">
                  <a:moveTo>
                    <a:pt x="0" y="482"/>
                  </a:moveTo>
                  <a:lnTo>
                    <a:pt x="7" y="475"/>
                  </a:lnTo>
                  <a:lnTo>
                    <a:pt x="21" y="460"/>
                  </a:lnTo>
                  <a:lnTo>
                    <a:pt x="28" y="453"/>
                  </a:lnTo>
                  <a:lnTo>
                    <a:pt x="42" y="446"/>
                  </a:lnTo>
                  <a:lnTo>
                    <a:pt x="49" y="446"/>
                  </a:lnTo>
                  <a:lnTo>
                    <a:pt x="63" y="460"/>
                  </a:lnTo>
                  <a:lnTo>
                    <a:pt x="70" y="482"/>
                  </a:lnTo>
                  <a:lnTo>
                    <a:pt x="85" y="496"/>
                  </a:lnTo>
                  <a:lnTo>
                    <a:pt x="92" y="510"/>
                  </a:lnTo>
                  <a:lnTo>
                    <a:pt x="106" y="510"/>
                  </a:lnTo>
                  <a:lnTo>
                    <a:pt x="113" y="496"/>
                  </a:lnTo>
                  <a:lnTo>
                    <a:pt x="127" y="467"/>
                  </a:lnTo>
                  <a:lnTo>
                    <a:pt x="134" y="432"/>
                  </a:lnTo>
                  <a:lnTo>
                    <a:pt x="148" y="411"/>
                  </a:lnTo>
                  <a:lnTo>
                    <a:pt x="155" y="411"/>
                  </a:lnTo>
                  <a:lnTo>
                    <a:pt x="162" y="432"/>
                  </a:lnTo>
                  <a:lnTo>
                    <a:pt x="177" y="467"/>
                  </a:lnTo>
                  <a:lnTo>
                    <a:pt x="184" y="517"/>
                  </a:lnTo>
                  <a:lnTo>
                    <a:pt x="198" y="552"/>
                  </a:lnTo>
                  <a:lnTo>
                    <a:pt x="205" y="567"/>
                  </a:lnTo>
                  <a:lnTo>
                    <a:pt x="219" y="545"/>
                  </a:lnTo>
                  <a:lnTo>
                    <a:pt x="226" y="489"/>
                  </a:lnTo>
                  <a:lnTo>
                    <a:pt x="240" y="418"/>
                  </a:lnTo>
                  <a:lnTo>
                    <a:pt x="248" y="361"/>
                  </a:lnTo>
                  <a:lnTo>
                    <a:pt x="262" y="333"/>
                  </a:lnTo>
                  <a:lnTo>
                    <a:pt x="269" y="361"/>
                  </a:lnTo>
                  <a:lnTo>
                    <a:pt x="283" y="425"/>
                  </a:lnTo>
                  <a:lnTo>
                    <a:pt x="290" y="524"/>
                  </a:lnTo>
                  <a:lnTo>
                    <a:pt x="297" y="609"/>
                  </a:lnTo>
                  <a:lnTo>
                    <a:pt x="311" y="659"/>
                  </a:lnTo>
                  <a:lnTo>
                    <a:pt x="318" y="637"/>
                  </a:lnTo>
                  <a:lnTo>
                    <a:pt x="333" y="552"/>
                  </a:lnTo>
                  <a:lnTo>
                    <a:pt x="340" y="432"/>
                  </a:lnTo>
                  <a:lnTo>
                    <a:pt x="354" y="312"/>
                  </a:lnTo>
                  <a:lnTo>
                    <a:pt x="361" y="234"/>
                  </a:lnTo>
                  <a:lnTo>
                    <a:pt x="375" y="241"/>
                  </a:lnTo>
                  <a:lnTo>
                    <a:pt x="382" y="333"/>
                  </a:lnTo>
                  <a:lnTo>
                    <a:pt x="396" y="489"/>
                  </a:lnTo>
                  <a:lnTo>
                    <a:pt x="403" y="645"/>
                  </a:lnTo>
                  <a:lnTo>
                    <a:pt x="418" y="758"/>
                  </a:lnTo>
                  <a:lnTo>
                    <a:pt x="425" y="772"/>
                  </a:lnTo>
                  <a:lnTo>
                    <a:pt x="439" y="673"/>
                  </a:lnTo>
                  <a:lnTo>
                    <a:pt x="446" y="496"/>
                  </a:lnTo>
                  <a:lnTo>
                    <a:pt x="453" y="297"/>
                  </a:lnTo>
                  <a:lnTo>
                    <a:pt x="467" y="149"/>
                  </a:lnTo>
                  <a:lnTo>
                    <a:pt x="474" y="106"/>
                  </a:lnTo>
                  <a:lnTo>
                    <a:pt x="488" y="191"/>
                  </a:lnTo>
                  <a:lnTo>
                    <a:pt x="495" y="389"/>
                  </a:lnTo>
                  <a:lnTo>
                    <a:pt x="510" y="623"/>
                  </a:lnTo>
                  <a:lnTo>
                    <a:pt x="517" y="815"/>
                  </a:lnTo>
                  <a:lnTo>
                    <a:pt x="531" y="893"/>
                  </a:lnTo>
                  <a:lnTo>
                    <a:pt x="538" y="822"/>
                  </a:lnTo>
                  <a:lnTo>
                    <a:pt x="552" y="616"/>
                  </a:lnTo>
                  <a:lnTo>
                    <a:pt x="559" y="354"/>
                  </a:lnTo>
                  <a:lnTo>
                    <a:pt x="573" y="127"/>
                  </a:lnTo>
                  <a:lnTo>
                    <a:pt x="581" y="14"/>
                  </a:lnTo>
                  <a:lnTo>
                    <a:pt x="588" y="63"/>
                  </a:lnTo>
                  <a:lnTo>
                    <a:pt x="602" y="255"/>
                  </a:lnTo>
                  <a:lnTo>
                    <a:pt x="609" y="531"/>
                  </a:lnTo>
                  <a:lnTo>
                    <a:pt x="623" y="793"/>
                  </a:lnTo>
                  <a:lnTo>
                    <a:pt x="630" y="942"/>
                  </a:lnTo>
                  <a:lnTo>
                    <a:pt x="644" y="921"/>
                  </a:lnTo>
                  <a:lnTo>
                    <a:pt x="651" y="744"/>
                  </a:lnTo>
                  <a:lnTo>
                    <a:pt x="666" y="475"/>
                  </a:lnTo>
                  <a:lnTo>
                    <a:pt x="673" y="198"/>
                  </a:lnTo>
                  <a:lnTo>
                    <a:pt x="687" y="21"/>
                  </a:lnTo>
                  <a:lnTo>
                    <a:pt x="694" y="0"/>
                  </a:lnTo>
                  <a:lnTo>
                    <a:pt x="708" y="149"/>
                  </a:lnTo>
                  <a:lnTo>
                    <a:pt x="715" y="411"/>
                  </a:lnTo>
                  <a:lnTo>
                    <a:pt x="729" y="687"/>
                  </a:lnTo>
                  <a:lnTo>
                    <a:pt x="736" y="878"/>
                  </a:lnTo>
                  <a:lnTo>
                    <a:pt x="743" y="928"/>
                  </a:lnTo>
                  <a:lnTo>
                    <a:pt x="758" y="815"/>
                  </a:lnTo>
                  <a:lnTo>
                    <a:pt x="765" y="588"/>
                  </a:lnTo>
                  <a:lnTo>
                    <a:pt x="779" y="326"/>
                  </a:lnTo>
                  <a:lnTo>
                    <a:pt x="786" y="120"/>
                  </a:lnTo>
                  <a:lnTo>
                    <a:pt x="800" y="49"/>
                  </a:lnTo>
                  <a:lnTo>
                    <a:pt x="807" y="127"/>
                  </a:lnTo>
                  <a:lnTo>
                    <a:pt x="821" y="319"/>
                  </a:lnTo>
                  <a:lnTo>
                    <a:pt x="829" y="552"/>
                  </a:lnTo>
                  <a:lnTo>
                    <a:pt x="843" y="751"/>
                  </a:lnTo>
                  <a:lnTo>
                    <a:pt x="850" y="836"/>
                  </a:lnTo>
                  <a:lnTo>
                    <a:pt x="864" y="793"/>
                  </a:lnTo>
                  <a:lnTo>
                    <a:pt x="871" y="645"/>
                  </a:lnTo>
                  <a:lnTo>
                    <a:pt x="878" y="446"/>
                  </a:lnTo>
                  <a:lnTo>
                    <a:pt x="892" y="269"/>
                  </a:lnTo>
                  <a:lnTo>
                    <a:pt x="899" y="170"/>
                  </a:lnTo>
                  <a:lnTo>
                    <a:pt x="914" y="184"/>
                  </a:lnTo>
                  <a:lnTo>
                    <a:pt x="921" y="297"/>
                  </a:lnTo>
                  <a:lnTo>
                    <a:pt x="935" y="453"/>
                  </a:lnTo>
                  <a:lnTo>
                    <a:pt x="942" y="609"/>
                  </a:lnTo>
                  <a:lnTo>
                    <a:pt x="956" y="701"/>
                  </a:lnTo>
                  <a:lnTo>
                    <a:pt x="963" y="708"/>
                  </a:lnTo>
                  <a:lnTo>
                    <a:pt x="977" y="630"/>
                  </a:lnTo>
                  <a:lnTo>
                    <a:pt x="984" y="510"/>
                  </a:lnTo>
                  <a:lnTo>
                    <a:pt x="999" y="389"/>
                  </a:lnTo>
                  <a:lnTo>
                    <a:pt x="1006" y="304"/>
                  </a:lnTo>
                  <a:lnTo>
                    <a:pt x="1020" y="283"/>
                  </a:lnTo>
                  <a:lnTo>
                    <a:pt x="1027" y="333"/>
                  </a:lnTo>
                  <a:lnTo>
                    <a:pt x="1034" y="418"/>
                  </a:lnTo>
                  <a:lnTo>
                    <a:pt x="1048" y="517"/>
                  </a:lnTo>
                  <a:lnTo>
                    <a:pt x="1055" y="581"/>
                  </a:lnTo>
                  <a:lnTo>
                    <a:pt x="1069" y="609"/>
                  </a:lnTo>
                  <a:lnTo>
                    <a:pt x="1076" y="581"/>
                  </a:lnTo>
                  <a:lnTo>
                    <a:pt x="1091" y="524"/>
                  </a:lnTo>
                  <a:lnTo>
                    <a:pt x="1098" y="453"/>
                  </a:lnTo>
                  <a:lnTo>
                    <a:pt x="1112" y="397"/>
                  </a:lnTo>
                  <a:lnTo>
                    <a:pt x="1119" y="375"/>
                  </a:lnTo>
                  <a:lnTo>
                    <a:pt x="1133" y="389"/>
                  </a:lnTo>
                  <a:lnTo>
                    <a:pt x="1140" y="425"/>
                  </a:lnTo>
                  <a:lnTo>
                    <a:pt x="1154" y="475"/>
                  </a:lnTo>
                  <a:lnTo>
                    <a:pt x="1162" y="510"/>
                  </a:lnTo>
                  <a:lnTo>
                    <a:pt x="1169" y="531"/>
                  </a:lnTo>
                  <a:lnTo>
                    <a:pt x="1183" y="531"/>
                  </a:lnTo>
                  <a:lnTo>
                    <a:pt x="1190" y="510"/>
                  </a:lnTo>
                  <a:lnTo>
                    <a:pt x="1204" y="475"/>
                  </a:lnTo>
                  <a:lnTo>
                    <a:pt x="1211" y="446"/>
                  </a:lnTo>
                  <a:lnTo>
                    <a:pt x="1225" y="432"/>
                  </a:lnTo>
                  <a:lnTo>
                    <a:pt x="1232" y="432"/>
                  </a:lnTo>
                  <a:lnTo>
                    <a:pt x="1247" y="446"/>
                  </a:lnTo>
                  <a:lnTo>
                    <a:pt x="1254" y="460"/>
                  </a:lnTo>
                  <a:lnTo>
                    <a:pt x="1268" y="482"/>
                  </a:lnTo>
                  <a:lnTo>
                    <a:pt x="1275" y="496"/>
                  </a:lnTo>
                  <a:lnTo>
                    <a:pt x="1289" y="496"/>
                  </a:lnTo>
                  <a:lnTo>
                    <a:pt x="1296" y="489"/>
                  </a:lnTo>
                  <a:lnTo>
                    <a:pt x="1310" y="482"/>
                  </a:lnTo>
                  <a:lnTo>
                    <a:pt x="1317" y="467"/>
                  </a:lnTo>
                </a:path>
              </a:pathLst>
            </a:custGeom>
            <a:noFill/>
            <a:ln w="635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584203" y="4896221"/>
              <a:ext cx="13197" cy="15788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833967" y="5161115"/>
              <a:ext cx="75306" cy="78341"/>
            </a:xfrm>
            <a:prstGeom prst="line">
              <a:avLst/>
            </a:prstGeom>
            <a:ln w="952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7" t="75641" r="50" b="117"/>
          <a:stretch/>
        </p:blipFill>
        <p:spPr bwMode="auto">
          <a:xfrm>
            <a:off x="5558028" y="5473192"/>
            <a:ext cx="3132736" cy="136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6449215" y="3215782"/>
            <a:ext cx="167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1) 2D Hologram</a:t>
            </a:r>
            <a:endParaRPr lang="en-US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5871749" y="5109955"/>
            <a:ext cx="272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2) Reciprocal 2D Hologram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523803" y="4740854"/>
            <a:ext cx="546543" cy="429079"/>
            <a:chOff x="6523803" y="4740854"/>
            <a:chExt cx="546543" cy="429079"/>
          </a:xfrm>
        </p:grpSpPr>
        <p:cxnSp>
          <p:nvCxnSpPr>
            <p:cNvPr id="106" name="Straight Arrow Connector 105"/>
            <p:cNvCxnSpPr/>
            <p:nvPr/>
          </p:nvCxnSpPr>
          <p:spPr>
            <a:xfrm flipH="1">
              <a:off x="6523803" y="4740854"/>
              <a:ext cx="282490" cy="4199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6667133" y="4800601"/>
              <a:ext cx="4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FT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17143" y="111103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3) Phase Streaks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444093" y="3771890"/>
            <a:ext cx="6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glass</a:t>
            </a:r>
            <a:endParaRPr lang="en-US" b="1" dirty="0"/>
          </a:p>
        </p:txBody>
      </p:sp>
      <p:grpSp>
        <p:nvGrpSpPr>
          <p:cNvPr id="125" name="Group 124"/>
          <p:cNvGrpSpPr/>
          <p:nvPr/>
        </p:nvGrpSpPr>
        <p:grpSpPr>
          <a:xfrm>
            <a:off x="25399" y="1479333"/>
            <a:ext cx="4856832" cy="1008001"/>
            <a:chOff x="25399" y="1415833"/>
            <a:chExt cx="4856832" cy="1008001"/>
          </a:xfrm>
        </p:grpSpPr>
        <p:pic>
          <p:nvPicPr>
            <p:cNvPr id="111" name="Picture 110" descr="Fig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72" r="1860" b="53631"/>
            <a:stretch/>
          </p:blipFill>
          <p:spPr>
            <a:xfrm>
              <a:off x="25399" y="1469643"/>
              <a:ext cx="4856832" cy="954191"/>
            </a:xfrm>
            <a:prstGeom prst="rect">
              <a:avLst/>
            </a:prstGeom>
          </p:spPr>
        </p:pic>
        <p:sp>
          <p:nvSpPr>
            <p:cNvPr id="114" name="TextBox 113"/>
            <p:cNvSpPr txBox="1"/>
            <p:nvPr/>
          </p:nvSpPr>
          <p:spPr>
            <a:xfrm>
              <a:off x="317500" y="1415833"/>
              <a:ext cx="6023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en-US" sz="1200" b="1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= 1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o </a:t>
              </a:r>
              <a:endParaRPr lang="en-US" sz="12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685800" y="2190533"/>
              <a:ext cx="3683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2400300" y="1415833"/>
              <a:ext cx="680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en-US" sz="1200" b="1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= 27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o </a:t>
              </a:r>
              <a:endParaRPr lang="en-US" sz="12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 rot="2280000">
              <a:off x="2133600" y="2038133"/>
              <a:ext cx="3683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3568700" y="1428533"/>
              <a:ext cx="727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en-US" sz="1200" b="1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= -25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o </a:t>
              </a:r>
              <a:endParaRPr lang="en-US" sz="12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>
            <a:xfrm rot="19260000">
              <a:off x="4165600" y="2050833"/>
              <a:ext cx="3683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144143" y="2533433"/>
            <a:ext cx="3139569" cy="1198335"/>
            <a:chOff x="131443" y="2660433"/>
            <a:chExt cx="3139569" cy="1198335"/>
          </a:xfrm>
        </p:grpSpPr>
        <p:pic>
          <p:nvPicPr>
            <p:cNvPr id="112" name="Picture 111" descr="Fig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9" t="53682" r="53933" b="-426"/>
            <a:stretch/>
          </p:blipFill>
          <p:spPr>
            <a:xfrm>
              <a:off x="131443" y="2688336"/>
              <a:ext cx="1532765" cy="1170432"/>
            </a:xfrm>
            <a:prstGeom prst="rect">
              <a:avLst/>
            </a:prstGeom>
          </p:spPr>
        </p:pic>
        <p:pic>
          <p:nvPicPr>
            <p:cNvPr id="113" name="Picture 112" descr="Fig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5" t="53921" r="13358" b="-121"/>
            <a:stretch/>
          </p:blipFill>
          <p:spPr>
            <a:xfrm>
              <a:off x="1817116" y="2715768"/>
              <a:ext cx="1453896" cy="109728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330200" y="2660433"/>
              <a:ext cx="727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en-US" sz="1200" b="1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= -65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o </a:t>
              </a:r>
              <a:endParaRPr lang="en-US" sz="12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 rot="8100000">
              <a:off x="876300" y="3282733"/>
              <a:ext cx="3683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1943100" y="3257333"/>
              <a:ext cx="6803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ϕ</a:t>
              </a:r>
              <a:r>
                <a:rPr lang="en-US" sz="1200" b="1" dirty="0" smtClean="0">
                  <a:solidFill>
                    <a:schemeClr val="bg1"/>
                  </a:solidFill>
                  <a:latin typeface="Lucida Grande"/>
                  <a:ea typeface="Lucida Grande"/>
                  <a:cs typeface="Lucida Grande"/>
                </a:rPr>
                <a:t> 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= 68</a:t>
              </a:r>
              <a:r>
                <a:rPr lang="en-US" sz="1200" b="1" baseline="30000" dirty="0" smtClean="0">
                  <a:solidFill>
                    <a:schemeClr val="bg1"/>
                  </a:solidFill>
                </a:rPr>
                <a:t>o </a:t>
              </a:r>
              <a:endParaRPr lang="en-US" sz="1200" b="1" baseline="30000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4100000">
              <a:off x="2578100" y="3054133"/>
              <a:ext cx="3683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4" name="Straight Connector 133"/>
          <p:cNvCxnSpPr/>
          <p:nvPr/>
        </p:nvCxnSpPr>
        <p:spPr>
          <a:xfrm>
            <a:off x="1361363" y="962905"/>
            <a:ext cx="75374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4586002" y="5649103"/>
            <a:ext cx="2267614" cy="628030"/>
            <a:chOff x="4586002" y="5649103"/>
            <a:chExt cx="2267614" cy="628030"/>
          </a:xfrm>
        </p:grpSpPr>
        <p:grpSp>
          <p:nvGrpSpPr>
            <p:cNvPr id="140" name="Group 139"/>
            <p:cNvGrpSpPr/>
            <p:nvPr/>
          </p:nvGrpSpPr>
          <p:grpSpPr>
            <a:xfrm>
              <a:off x="6025215" y="5649103"/>
              <a:ext cx="828401" cy="628030"/>
              <a:chOff x="6025215" y="5649103"/>
              <a:chExt cx="828401" cy="628030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6025215" y="5687203"/>
                <a:ext cx="282301" cy="14543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037915" y="5890403"/>
                <a:ext cx="282301" cy="14543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6050615" y="6093603"/>
                <a:ext cx="282301" cy="14543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571315" y="6131703"/>
                <a:ext cx="282301" cy="14543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6558615" y="5649103"/>
                <a:ext cx="282301" cy="145430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4586002" y="5660255"/>
              <a:ext cx="88917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w</a:t>
              </a:r>
              <a:r>
                <a:rPr lang="en-US" sz="1600" i="1" dirty="0" smtClean="0">
                  <a:solidFill>
                    <a:srgbClr val="FF0000"/>
                  </a:solidFill>
                </a:rPr>
                <a:t>indow</a:t>
              </a:r>
            </a:p>
            <a:p>
              <a:r>
                <a:rPr lang="en-US" sz="1600" i="1" dirty="0">
                  <a:solidFill>
                    <a:srgbClr val="FF0000"/>
                  </a:solidFill>
                </a:rPr>
                <a:t>a</a:t>
              </a:r>
              <a:r>
                <a:rPr lang="en-US" sz="1600" i="1" dirty="0" smtClean="0">
                  <a:solidFill>
                    <a:srgbClr val="FF0000"/>
                  </a:solidFill>
                </a:rPr>
                <a:t>nd IFT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6200" y="3585154"/>
            <a:ext cx="1987466" cy="1018365"/>
            <a:chOff x="16200" y="3585154"/>
            <a:chExt cx="1987466" cy="1018365"/>
          </a:xfrm>
        </p:grpSpPr>
        <p:sp>
          <p:nvSpPr>
            <p:cNvPr id="128" name="TextBox 127"/>
            <p:cNvSpPr txBox="1"/>
            <p:nvPr/>
          </p:nvSpPr>
          <p:spPr>
            <a:xfrm>
              <a:off x="16200" y="3957188"/>
              <a:ext cx="17825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4) Tomographic</a:t>
              </a:r>
            </a:p>
            <a:p>
              <a:r>
                <a:rPr lang="en-US" b="1" dirty="0"/>
                <a:t> </a:t>
              </a:r>
              <a:r>
                <a:rPr lang="en-US" b="1" dirty="0" smtClean="0"/>
                <a:t>  Reconstruction</a:t>
              </a:r>
              <a:endParaRPr lang="en-US" b="1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H="1">
              <a:off x="1456503" y="3585154"/>
              <a:ext cx="282490" cy="4199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626640" y="3696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946400" y="990600"/>
            <a:ext cx="3304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E010E"/>
                </a:solidFill>
              </a:rPr>
              <a:t>Z. Li </a:t>
            </a:r>
            <a:r>
              <a:rPr lang="en-US" sz="1400" i="1" dirty="0">
                <a:solidFill>
                  <a:srgbClr val="FE010E"/>
                </a:solidFill>
              </a:rPr>
              <a:t>et al</a:t>
            </a:r>
            <a:r>
              <a:rPr lang="en-US" sz="1400" dirty="0">
                <a:solidFill>
                  <a:srgbClr val="FE010E"/>
                </a:solidFill>
              </a:rPr>
              <a:t>.</a:t>
            </a:r>
            <a:r>
              <a:rPr lang="en-US" sz="1400" dirty="0" smtClean="0">
                <a:solidFill>
                  <a:srgbClr val="FE010E"/>
                </a:solidFill>
              </a:rPr>
              <a:t>, </a:t>
            </a:r>
            <a:r>
              <a:rPr lang="en-US" sz="1400" i="1" dirty="0" smtClean="0">
                <a:solidFill>
                  <a:srgbClr val="FE010E"/>
                </a:solidFill>
              </a:rPr>
              <a:t>Nature </a:t>
            </a:r>
            <a:r>
              <a:rPr lang="en-US" sz="1400" i="1" dirty="0" err="1" smtClean="0">
                <a:solidFill>
                  <a:srgbClr val="FE010E"/>
                </a:solidFill>
              </a:rPr>
              <a:t>Commun</a:t>
            </a:r>
            <a:r>
              <a:rPr lang="en-US" sz="1400" dirty="0" smtClean="0">
                <a:solidFill>
                  <a:srgbClr val="FE010E"/>
                </a:solidFill>
              </a:rPr>
              <a:t>. </a:t>
            </a:r>
            <a:r>
              <a:rPr lang="en-US" sz="1400" b="1" dirty="0" smtClean="0">
                <a:solidFill>
                  <a:srgbClr val="FE010E"/>
                </a:solidFill>
              </a:rPr>
              <a:t>5</a:t>
            </a:r>
            <a:r>
              <a:rPr lang="en-US" sz="1400" dirty="0" smtClean="0">
                <a:solidFill>
                  <a:srgbClr val="FE010E"/>
                </a:solidFill>
              </a:rPr>
              <a:t>, 3085 (2014) </a:t>
            </a:r>
            <a:endParaRPr lang="en-US" sz="1400" dirty="0"/>
          </a:p>
        </p:txBody>
      </p:sp>
      <p:pic>
        <p:nvPicPr>
          <p:cNvPr id="107" name="Picture 106" descr="FDT mov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" y="4568170"/>
            <a:ext cx="2214037" cy="2214037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96783" y="77213"/>
            <a:ext cx="1002405" cy="938787"/>
            <a:chOff x="3303214" y="2758382"/>
            <a:chExt cx="1424847" cy="1409786"/>
          </a:xfrm>
        </p:grpSpPr>
        <p:sp>
          <p:nvSpPr>
            <p:cNvPr id="148" name="Oval 147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109" name="TextBox 108"/>
          <p:cNvSpPr txBox="1"/>
          <p:nvPr/>
        </p:nvSpPr>
        <p:spPr>
          <a:xfrm>
            <a:off x="2501775" y="6248096"/>
            <a:ext cx="246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The ultimate 4D plasma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structure diagnostic!?</a:t>
            </a:r>
          </a:p>
        </p:txBody>
      </p:sp>
    </p:spTree>
    <p:extLst>
      <p:ext uri="{BB962C8B-B14F-4D97-AF65-F5344CB8AC3E}">
        <p14:creationId xmlns:p14="http://schemas.microsoft.com/office/powerpoint/2010/main" val="295628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226746" y="1024466"/>
            <a:ext cx="3304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E010E"/>
                </a:solidFill>
              </a:rPr>
              <a:t>Z. Li </a:t>
            </a:r>
            <a:r>
              <a:rPr lang="en-US" sz="1400" i="1" dirty="0">
                <a:solidFill>
                  <a:srgbClr val="FE010E"/>
                </a:solidFill>
              </a:rPr>
              <a:t>et al</a:t>
            </a:r>
            <a:r>
              <a:rPr lang="en-US" sz="1400" dirty="0">
                <a:solidFill>
                  <a:srgbClr val="FE010E"/>
                </a:solidFill>
              </a:rPr>
              <a:t>.</a:t>
            </a:r>
            <a:r>
              <a:rPr lang="en-US" sz="1400" dirty="0" smtClean="0">
                <a:solidFill>
                  <a:srgbClr val="FE010E"/>
                </a:solidFill>
              </a:rPr>
              <a:t>, </a:t>
            </a:r>
            <a:r>
              <a:rPr lang="en-US" sz="1400" i="1" dirty="0" smtClean="0">
                <a:solidFill>
                  <a:srgbClr val="FE010E"/>
                </a:solidFill>
              </a:rPr>
              <a:t>Nature </a:t>
            </a:r>
            <a:r>
              <a:rPr lang="en-US" sz="1400" i="1" dirty="0" err="1" smtClean="0">
                <a:solidFill>
                  <a:srgbClr val="FE010E"/>
                </a:solidFill>
              </a:rPr>
              <a:t>Commun</a:t>
            </a:r>
            <a:r>
              <a:rPr lang="en-US" sz="1400" dirty="0" smtClean="0">
                <a:solidFill>
                  <a:srgbClr val="FE010E"/>
                </a:solidFill>
              </a:rPr>
              <a:t>. </a:t>
            </a:r>
            <a:r>
              <a:rPr lang="en-US" sz="1400" b="1" dirty="0" smtClean="0">
                <a:solidFill>
                  <a:srgbClr val="FE010E"/>
                </a:solidFill>
              </a:rPr>
              <a:t>5</a:t>
            </a:r>
            <a:r>
              <a:rPr lang="en-US" sz="1400" dirty="0" smtClean="0">
                <a:solidFill>
                  <a:srgbClr val="FE010E"/>
                </a:solidFill>
              </a:rPr>
              <a:t>, 3085 (2014) 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233" y="12700"/>
            <a:ext cx="7699404" cy="95020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Single-shot tomographic movies unravel the complex physics of filament formation in Kerr media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" y="2273299"/>
            <a:ext cx="6503841" cy="42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Dell\Desktop\FDTpaper_rev\movie_032512_700n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36" y="4594769"/>
            <a:ext cx="3023730" cy="18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5400" y="1295400"/>
            <a:ext cx="966931" cy="1333500"/>
            <a:chOff x="-25400" y="812800"/>
            <a:chExt cx="966931" cy="1333500"/>
          </a:xfrm>
        </p:grpSpPr>
        <p:sp>
          <p:nvSpPr>
            <p:cNvPr id="4" name="TextBox 3"/>
            <p:cNvSpPr txBox="1"/>
            <p:nvPr/>
          </p:nvSpPr>
          <p:spPr>
            <a:xfrm>
              <a:off x="-25400" y="812800"/>
              <a:ext cx="966931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PUMP 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PULSE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ENERGY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400" y="1765300"/>
              <a:ext cx="368300" cy="339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82368" y="1790699"/>
              <a:ext cx="285932" cy="35560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1206500" y="939800"/>
            <a:ext cx="72771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8900" y="1854200"/>
            <a:ext cx="378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Propagation distance </a:t>
            </a:r>
            <a:r>
              <a:rPr lang="en-US" b="1" i="1" dirty="0" err="1" smtClean="0"/>
              <a:t>z</a:t>
            </a:r>
            <a:r>
              <a:rPr lang="en-US" b="1" baseline="-25000" dirty="0" err="1" smtClean="0"/>
              <a:t>ob</a:t>
            </a:r>
            <a:r>
              <a:rPr lang="en-US" b="1" dirty="0" smtClean="0"/>
              <a:t> into medium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68500" y="648970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from peak of pump pulse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867400" y="1625600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</a:t>
            </a:r>
            <a:r>
              <a:rPr lang="en-US" sz="1400" b="1" dirty="0" smtClean="0"/>
              <a:t>onlinear</a:t>
            </a:r>
          </a:p>
          <a:p>
            <a:r>
              <a:rPr lang="en-US" sz="1400" b="1" dirty="0"/>
              <a:t>r</a:t>
            </a:r>
            <a:r>
              <a:rPr lang="en-US" sz="1400" b="1" dirty="0" smtClean="0"/>
              <a:t>efractive</a:t>
            </a:r>
          </a:p>
          <a:p>
            <a:r>
              <a:rPr lang="en-US" sz="1400" b="1" dirty="0"/>
              <a:t>i</a:t>
            </a:r>
            <a:r>
              <a:rPr lang="en-US" sz="1400" b="1" dirty="0" smtClean="0"/>
              <a:t>ndex ∆n</a:t>
            </a:r>
            <a:endParaRPr lang="en-US" sz="1400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66800" y="2501900"/>
            <a:ext cx="2222500" cy="338554"/>
            <a:chOff x="1066800" y="2501900"/>
            <a:chExt cx="2222500" cy="338554"/>
          </a:xfrm>
        </p:grpSpPr>
        <p:sp>
          <p:nvSpPr>
            <p:cNvPr id="22" name="TextBox 21"/>
            <p:cNvSpPr txBox="1"/>
            <p:nvPr/>
          </p:nvSpPr>
          <p:spPr>
            <a:xfrm>
              <a:off x="1066800" y="2501900"/>
              <a:ext cx="17166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</a:t>
              </a:r>
              <a:r>
                <a:rPr lang="en-US" sz="1600" dirty="0" smtClean="0">
                  <a:solidFill>
                    <a:schemeClr val="bg1"/>
                  </a:solidFill>
                </a:rPr>
                <a:t>inear propagation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746078" y="2699266"/>
              <a:ext cx="54322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" name="Group 2047"/>
          <p:cNvGrpSpPr/>
          <p:nvPr/>
        </p:nvGrpSpPr>
        <p:grpSpPr>
          <a:xfrm>
            <a:off x="1068936" y="3365500"/>
            <a:ext cx="2169564" cy="338554"/>
            <a:chOff x="1068936" y="3365500"/>
            <a:chExt cx="2169564" cy="338554"/>
          </a:xfrm>
        </p:grpSpPr>
        <p:sp>
          <p:nvSpPr>
            <p:cNvPr id="23" name="TextBox 22"/>
            <p:cNvSpPr txBox="1"/>
            <p:nvPr/>
          </p:nvSpPr>
          <p:spPr>
            <a:xfrm>
              <a:off x="1068936" y="3365500"/>
              <a:ext cx="16372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m</a:t>
              </a:r>
              <a:r>
                <a:rPr lang="en-US" sz="1600" dirty="0" smtClean="0">
                  <a:solidFill>
                    <a:srgbClr val="FFFFFF"/>
                  </a:solidFill>
                </a:rPr>
                <a:t>ild self-focusing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695278" y="3575566"/>
              <a:ext cx="54322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9" name="Group 2048"/>
          <p:cNvGrpSpPr/>
          <p:nvPr/>
        </p:nvGrpSpPr>
        <p:grpSpPr>
          <a:xfrm>
            <a:off x="1030836" y="4241800"/>
            <a:ext cx="2296564" cy="338554"/>
            <a:chOff x="1030836" y="4241800"/>
            <a:chExt cx="2296564" cy="338554"/>
          </a:xfrm>
        </p:grpSpPr>
        <p:sp>
          <p:nvSpPr>
            <p:cNvPr id="25" name="TextBox 24"/>
            <p:cNvSpPr txBox="1"/>
            <p:nvPr/>
          </p:nvSpPr>
          <p:spPr>
            <a:xfrm>
              <a:off x="1030836" y="4241800"/>
              <a:ext cx="17988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strong self-focusing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784178" y="4451866"/>
              <a:ext cx="54322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1" name="Group 2050"/>
          <p:cNvGrpSpPr/>
          <p:nvPr/>
        </p:nvGrpSpPr>
        <p:grpSpPr>
          <a:xfrm>
            <a:off x="1054100" y="5118100"/>
            <a:ext cx="2171700" cy="338554"/>
            <a:chOff x="1054100" y="5118100"/>
            <a:chExt cx="2171700" cy="338554"/>
          </a:xfrm>
        </p:grpSpPr>
        <p:sp>
          <p:nvSpPr>
            <p:cNvPr id="24" name="TextBox 23"/>
            <p:cNvSpPr txBox="1"/>
            <p:nvPr/>
          </p:nvSpPr>
          <p:spPr>
            <a:xfrm>
              <a:off x="1054100" y="5118100"/>
              <a:ext cx="16010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a</a:t>
              </a:r>
              <a:r>
                <a:rPr lang="en-US" sz="1600" dirty="0" smtClean="0">
                  <a:solidFill>
                    <a:srgbClr val="FFFFFF"/>
                  </a:solidFill>
                </a:rPr>
                <a:t>rrested collapse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682578" y="5315466"/>
              <a:ext cx="54322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4" name="TextBox 2053"/>
          <p:cNvSpPr txBox="1"/>
          <p:nvPr/>
        </p:nvSpPr>
        <p:spPr>
          <a:xfrm>
            <a:off x="3302000" y="5778500"/>
            <a:ext cx="2721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s</a:t>
            </a:r>
            <a:r>
              <a:rPr lang="en-US" sz="1600" dirty="0" smtClean="0">
                <a:solidFill>
                  <a:srgbClr val="FFFFFF"/>
                </a:solidFill>
              </a:rPr>
              <a:t>elf-guided filament formation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2072" name="Group 2071"/>
          <p:cNvGrpSpPr/>
          <p:nvPr/>
        </p:nvGrpSpPr>
        <p:grpSpPr>
          <a:xfrm>
            <a:off x="4267200" y="5105400"/>
            <a:ext cx="1729460" cy="482600"/>
            <a:chOff x="4267200" y="5105400"/>
            <a:chExt cx="1729460" cy="482600"/>
          </a:xfrm>
        </p:grpSpPr>
        <p:sp>
          <p:nvSpPr>
            <p:cNvPr id="2053" name="TextBox 2052"/>
            <p:cNvSpPr txBox="1"/>
            <p:nvPr/>
          </p:nvSpPr>
          <p:spPr>
            <a:xfrm>
              <a:off x="4267200" y="5105400"/>
              <a:ext cx="17294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lasma generation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cxnSp>
          <p:nvCxnSpPr>
            <p:cNvPr id="2056" name="Straight Arrow Connector 2055"/>
            <p:cNvCxnSpPr/>
            <p:nvPr/>
          </p:nvCxnSpPr>
          <p:spPr>
            <a:xfrm flipH="1">
              <a:off x="5583767" y="5393267"/>
              <a:ext cx="194733" cy="194733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7" name="TextBox 2056"/>
          <p:cNvSpPr txBox="1"/>
          <p:nvPr/>
        </p:nvSpPr>
        <p:spPr>
          <a:xfrm>
            <a:off x="7130236" y="6477000"/>
            <a:ext cx="189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Single-shot movie</a:t>
            </a:r>
            <a:endParaRPr lang="en-US" b="1" dirty="0"/>
          </a:p>
        </p:txBody>
      </p:sp>
      <p:sp>
        <p:nvSpPr>
          <p:cNvPr id="2058" name="Right Arrow 2057"/>
          <p:cNvSpPr/>
          <p:nvPr/>
        </p:nvSpPr>
        <p:spPr>
          <a:xfrm>
            <a:off x="6446508" y="5277366"/>
            <a:ext cx="323703" cy="801588"/>
          </a:xfrm>
          <a:prstGeom prst="rightArrow">
            <a:avLst>
              <a:gd name="adj1" fmla="val 50000"/>
              <a:gd name="adj2" fmla="val 72277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/>
          <p:cNvSpPr/>
          <p:nvPr/>
        </p:nvSpPr>
        <p:spPr>
          <a:xfrm>
            <a:off x="381000" y="2501900"/>
            <a:ext cx="381297" cy="3615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TextBox 2066"/>
          <p:cNvSpPr txBox="1"/>
          <p:nvPr/>
        </p:nvSpPr>
        <p:spPr>
          <a:xfrm rot="16200000">
            <a:off x="33827" y="4122122"/>
            <a:ext cx="10638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x</a:t>
            </a:r>
            <a:r>
              <a:rPr lang="en-US" sz="2000" b="1" baseline="-25000" dirty="0" err="1" smtClean="0"/>
              <a:t>ob</a:t>
            </a:r>
            <a:r>
              <a:rPr lang="en-US" sz="2000" b="1" dirty="0" smtClean="0"/>
              <a:t> [µm]</a:t>
            </a:r>
            <a:endParaRPr lang="en-US" sz="2000" b="1" dirty="0"/>
          </a:p>
        </p:txBody>
      </p:sp>
      <p:sp>
        <p:nvSpPr>
          <p:cNvPr id="2069" name="TextBox 2068"/>
          <p:cNvSpPr txBox="1"/>
          <p:nvPr/>
        </p:nvSpPr>
        <p:spPr>
          <a:xfrm rot="16200000">
            <a:off x="-173306" y="5496233"/>
            <a:ext cx="7389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0.7 µJ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-173306" y="4632633"/>
            <a:ext cx="7389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0.6 µJ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-173306" y="3705533"/>
            <a:ext cx="7389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0.5 µJ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-186006" y="2867333"/>
            <a:ext cx="7389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0.4 µJ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70" name="Rectangle 2069"/>
          <p:cNvSpPr/>
          <p:nvPr/>
        </p:nvSpPr>
        <p:spPr>
          <a:xfrm>
            <a:off x="1206500" y="6299200"/>
            <a:ext cx="4748421" cy="235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TextBox 2070"/>
          <p:cNvSpPr txBox="1"/>
          <p:nvPr/>
        </p:nvSpPr>
        <p:spPr>
          <a:xfrm>
            <a:off x="3175000" y="6210300"/>
            <a:ext cx="69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/>
                <a:cs typeface="Times New Roman"/>
              </a:rPr>
              <a:t>ζ</a:t>
            </a:r>
            <a:r>
              <a:rPr lang="en-US" sz="2000" b="1" dirty="0" smtClean="0"/>
              <a:t> [</a:t>
            </a:r>
            <a:r>
              <a:rPr lang="en-US" sz="2000" b="1" dirty="0" err="1" smtClean="0"/>
              <a:t>fs</a:t>
            </a:r>
            <a:r>
              <a:rPr lang="en-US" sz="2000" b="1" dirty="0" smtClean="0"/>
              <a:t>]</a:t>
            </a:r>
            <a:endParaRPr lang="en-US" sz="2000" b="1" dirty="0"/>
          </a:p>
        </p:txBody>
      </p:sp>
      <p:pic>
        <p:nvPicPr>
          <p:cNvPr id="96" name="Picture 95" descr="fig_Fi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07" y="937504"/>
            <a:ext cx="1490409" cy="100559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68936" y="2569631"/>
            <a:ext cx="4823864" cy="3484037"/>
            <a:chOff x="1085869" y="1689115"/>
            <a:chExt cx="4823864" cy="34840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5869" y="1689115"/>
              <a:ext cx="4823864" cy="348403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556875" y="2380078"/>
              <a:ext cx="1776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NLSE </a:t>
              </a:r>
              <a:r>
                <a:rPr lang="en-US" dirty="0">
                  <a:solidFill>
                    <a:srgbClr val="FFFFFF"/>
                  </a:solidFill>
                </a:rPr>
                <a:t>s</a:t>
              </a:r>
              <a:r>
                <a:rPr lang="en-US" dirty="0" smtClean="0">
                  <a:solidFill>
                    <a:srgbClr val="FFFFFF"/>
                  </a:solidFill>
                </a:rPr>
                <a:t>imulations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6783" y="77213"/>
            <a:ext cx="1002405" cy="938787"/>
            <a:chOff x="3303214" y="2758382"/>
            <a:chExt cx="1424847" cy="1409786"/>
          </a:xfrm>
        </p:grpSpPr>
        <p:sp>
          <p:nvSpPr>
            <p:cNvPr id="61" name="Oval 60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55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4153" y="5960543"/>
            <a:ext cx="9289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I have highlighted those that visualize </a:t>
            </a:r>
            <a:r>
              <a:rPr lang="en-US" sz="2800" b="1" i="1"/>
              <a:t>n</a:t>
            </a:r>
            <a:r>
              <a:rPr lang="en-US" sz="2800" b="1" baseline="-25000"/>
              <a:t>e</a:t>
            </a:r>
            <a:r>
              <a:rPr lang="en-US" sz="2800" b="1"/>
              <a:t>(</a:t>
            </a:r>
            <a:r>
              <a:rPr lang="en-US" sz="2800" b="1" i="1"/>
              <a:t>r</a:t>
            </a:r>
            <a:r>
              <a:rPr lang="en-US" sz="2800" b="1"/>
              <a:t>,</a:t>
            </a:r>
            <a:r>
              <a:rPr lang="en-US" sz="2800" b="1" i="1">
                <a:latin typeface="Times New Roman"/>
                <a:cs typeface="Times New Roman"/>
              </a:rPr>
              <a:t>ζ</a:t>
            </a:r>
            <a:r>
              <a:rPr lang="en-US" sz="2800" b="1"/>
              <a:t>,</a:t>
            </a:r>
            <a:r>
              <a:rPr lang="en-US" sz="2800" b="1" i="1"/>
              <a:t>z</a:t>
            </a:r>
            <a:r>
              <a:rPr lang="en-US" sz="2800" b="1"/>
              <a:t>) or </a:t>
            </a:r>
            <a:r>
              <a:rPr lang="en-US" sz="2800" b="1" i="1"/>
              <a:t>E</a:t>
            </a:r>
            <a:r>
              <a:rPr lang="en-US" sz="2800" b="1"/>
              <a:t>(</a:t>
            </a:r>
            <a:r>
              <a:rPr lang="en-US" sz="2800" b="1" i="1"/>
              <a:t>r</a:t>
            </a:r>
            <a:r>
              <a:rPr lang="en-US" sz="2800" b="1"/>
              <a:t>,</a:t>
            </a:r>
            <a:r>
              <a:rPr lang="en-US" sz="2800" b="1" i="1">
                <a:latin typeface="Times New Roman"/>
                <a:cs typeface="Times New Roman"/>
              </a:rPr>
              <a:t>ζ</a:t>
            </a:r>
            <a:r>
              <a:rPr lang="en-US" sz="2800" b="1"/>
              <a:t>,</a:t>
            </a:r>
            <a:r>
              <a:rPr lang="en-US" sz="2800" b="1" i="1"/>
              <a:t>z</a:t>
            </a:r>
            <a:r>
              <a:rPr lang="en-US" sz="2800" b="1"/>
              <a:t>) over</a:t>
            </a:r>
          </a:p>
          <a:p>
            <a:pPr algn="ctr"/>
            <a:r>
              <a:rPr lang="en-US" sz="2800" b="1"/>
              <a:t>substantial propagation distances </a:t>
            </a:r>
            <a:r>
              <a:rPr lang="en-US" sz="2800" b="1" i="1"/>
              <a:t>z</a:t>
            </a:r>
            <a:r>
              <a:rPr lang="en-US" sz="2800" b="1"/>
              <a:t> in one shot.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38" y="1265770"/>
            <a:ext cx="632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1) Electromagnetic Emission from plasma wakes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73" y="2929472"/>
            <a:ext cx="492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2) Light scattering from PA structures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40" y="4436541"/>
            <a:ext cx="519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3) Multi-shot pump-probe experiments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976" y="80595"/>
            <a:ext cx="1103267" cy="1037012"/>
            <a:chOff x="3303214" y="2758382"/>
            <a:chExt cx="1424847" cy="1409786"/>
          </a:xfrm>
        </p:grpSpPr>
        <p:sp>
          <p:nvSpPr>
            <p:cNvPr id="8" name="Oval 7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29561" y="-33858"/>
            <a:ext cx="7725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Many diagnostics have contributed </a:t>
            </a:r>
          </a:p>
          <a:p>
            <a:pPr algn="ctr"/>
            <a:r>
              <a:rPr lang="en-US" sz="3600" b="1"/>
              <a:t>to plasma electron acceleration science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29561" y="1166471"/>
            <a:ext cx="772571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834" y="5960543"/>
            <a:ext cx="849176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65274" y="4889506"/>
            <a:ext cx="3967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Rosenzweig, </a:t>
            </a:r>
            <a:r>
              <a:rPr lang="en-US" sz="1400" i="1">
                <a:solidFill>
                  <a:srgbClr val="FF0000"/>
                </a:solidFill>
              </a:rPr>
              <a:t>PRL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61</a:t>
            </a:r>
            <a:r>
              <a:rPr lang="en-US" sz="1400">
                <a:solidFill>
                  <a:srgbClr val="FF0000"/>
                </a:solidFill>
              </a:rPr>
              <a:t>, 98 (1988); </a:t>
            </a:r>
            <a:r>
              <a:rPr lang="en-US" sz="1400" i="1">
                <a:solidFill>
                  <a:srgbClr val="FF0000"/>
                </a:solidFill>
              </a:rPr>
              <a:t>PRA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39</a:t>
            </a:r>
            <a:r>
              <a:rPr lang="en-US" sz="1400">
                <a:solidFill>
                  <a:srgbClr val="FF0000"/>
                </a:solidFill>
              </a:rPr>
              <a:t>, 1586 (1989)</a:t>
            </a:r>
          </a:p>
          <a:p>
            <a:r>
              <a:rPr lang="en-US" sz="1400">
                <a:solidFill>
                  <a:srgbClr val="FF0000"/>
                </a:solidFill>
              </a:rPr>
              <a:t>Kallos, </a:t>
            </a:r>
            <a:r>
              <a:rPr lang="en-US" sz="1400" i="1">
                <a:solidFill>
                  <a:srgbClr val="FF0000"/>
                </a:solidFill>
              </a:rPr>
              <a:t>PRL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100</a:t>
            </a:r>
            <a:r>
              <a:rPr lang="en-US" sz="1400">
                <a:solidFill>
                  <a:srgbClr val="FF0000"/>
                </a:solidFill>
              </a:rPr>
              <a:t>, 074802 (2008)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554639" y="1816337"/>
            <a:ext cx="3364340" cy="1267828"/>
            <a:chOff x="5084739" y="1778237"/>
            <a:chExt cx="3364340" cy="1267828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577" y="1794937"/>
              <a:ext cx="1883871" cy="12091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2" descr="Helle_SH_rin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500" y="1778237"/>
              <a:ext cx="1273579" cy="122743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12000" y="2718037"/>
              <a:ext cx="506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expt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84739" y="2738288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schematic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4165" y="1731437"/>
            <a:ext cx="5091705" cy="1255701"/>
            <a:chOff x="124165" y="1782237"/>
            <a:chExt cx="5091705" cy="1255701"/>
          </a:xfrm>
        </p:grpSpPr>
        <p:sp>
          <p:nvSpPr>
            <p:cNvPr id="16" name="TextBox 15"/>
            <p:cNvSpPr txBox="1"/>
            <p:nvPr/>
          </p:nvSpPr>
          <p:spPr>
            <a:xfrm>
              <a:off x="1748354" y="1794937"/>
              <a:ext cx="346751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Hamster</a:t>
              </a:r>
              <a:r>
                <a:rPr lang="en-US" sz="1400" i="1">
                  <a:solidFill>
                    <a:srgbClr val="FF0000"/>
                  </a:solidFill>
                </a:rPr>
                <a:t> PRL</a:t>
              </a:r>
              <a:r>
                <a:rPr lang="en-US" sz="1400" b="1" i="1">
                  <a:solidFill>
                    <a:srgbClr val="FF0000"/>
                  </a:solidFill>
                </a:rPr>
                <a:t> </a:t>
              </a:r>
              <a:r>
                <a:rPr lang="en-US" sz="1400" b="1">
                  <a:solidFill>
                    <a:srgbClr val="FF0000"/>
                  </a:solidFill>
                </a:rPr>
                <a:t>71</a:t>
              </a:r>
              <a:r>
                <a:rPr lang="en-US" sz="1400">
                  <a:solidFill>
                    <a:srgbClr val="FF0000"/>
                  </a:solidFill>
                </a:rPr>
                <a:t>, 2725 (1993)</a:t>
              </a:r>
            </a:p>
            <a:p>
              <a:endParaRPr lang="en-US" sz="800">
                <a:solidFill>
                  <a:srgbClr val="FF0000"/>
                </a:solidFill>
              </a:endParaRPr>
            </a:p>
            <a:p>
              <a:r>
                <a:rPr lang="en-US" sz="1400">
                  <a:solidFill>
                    <a:srgbClr val="FF0000"/>
                  </a:solidFill>
                </a:rPr>
                <a:t>Thomas, </a:t>
              </a:r>
              <a:r>
                <a:rPr lang="en-US" sz="1400" i="1">
                  <a:solidFill>
                    <a:srgbClr val="FF0000"/>
                  </a:solidFill>
                </a:rPr>
                <a:t>PRL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b="1">
                  <a:solidFill>
                    <a:srgbClr val="FF0000"/>
                  </a:solidFill>
                </a:rPr>
                <a:t>98</a:t>
              </a:r>
              <a:r>
                <a:rPr lang="en-US" sz="1400">
                  <a:solidFill>
                    <a:srgbClr val="FF0000"/>
                  </a:solidFill>
                </a:rPr>
                <a:t>, 054802 (2007) – e</a:t>
              </a:r>
              <a:r>
                <a:rPr lang="en-US" sz="1400" baseline="30000">
                  <a:solidFill>
                    <a:srgbClr val="FF0000"/>
                  </a:solidFill>
                </a:rPr>
                <a:t>-</a:t>
              </a:r>
              <a:r>
                <a:rPr lang="en-US" sz="1400">
                  <a:solidFill>
                    <a:srgbClr val="FF0000"/>
                  </a:solidFill>
                </a:rPr>
                <a:t> injection</a:t>
              </a:r>
            </a:p>
            <a:p>
              <a:endParaRPr lang="en-US" sz="800">
                <a:solidFill>
                  <a:srgbClr val="FF0000"/>
                </a:solidFill>
              </a:endParaRPr>
            </a:p>
            <a:p>
              <a:r>
                <a:rPr lang="en-US" sz="1400">
                  <a:solidFill>
                    <a:srgbClr val="FF0000"/>
                  </a:solidFill>
                </a:rPr>
                <a:t>Gordon, </a:t>
              </a:r>
              <a:r>
                <a:rPr lang="en-US" sz="1400" i="1">
                  <a:solidFill>
                    <a:srgbClr val="FF0000"/>
                  </a:solidFill>
                </a:rPr>
                <a:t>PRL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b="1">
                  <a:solidFill>
                    <a:srgbClr val="FF0000"/>
                  </a:solidFill>
                </a:rPr>
                <a:t>98</a:t>
              </a:r>
              <a:r>
                <a:rPr lang="en-US" sz="1400">
                  <a:solidFill>
                    <a:srgbClr val="FF0000"/>
                  </a:solidFill>
                </a:rPr>
                <a:t>, 045004 (2008) - theory</a:t>
              </a:r>
              <a:endParaRPr lang="en-US" sz="800">
                <a:solidFill>
                  <a:srgbClr val="FF0000"/>
                </a:solidFill>
              </a:endParaRPr>
            </a:p>
            <a:p>
              <a:r>
                <a:rPr lang="en-US" sz="1400">
                  <a:solidFill>
                    <a:srgbClr val="FF0000"/>
                  </a:solidFill>
                </a:rPr>
                <a:t>Helle, </a:t>
              </a:r>
              <a:r>
                <a:rPr lang="en-US" sz="1400" i="1">
                  <a:solidFill>
                    <a:srgbClr val="FF0000"/>
                  </a:solidFill>
                </a:rPr>
                <a:t>PRL</a:t>
              </a:r>
              <a:r>
                <a:rPr lang="en-US" sz="1400">
                  <a:solidFill>
                    <a:srgbClr val="FF0000"/>
                  </a:solidFill>
                </a:rPr>
                <a:t> </a:t>
              </a:r>
              <a:r>
                <a:rPr lang="en-US" sz="1400" b="1">
                  <a:solidFill>
                    <a:srgbClr val="FF0000"/>
                  </a:solidFill>
                </a:rPr>
                <a:t>105</a:t>
              </a:r>
              <a:r>
                <a:rPr lang="en-US" sz="1400">
                  <a:solidFill>
                    <a:srgbClr val="FF0000"/>
                  </a:solidFill>
                </a:rPr>
                <a:t>, 105001 (2010) - expt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6865" y="2545495"/>
              <a:ext cx="168768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</a:rPr>
                <a:t>SH eo shocks:</a:t>
              </a:r>
            </a:p>
            <a:p>
              <a:pPr algn="ctr"/>
              <a:r>
                <a:rPr lang="en-US" sz="1200" b="1">
                  <a:solidFill>
                    <a:srgbClr val="0000FF"/>
                  </a:solidFill>
                </a:rPr>
                <a:t>(from bubble walls)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2534" y="1782237"/>
              <a:ext cx="1307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0000FF"/>
                  </a:solidFill>
                </a:rPr>
                <a:t>Far IR (ω </a:t>
              </a:r>
              <a:r>
                <a:rPr lang="en-US" sz="1400" b="1">
                  <a:solidFill>
                    <a:srgbClr val="0000FF"/>
                  </a:solidFill>
                  <a:latin typeface="Times New Roman"/>
                  <a:cs typeface="Times New Roman"/>
                </a:rPr>
                <a:t>~</a:t>
              </a:r>
              <a:r>
                <a:rPr lang="en-US" sz="1400" b="1">
                  <a:solidFill>
                    <a:srgbClr val="0000FF"/>
                  </a:solidFill>
                </a:rPr>
                <a:t> ω</a:t>
              </a:r>
              <a:r>
                <a:rPr lang="en-US" sz="1400" b="1" baseline="-25000">
                  <a:solidFill>
                    <a:srgbClr val="0000FF"/>
                  </a:solidFill>
                </a:rPr>
                <a:t>p</a:t>
              </a:r>
              <a:r>
                <a:rPr lang="en-US" sz="1400" b="1">
                  <a:solidFill>
                    <a:srgbClr val="0000FF"/>
                  </a:solidFill>
                </a:rPr>
                <a:t>):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4165" y="2098475"/>
              <a:ext cx="1738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</a:rPr>
                <a:t>wave-breaking rad</a:t>
              </a:r>
              <a:r>
                <a:rPr lang="en-US" sz="1400" b="1" baseline="30000">
                  <a:solidFill>
                    <a:srgbClr val="0000FF"/>
                  </a:solidFill>
                </a:rPr>
                <a:t>n</a:t>
              </a:r>
              <a:r>
                <a:rPr lang="en-US" sz="1400" b="1">
                  <a:solidFill>
                    <a:srgbClr val="0000FF"/>
                  </a:solidFill>
                </a:rPr>
                <a:t>:</a:t>
              </a:r>
            </a:p>
            <a:p>
              <a:pPr algn="ctr"/>
              <a:r>
                <a:rPr lang="en-US" sz="1400" b="1">
                  <a:solidFill>
                    <a:srgbClr val="0000FF"/>
                  </a:solidFill>
                </a:rPr>
                <a:t>(broadband)</a:t>
              </a:r>
            </a:p>
          </p:txBody>
        </p:sp>
        <p:sp>
          <p:nvSpPr>
            <p:cNvPr id="27" name="Right Brace 26"/>
            <p:cNvSpPr/>
            <p:nvPr/>
          </p:nvSpPr>
          <p:spPr>
            <a:xfrm>
              <a:off x="4747635" y="2545495"/>
              <a:ext cx="139242" cy="3839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Brace 27"/>
            <p:cNvSpPr/>
            <p:nvPr/>
          </p:nvSpPr>
          <p:spPr>
            <a:xfrm flipH="1">
              <a:off x="1659912" y="2558195"/>
              <a:ext cx="139242" cy="38397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449034" y="1684870"/>
            <a:ext cx="569776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5140877" y="2532795"/>
            <a:ext cx="245007" cy="30777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752901" y="3429237"/>
            <a:ext cx="23216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Clayton, </a:t>
            </a:r>
            <a:r>
              <a:rPr lang="en-US" sz="1400" i="1" dirty="0" smtClean="0">
                <a:solidFill>
                  <a:srgbClr val="FF0000"/>
                </a:solidFill>
              </a:rPr>
              <a:t>P</a:t>
            </a:r>
            <a:r>
              <a:rPr lang="en-US" sz="1400" i="1" dirty="0">
                <a:solidFill>
                  <a:srgbClr val="FF0000"/>
                </a:solidFill>
              </a:rPr>
              <a:t>R</a:t>
            </a:r>
            <a:r>
              <a:rPr lang="en-US" sz="1400" i="1" dirty="0" err="1">
                <a:solidFill>
                  <a:srgbClr val="FF0000"/>
                </a:solidFill>
              </a:rPr>
              <a:t>L</a:t>
            </a:r>
            <a:r>
              <a:rPr lang="en-US" sz="1400" b="1" dirty="0">
                <a:solidFill>
                  <a:srgbClr val="FF0000"/>
                </a:solidFill>
              </a:rPr>
              <a:t> 54</a:t>
            </a:r>
            <a:r>
              <a:rPr lang="en-US" sz="1400" dirty="0">
                <a:solidFill>
                  <a:srgbClr val="FF0000"/>
                </a:solidFill>
              </a:rPr>
              <a:t>, 2343 (1985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Gordon, </a:t>
            </a:r>
            <a:r>
              <a:rPr lang="nb-NO" sz="1400" i="1" dirty="0">
                <a:solidFill>
                  <a:srgbClr val="FF0000"/>
                </a:solidFill>
              </a:rPr>
              <a:t>PRL</a:t>
            </a:r>
            <a:r>
              <a:rPr lang="nb-NO" sz="1400" dirty="0">
                <a:solidFill>
                  <a:srgbClr val="FF0000"/>
                </a:solidFill>
              </a:rPr>
              <a:t> </a:t>
            </a:r>
            <a:r>
              <a:rPr lang="nb-NO" sz="1400" b="1" dirty="0">
                <a:solidFill>
                  <a:srgbClr val="FF0000"/>
                </a:solidFill>
              </a:rPr>
              <a:t>80</a:t>
            </a:r>
            <a:r>
              <a:rPr lang="nb-NO" sz="1400" dirty="0">
                <a:solidFill>
                  <a:srgbClr val="FF0000"/>
                </a:solidFill>
              </a:rPr>
              <a:t>, 2133 (1998)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Ting, </a:t>
            </a:r>
            <a:r>
              <a:rPr lang="en-US" sz="1400" i="1" dirty="0" smtClean="0">
                <a:solidFill>
                  <a:srgbClr val="FF0000"/>
                </a:solidFill>
              </a:rPr>
              <a:t>P</a:t>
            </a:r>
            <a:r>
              <a:rPr lang="en-US" sz="1400" i="1" dirty="0">
                <a:solidFill>
                  <a:srgbClr val="FF0000"/>
                </a:solidFill>
              </a:rPr>
              <a:t>R</a:t>
            </a:r>
            <a:r>
              <a:rPr lang="en-US" sz="1400" i="1" dirty="0" err="1">
                <a:solidFill>
                  <a:srgbClr val="FF0000"/>
                </a:solidFill>
              </a:rPr>
              <a:t>L</a:t>
            </a:r>
            <a:r>
              <a:rPr lang="en-US" sz="1400" dirty="0" err="1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77</a:t>
            </a:r>
            <a:r>
              <a:rPr lang="en-US" sz="1400" dirty="0" smtClean="0">
                <a:solidFill>
                  <a:srgbClr val="FF0000"/>
                </a:solidFill>
              </a:rPr>
              <a:t>, 5377 </a:t>
            </a:r>
            <a:r>
              <a:rPr lang="en-US" sz="1400" dirty="0">
                <a:solidFill>
                  <a:srgbClr val="FF0000"/>
                </a:solidFill>
              </a:rPr>
              <a:t>(1996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Le </a:t>
            </a:r>
            <a:r>
              <a:rPr lang="en-US" sz="1400" dirty="0">
                <a:solidFill>
                  <a:srgbClr val="FF0000"/>
                </a:solidFill>
              </a:rPr>
              <a:t>Blanc, </a:t>
            </a:r>
            <a:r>
              <a:rPr lang="en-US" sz="1400" i="1" dirty="0" smtClean="0">
                <a:solidFill>
                  <a:srgbClr val="FF0000"/>
                </a:solidFill>
              </a:rPr>
              <a:t>P</a:t>
            </a:r>
            <a:r>
              <a:rPr lang="en-US" sz="1400" i="1" dirty="0">
                <a:solidFill>
                  <a:srgbClr val="FF0000"/>
                </a:solidFill>
              </a:rPr>
              <a:t>R</a:t>
            </a:r>
            <a:r>
              <a:rPr lang="en-US" sz="1400" i="1" dirty="0" err="1">
                <a:solidFill>
                  <a:srgbClr val="FF0000"/>
                </a:solidFill>
              </a:rPr>
              <a:t>L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77</a:t>
            </a:r>
            <a:r>
              <a:rPr lang="en-US" sz="1400" dirty="0">
                <a:solidFill>
                  <a:srgbClr val="FF0000"/>
                </a:solidFill>
              </a:rPr>
              <a:t>, 5381 (1996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61734" y="3361270"/>
            <a:ext cx="4285901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8439" y="3962637"/>
            <a:ext cx="1355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</a:rPr>
              <a:t>co-propagating</a:t>
            </a:r>
          </a:p>
          <a:p>
            <a:pPr algn="ctr"/>
            <a:r>
              <a:rPr lang="en-US" sz="1400" b="1">
                <a:solidFill>
                  <a:srgbClr val="0000FF"/>
                </a:solidFill>
              </a:rPr>
              <a:t>probe (cτ</a:t>
            </a:r>
            <a:r>
              <a:rPr lang="en-US" sz="1400" b="1" baseline="-25000">
                <a:solidFill>
                  <a:srgbClr val="0000FF"/>
                </a:solidFill>
              </a:rPr>
              <a:t>pr</a:t>
            </a:r>
            <a:r>
              <a:rPr lang="en-US" sz="1400" b="1">
                <a:solidFill>
                  <a:srgbClr val="0000FF"/>
                </a:solidFill>
              </a:rPr>
              <a:t> &gt; λ</a:t>
            </a:r>
            <a:r>
              <a:rPr lang="en-US" sz="1400" b="1" baseline="-25000">
                <a:solidFill>
                  <a:srgbClr val="0000FF"/>
                </a:solidFill>
              </a:rPr>
              <a:t>p</a:t>
            </a:r>
            <a:r>
              <a:rPr lang="en-US" sz="14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2507" y="3408718"/>
            <a:ext cx="13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</a:rPr>
              <a:t>transverse</a:t>
            </a:r>
          </a:p>
          <a:p>
            <a:pPr algn="ctr"/>
            <a:r>
              <a:rPr lang="en-US" sz="1400" b="1">
                <a:solidFill>
                  <a:srgbClr val="0000FF"/>
                </a:solidFill>
              </a:rPr>
              <a:t>probe (cτ</a:t>
            </a:r>
            <a:r>
              <a:rPr lang="en-US" sz="1400" b="1" baseline="-25000">
                <a:solidFill>
                  <a:srgbClr val="0000FF"/>
                </a:solidFill>
              </a:rPr>
              <a:t>pr</a:t>
            </a:r>
            <a:r>
              <a:rPr lang="en-US" sz="1400" b="1">
                <a:solidFill>
                  <a:srgbClr val="0000FF"/>
                </a:solidFill>
              </a:rPr>
              <a:t> &gt; λ</a:t>
            </a:r>
            <a:r>
              <a:rPr lang="en-US" sz="1400" b="1" baseline="-25000">
                <a:solidFill>
                  <a:srgbClr val="0000FF"/>
                </a:solidFill>
              </a:rPr>
              <a:t>p</a:t>
            </a:r>
            <a:r>
              <a:rPr lang="en-US" sz="14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124470" y="4103364"/>
            <a:ext cx="245007" cy="30777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99176" y="4889499"/>
            <a:ext cx="1323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</a:rPr>
              <a:t>sub-λ</a:t>
            </a:r>
            <a:r>
              <a:rPr lang="en-US" sz="1400" b="1" baseline="-25000">
                <a:solidFill>
                  <a:srgbClr val="0000FF"/>
                </a:solidFill>
              </a:rPr>
              <a:t>p</a:t>
            </a:r>
            <a:r>
              <a:rPr lang="en-US" sz="1400" b="1">
                <a:solidFill>
                  <a:srgbClr val="0000FF"/>
                </a:solidFill>
              </a:rPr>
              <a:t> electron </a:t>
            </a:r>
          </a:p>
          <a:p>
            <a:pPr algn="ctr"/>
            <a:r>
              <a:rPr lang="en-US" sz="1400" b="1">
                <a:solidFill>
                  <a:srgbClr val="0000FF"/>
                </a:solidFill>
              </a:rPr>
              <a:t>witness bunch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16265" y="4859873"/>
            <a:ext cx="4708205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749586" y="5378974"/>
            <a:ext cx="2483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Siders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i="1" dirty="0" smtClean="0">
                <a:solidFill>
                  <a:srgbClr val="FF0000"/>
                </a:solidFill>
              </a:rPr>
              <a:t>PRL</a:t>
            </a:r>
            <a:r>
              <a:rPr lang="en-US" sz="1400" b="1" dirty="0" smtClean="0">
                <a:solidFill>
                  <a:srgbClr val="FF0000"/>
                </a:solidFill>
              </a:rPr>
              <a:t> 76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3570 (1996)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Marqués, </a:t>
            </a:r>
            <a:r>
              <a:rPr lang="en-US" sz="1400" i="1" dirty="0">
                <a:solidFill>
                  <a:srgbClr val="FF0000"/>
                </a:solidFill>
              </a:rPr>
              <a:t>PRL </a:t>
            </a:r>
            <a:r>
              <a:rPr lang="en-US" sz="1400" b="1" dirty="0">
                <a:solidFill>
                  <a:srgbClr val="FF0000"/>
                </a:solidFill>
              </a:rPr>
              <a:t>78</a:t>
            </a:r>
            <a:r>
              <a:rPr lang="en-US" sz="1400" dirty="0">
                <a:solidFill>
                  <a:srgbClr val="FF0000"/>
                </a:solidFill>
              </a:rPr>
              <a:t>, 3463 (1997)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0248" y="5378860"/>
            <a:ext cx="1234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</a:rPr>
              <a:t>sub-λ</a:t>
            </a:r>
            <a:r>
              <a:rPr lang="en-US" sz="1400" b="1" baseline="-25000">
                <a:solidFill>
                  <a:srgbClr val="0000FF"/>
                </a:solidFill>
              </a:rPr>
              <a:t>p</a:t>
            </a:r>
            <a:r>
              <a:rPr lang="en-US" sz="1400" b="1">
                <a:solidFill>
                  <a:srgbClr val="0000FF"/>
                </a:solidFill>
              </a:rPr>
              <a:t> optical</a:t>
            </a:r>
          </a:p>
          <a:p>
            <a:pPr algn="ctr"/>
            <a:r>
              <a:rPr lang="en-US" sz="1400" b="1">
                <a:solidFill>
                  <a:srgbClr val="0000FF"/>
                </a:solidFill>
              </a:rPr>
              <a:t>probe pulse</a:t>
            </a:r>
          </a:p>
        </p:txBody>
      </p:sp>
      <p:pic>
        <p:nvPicPr>
          <p:cNvPr id="48" name="Picture 47" descr="LeBlanc_figu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77" y="3241740"/>
            <a:ext cx="3295502" cy="2442494"/>
          </a:xfrm>
          <a:prstGeom prst="rect">
            <a:avLst/>
          </a:prstGeom>
        </p:spPr>
      </p:pic>
      <p:pic>
        <p:nvPicPr>
          <p:cNvPr id="50" name="Picture 49" descr="Marques_dat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88" y="3241740"/>
            <a:ext cx="3588492" cy="2638452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>
            <a:off x="5110299" y="5530345"/>
            <a:ext cx="245007" cy="30777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21240000">
            <a:off x="17973" y="3623736"/>
            <a:ext cx="5380875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Rafal Zgadzaj (UT) Mon 16:00, “</a:t>
            </a:r>
            <a:r>
              <a:rPr lang="en-US" b="1">
                <a:solidFill>
                  <a:srgbClr val="FF0000"/>
                </a:solidFill>
              </a:rPr>
              <a:t>CO</a:t>
            </a:r>
            <a:r>
              <a:rPr lang="en-US" b="1" baseline="-25000">
                <a:solidFill>
                  <a:srgbClr val="FF0000"/>
                </a:solidFill>
              </a:rPr>
              <a:t>2</a:t>
            </a:r>
            <a:r>
              <a:rPr lang="en-US" b="1">
                <a:solidFill>
                  <a:srgbClr val="FF0000"/>
                </a:solidFill>
              </a:rPr>
              <a:t>-laser-driven LWFA </a:t>
            </a:r>
          </a:p>
          <a:p>
            <a:r>
              <a:rPr lang="en-US" b="1">
                <a:solidFill>
                  <a:srgbClr val="FF0000"/>
                </a:solidFill>
              </a:rPr>
              <a:t>experiments at Brookhaven’s Accelerator Test Facility</a:t>
            </a:r>
            <a:r>
              <a:rPr lang="en-US" b="1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1" grpId="1" animBg="1"/>
      <p:bldP spid="51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7046" y="3486309"/>
            <a:ext cx="8710187" cy="22129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7046" y="1405472"/>
            <a:ext cx="8710187" cy="1815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6934" y="-779"/>
            <a:ext cx="9245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+mj-lt"/>
                <a:cs typeface="Times New Roman" panose="02020603050405020304" pitchFamily="18" charset="0"/>
              </a:rPr>
              <a:t>SUMMARY: p</a:t>
            </a:r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lasma accelerator </a:t>
            </a:r>
            <a:r>
              <a:rPr lang="en-US" sz="3200" b="1" dirty="0">
                <a:latin typeface="+mj-lt"/>
                <a:cs typeface="Times New Roman" panose="02020603050405020304" pitchFamily="18" charset="0"/>
              </a:rPr>
              <a:t>research has spurred, and continues to spur, innovation in </a:t>
            </a:r>
            <a:r>
              <a:rPr lang="en-US" sz="3200" b="1" dirty="0" smtClean="0">
                <a:latin typeface="+mj-lt"/>
                <a:cs typeface="Times New Roman" panose="02020603050405020304" pitchFamily="18" charset="0"/>
              </a:rPr>
              <a:t>diagnostics</a:t>
            </a:r>
            <a:endParaRPr lang="en-US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5461" y="5797617"/>
            <a:ext cx="6468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MC Downer, R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Zgadzaj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A Debus, U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Schramm &amp; MC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+mj-lt"/>
              </a:rPr>
              <a:t>Kaluza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,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“</a:t>
            </a:r>
            <a:r>
              <a:rPr lang="en-US" sz="2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Diagnostics </a:t>
            </a:r>
            <a:r>
              <a:rPr lang="en-US" sz="2000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for plasma-based electron </a:t>
            </a:r>
            <a:r>
              <a:rPr lang="en-US" sz="2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accelerators,” 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Rev. Mod. Phys.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90</a:t>
            </a:r>
            <a:r>
              <a:rPr lang="en-US" sz="2000" i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35002 (2018). </a:t>
            </a:r>
            <a:endParaRPr lang="en-US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978" y="1405472"/>
            <a:ext cx="85376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cs typeface="Times New Roman" panose="02020603050405020304" pitchFamily="18" charset="0"/>
              </a:rPr>
              <a:t>1) e-bunch diagnostics:  We can now measure </a:t>
            </a:r>
          </a:p>
          <a:p>
            <a:r>
              <a:rPr lang="en-US" sz="2800" b="1" dirty="0" err="1"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• ε</a:t>
            </a:r>
            <a:r>
              <a:rPr lang="en-US" sz="2800" b="1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&lt;&lt; 0.1 mm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mrad		• τ</a:t>
            </a:r>
            <a:r>
              <a:rPr lang="en-US" sz="2800" b="1" baseline="-25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~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 1 fs</a:t>
            </a:r>
          </a:p>
          <a:p>
            <a:r>
              <a:rPr lang="en-US" sz="2800" b="1" dirty="0" err="1">
                <a:cs typeface="Times New Roman" panose="02020603050405020304" pitchFamily="18" charset="0"/>
              </a:rPr>
              <a:t>noninvasively, in one shot.  </a:t>
            </a:r>
            <a:r>
              <a:rPr 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Challenge</a:t>
            </a:r>
            <a:r>
              <a:rPr lang="en-US" sz="2800" b="1" dirty="0" err="1">
                <a:cs typeface="Times New Roman" panose="02020603050405020304" pitchFamily="18" charset="0"/>
              </a:rPr>
              <a:t>:  single-shot, non-</a:t>
            </a:r>
          </a:p>
          <a:p>
            <a:r>
              <a:rPr lang="en-US" sz="2800" b="1" dirty="0" err="1">
                <a:cs typeface="Times New Roman" panose="02020603050405020304" pitchFamily="18" charset="0"/>
              </a:rPr>
              <a:t>invasive 3D bunch reconstruction at arbitrary locations. 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270912" y="3452444"/>
            <a:ext cx="87101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2) Plasma structure diagnostics:  We can now visualize </a:t>
            </a:r>
          </a:p>
          <a:p>
            <a:r>
              <a:rPr lang="en-US" sz="2800" b="1"/>
              <a:t>	</a:t>
            </a:r>
            <a:r>
              <a:rPr lang="en-US" sz="2800" b="1">
                <a:solidFill>
                  <a:srgbClr val="0000FF"/>
                </a:solidFill>
              </a:rPr>
              <a:t>• plasma density profiles		• electric field profiles</a:t>
            </a:r>
          </a:p>
          <a:p>
            <a:r>
              <a:rPr lang="en-US" sz="2800" b="1"/>
              <a:t>of evolving, µm-scale, plasma accelerators noninvasively, </a:t>
            </a:r>
          </a:p>
          <a:p>
            <a:r>
              <a:rPr lang="en-US" sz="2800" b="1"/>
              <a:t>in one shot over cm to meter propagation lengths. </a:t>
            </a:r>
          </a:p>
          <a:p>
            <a:r>
              <a:rPr lang="en-US" sz="2800" b="1"/>
              <a:t>  </a:t>
            </a:r>
            <a:r>
              <a:rPr lang="en-US" sz="2800" b="1">
                <a:solidFill>
                  <a:srgbClr val="FF0000"/>
                </a:solidFill>
              </a:rPr>
              <a:t>  Challenge</a:t>
            </a:r>
            <a:r>
              <a:rPr lang="en-US" sz="2800" b="1"/>
              <a:t>:  single-shot 4D visualization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4802" y="1233416"/>
            <a:ext cx="8557766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927" y="5882284"/>
            <a:ext cx="2296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For a more compre-</a:t>
            </a:r>
          </a:p>
          <a:p>
            <a:r>
              <a:rPr lang="en-US" sz="2000" i="1" dirty="0">
                <a:solidFill>
                  <a:srgbClr val="FF0000"/>
                </a:solidFill>
                <a:cs typeface="Times New Roman" panose="02020603050405020304" pitchFamily="18" charset="0"/>
              </a:rPr>
              <a:t>hensive survey see:</a:t>
            </a:r>
          </a:p>
        </p:txBody>
      </p:sp>
    </p:spTree>
    <p:extLst>
      <p:ext uri="{BB962C8B-B14F-4D97-AF65-F5344CB8AC3E}">
        <p14:creationId xmlns:p14="http://schemas.microsoft.com/office/powerpoint/2010/main" val="10518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887025" y="898735"/>
            <a:ext cx="7567411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256" y="-33860"/>
            <a:ext cx="9006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Early measurements of normalized transverse emittance ε</a:t>
            </a:r>
            <a:r>
              <a:rPr lang="en-US" sz="2800" b="1" baseline="-25000"/>
              <a:t>N</a:t>
            </a:r>
            <a:endParaRPr lang="en-US" sz="2800" b="1"/>
          </a:p>
          <a:p>
            <a:pPr algn="ctr"/>
            <a:r>
              <a:rPr lang="en-US" sz="2800" b="1"/>
              <a:t>of PA*-electrons adopted conventional techniques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75" y="1100671"/>
            <a:ext cx="505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1)  Intercepting masks:  “</a:t>
            </a:r>
            <a:r>
              <a:rPr lang="en-US" sz="2400" b="1" u="sng"/>
              <a:t>Pepper-pots</a:t>
            </a:r>
            <a:r>
              <a:rPr lang="en-US" sz="2400" b="1"/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72" y="3979330"/>
            <a:ext cx="2015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2) </a:t>
            </a:r>
            <a:r>
              <a:rPr lang="en-US" sz="2400" b="1" u="sng"/>
              <a:t>Focus-scans</a:t>
            </a:r>
          </a:p>
        </p:txBody>
      </p:sp>
      <p:pic>
        <p:nvPicPr>
          <p:cNvPr id="6" name="Picture 5" descr="downer_fig14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" y="1494605"/>
            <a:ext cx="6006615" cy="219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8414" y="1647007"/>
            <a:ext cx="275927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Fritzler,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 b="1" i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92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165006 (2004) 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Sears,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 ST-AB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13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092803 (2010) 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Brunetti,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105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215007 (2010)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Cianchi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NIM-A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720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153 (2013)</a:t>
            </a:r>
          </a:p>
          <a:p>
            <a:endParaRPr lang="en-US" sz="14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4" y="1931669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e-bunch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1337" y="2555001"/>
            <a:ext cx="2247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only set upper limit</a:t>
            </a:r>
          </a:p>
          <a:p>
            <a:r>
              <a:rPr lang="en-US" b="1"/>
              <a:t>        ε</a:t>
            </a:r>
            <a:r>
              <a:rPr lang="en-US" b="1" baseline="-25000"/>
              <a:t>n</a:t>
            </a:r>
            <a:r>
              <a:rPr lang="en-US" b="1"/>
              <a:t> ≤ 1 mm mrad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8272" y="4425248"/>
            <a:ext cx="31769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Weingartner,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PR-STAB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15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111302 (2012)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van Tilborg,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115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184802 (2015)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Barber,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119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104801  (2017)</a:t>
            </a:r>
          </a:p>
        </p:txBody>
      </p:sp>
      <p:pic>
        <p:nvPicPr>
          <p:cNvPr id="12" name="Picture 11" descr="Weingartner_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" y="4419363"/>
            <a:ext cx="5958607" cy="1951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655" y="3574535"/>
            <a:ext cx="615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Challenge:   small source size, large energy spread &amp; divergence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16" y="6489361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Challenge:  PA beams have ~5% energy spread, not 0.1%</a:t>
            </a:r>
          </a:p>
        </p:txBody>
      </p:sp>
      <p:sp>
        <p:nvSpPr>
          <p:cNvPr id="16" name="Up Arrow 15"/>
          <p:cNvSpPr/>
          <p:nvPr/>
        </p:nvSpPr>
        <p:spPr>
          <a:xfrm>
            <a:off x="4317997" y="5759449"/>
            <a:ext cx="338666" cy="270933"/>
          </a:xfrm>
          <a:prstGeom prst="upArrow">
            <a:avLst/>
          </a:prstGeom>
          <a:solidFill>
            <a:srgbClr val="FFFF00"/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96005" y="5190070"/>
            <a:ext cx="291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resolved ε</a:t>
            </a:r>
            <a:r>
              <a:rPr lang="en-US" b="1" baseline="-25000"/>
              <a:t>n</a:t>
            </a:r>
            <a:r>
              <a:rPr lang="en-US" b="1"/>
              <a:t> = 0.2 mm mrad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5" y="5545291"/>
            <a:ext cx="263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measures ε</a:t>
            </a:r>
            <a:r>
              <a:rPr lang="en-US" b="1" baseline="-25000"/>
              <a:t>n</a:t>
            </a:r>
            <a:r>
              <a:rPr lang="en-US" b="1"/>
              <a:t> in one shot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03192" y="5904472"/>
            <a:ext cx="242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ε</a:t>
            </a:r>
            <a:r>
              <a:rPr lang="en-US" b="1" baseline="-25000"/>
              <a:t>n</a:t>
            </a:r>
            <a:r>
              <a:rPr lang="en-US" b="1"/>
              <a:t> grows in apparatus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2334" y="627769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measurement is invasive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2427" y="850906"/>
            <a:ext cx="177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  <a:r>
              <a:rPr lang="en-US" sz="1400" i="1">
                <a:latin typeface="Times New Roman"/>
                <a:cs typeface="Times New Roman"/>
              </a:rPr>
              <a:t>plasma-accelerated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62995" y="316972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• measurement is invasive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917811" y="6206061"/>
            <a:ext cx="1560832" cy="679989"/>
            <a:chOff x="4917811" y="6206061"/>
            <a:chExt cx="1560832" cy="679989"/>
          </a:xfrm>
        </p:grpSpPr>
        <p:sp>
          <p:nvSpPr>
            <p:cNvPr id="15" name="TextBox 14"/>
            <p:cNvSpPr txBox="1"/>
            <p:nvPr/>
          </p:nvSpPr>
          <p:spPr>
            <a:xfrm>
              <a:off x="4917811" y="6301274"/>
              <a:ext cx="156083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i="1">
                  <a:solidFill>
                    <a:srgbClr val="FF0000"/>
                  </a:solidFill>
                </a:rPr>
                <a:t>energy-resolved</a:t>
              </a:r>
            </a:p>
            <a:p>
              <a:pPr algn="r"/>
              <a:r>
                <a:rPr lang="en-US" sz="1600" i="1">
                  <a:solidFill>
                    <a:srgbClr val="FF0000"/>
                  </a:solidFill>
                </a:rPr>
                <a:t>beam size</a:t>
              </a:r>
            </a:p>
          </p:txBody>
        </p:sp>
        <p:sp>
          <p:nvSpPr>
            <p:cNvPr id="24" name="Up Arrow 23"/>
            <p:cNvSpPr/>
            <p:nvPr/>
          </p:nvSpPr>
          <p:spPr>
            <a:xfrm>
              <a:off x="5350913" y="6206061"/>
              <a:ext cx="338666" cy="194739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113941"/>
              </p:ext>
            </p:extLst>
          </p:nvPr>
        </p:nvGraphicFramePr>
        <p:xfrm>
          <a:off x="6182747" y="3615260"/>
          <a:ext cx="4699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6" name="Equation" r:id="rId5" imgW="469900" imgH="304800" progId="Equation.3">
                  <p:embed/>
                </p:oleObj>
              </mc:Choice>
              <mc:Fallback>
                <p:oleObj name="Equation" r:id="rId5" imgW="469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2747" y="3615260"/>
                        <a:ext cx="4699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722556" y="3572938"/>
            <a:ext cx="221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phase space difficult</a:t>
            </a:r>
          </a:p>
          <a:p>
            <a:r>
              <a:rPr lang="en-US">
                <a:solidFill>
                  <a:srgbClr val="0000FF"/>
                </a:solidFill>
              </a:rPr>
              <a:t>to sample adequately</a:t>
            </a:r>
          </a:p>
        </p:txBody>
      </p:sp>
    </p:spTree>
    <p:extLst>
      <p:ext uri="{BB962C8B-B14F-4D97-AF65-F5344CB8AC3E}">
        <p14:creationId xmlns:p14="http://schemas.microsoft.com/office/powerpoint/2010/main" val="106701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 descr="IOQ-Jena 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0" r="25638" b="16923"/>
          <a:stretch/>
        </p:blipFill>
        <p:spPr>
          <a:xfrm>
            <a:off x="7645400" y="160867"/>
            <a:ext cx="1489475" cy="526452"/>
          </a:xfrm>
          <a:prstGeom prst="rect">
            <a:avLst/>
          </a:prstGeom>
        </p:spPr>
      </p:pic>
      <p:grpSp>
        <p:nvGrpSpPr>
          <p:cNvPr id="147" name="Group 146"/>
          <p:cNvGrpSpPr/>
          <p:nvPr/>
        </p:nvGrpSpPr>
        <p:grpSpPr>
          <a:xfrm>
            <a:off x="-3170" y="4164050"/>
            <a:ext cx="4321176" cy="2710881"/>
            <a:chOff x="-3170" y="4164050"/>
            <a:chExt cx="4321176" cy="2710881"/>
          </a:xfrm>
        </p:grpSpPr>
        <p:sp>
          <p:nvSpPr>
            <p:cNvPr id="107" name="Rounded Rectangle 106"/>
            <p:cNvSpPr/>
            <p:nvPr/>
          </p:nvSpPr>
          <p:spPr>
            <a:xfrm>
              <a:off x="-3170" y="4164051"/>
              <a:ext cx="4321176" cy="2710880"/>
            </a:xfrm>
            <a:prstGeom prst="roundRect">
              <a:avLst>
                <a:gd name="adj" fmla="val 10135"/>
              </a:avLst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170" y="4164050"/>
              <a:ext cx="34448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2) Thomson x-ray backscatter </a:t>
              </a:r>
            </a:p>
            <a:p>
              <a:r>
                <a:rPr lang="en-US" sz="2000" b="1"/>
                <a:t>      spectroscopy: ε</a:t>
              </a:r>
              <a:r>
                <a:rPr lang="en-US" sz="2000" b="1" baseline="-25000"/>
                <a:t>n </a:t>
              </a:r>
              <a:r>
                <a:rPr lang="en-US" sz="2000" b="1" i="1"/>
                <a:t>outside</a:t>
              </a:r>
              <a:r>
                <a:rPr lang="en-US" sz="2000" b="1"/>
                <a:t> PA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92" y="6347027"/>
              <a:ext cx="17156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Golovin, </a:t>
              </a:r>
              <a:r>
                <a:rPr lang="en-US" sz="1400" i="1">
                  <a:solidFill>
                    <a:srgbClr val="FF0000"/>
                  </a:solidFill>
                  <a:latin typeface="Times New Roman"/>
                  <a:cs typeface="Times New Roman"/>
                </a:rPr>
                <a:t>Sci. Rpts</a:t>
              </a:r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. </a:t>
              </a:r>
              <a:r>
                <a:rPr lang="en-US" sz="1400" b="1">
                  <a:solidFill>
                    <a:srgbClr val="FF0000"/>
                  </a:solidFill>
                  <a:latin typeface="Times New Roman"/>
                  <a:cs typeface="Times New Roman"/>
                </a:rPr>
                <a:t>6</a:t>
              </a:r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,</a:t>
              </a:r>
            </a:p>
            <a:p>
              <a:pPr algn="ctr"/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 24622 (2016)</a:t>
              </a: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704045" y="5444975"/>
              <a:ext cx="603122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/>
            <p:cNvGrpSpPr/>
            <p:nvPr/>
          </p:nvGrpSpPr>
          <p:grpSpPr>
            <a:xfrm>
              <a:off x="3018223" y="4974191"/>
              <a:ext cx="813043" cy="523220"/>
              <a:chOff x="3018223" y="4974191"/>
              <a:chExt cx="813043" cy="52322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086102" y="5063326"/>
                <a:ext cx="664631" cy="3754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018223" y="4974191"/>
                <a:ext cx="8130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/>
                  <a:t>x-ray</a:t>
                </a:r>
              </a:p>
              <a:p>
                <a:pPr algn="ctr"/>
                <a:r>
                  <a:rPr lang="en-US" sz="1400"/>
                  <a:t>detector</a:t>
                </a: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728115" y="5401710"/>
              <a:ext cx="432067" cy="411694"/>
              <a:chOff x="728115" y="5401710"/>
              <a:chExt cx="432067" cy="411694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762000" y="5401710"/>
                <a:ext cx="330200" cy="8136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28115" y="5444072"/>
                <a:ext cx="432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jet</a:t>
                </a: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1644638" y="4922804"/>
              <a:ext cx="855642" cy="440827"/>
              <a:chOff x="1644638" y="4922804"/>
              <a:chExt cx="855642" cy="440827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1757894" y="4922804"/>
                <a:ext cx="7423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magnet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644638" y="5164964"/>
                <a:ext cx="180988" cy="198667"/>
              </a:xfrm>
              <a:prstGeom prst="rect">
                <a:avLst/>
              </a:prstGeom>
              <a:solidFill>
                <a:schemeClr val="bg1">
                  <a:lumMod val="65000"/>
                  <a:alpha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8" name="Rectangle 77"/>
          <p:cNvSpPr/>
          <p:nvPr/>
        </p:nvSpPr>
        <p:spPr>
          <a:xfrm>
            <a:off x="6710652" y="2844802"/>
            <a:ext cx="2417873" cy="374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327491" y="1325834"/>
            <a:ext cx="2566540" cy="6798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1574" y="-60391"/>
            <a:ext cx="61150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Radiation from plasma-accelerated e- </a:t>
            </a:r>
          </a:p>
          <a:p>
            <a:pPr algn="ctr"/>
            <a:r>
              <a:rPr lang="en-US" sz="2800" b="1"/>
              <a:t>bunches characterizes ε</a:t>
            </a:r>
            <a:r>
              <a:rPr lang="en-US" sz="2800" b="1" baseline="-25000"/>
              <a:t>N</a:t>
            </a:r>
            <a:r>
              <a:rPr lang="en-US" sz="2800" b="1"/>
              <a:t> non-invasively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18933" y="1267017"/>
            <a:ext cx="2754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Plateau,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109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064802 (2012)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Schnell,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108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075001  (2012)</a:t>
            </a:r>
          </a:p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Köhler,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NIM-A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829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265 (2016)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23080"/>
          <a:stretch/>
        </p:blipFill>
        <p:spPr>
          <a:xfrm>
            <a:off x="337841" y="2085810"/>
            <a:ext cx="6546912" cy="181965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40352" y="1096432"/>
            <a:ext cx="2629421" cy="2040468"/>
            <a:chOff x="154089" y="842437"/>
            <a:chExt cx="2629421" cy="2040468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9" y="842437"/>
              <a:ext cx="2629421" cy="1267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250825" y="1939925"/>
              <a:ext cx="1863725" cy="942980"/>
              <a:chOff x="250825" y="1939925"/>
              <a:chExt cx="1863725" cy="94298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92200" y="2819400"/>
                <a:ext cx="177804" cy="63505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V="1">
                <a:off x="1270004" y="1939925"/>
                <a:ext cx="844546" cy="87947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250825" y="1939925"/>
                <a:ext cx="841375" cy="879476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" name="Straight Connector 6"/>
          <p:cNvCxnSpPr/>
          <p:nvPr/>
        </p:nvCxnSpPr>
        <p:spPr>
          <a:xfrm>
            <a:off x="1344216" y="898735"/>
            <a:ext cx="7567411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675301" y="1523992"/>
            <a:ext cx="1559902" cy="465664"/>
          </a:xfrm>
          <a:custGeom>
            <a:avLst/>
            <a:gdLst>
              <a:gd name="connsiteX0" fmla="*/ 0 w 2159000"/>
              <a:gd name="connsiteY0" fmla="*/ 352026 h 690163"/>
              <a:gd name="connsiteX1" fmla="*/ 82550 w 2159000"/>
              <a:gd name="connsiteY1" fmla="*/ 193276 h 690163"/>
              <a:gd name="connsiteX2" fmla="*/ 184150 w 2159000"/>
              <a:gd name="connsiteY2" fmla="*/ 59926 h 690163"/>
              <a:gd name="connsiteX3" fmla="*/ 279400 w 2159000"/>
              <a:gd name="connsiteY3" fmla="*/ 15476 h 690163"/>
              <a:gd name="connsiteX4" fmla="*/ 381000 w 2159000"/>
              <a:gd name="connsiteY4" fmla="*/ 142476 h 690163"/>
              <a:gd name="connsiteX5" fmla="*/ 450850 w 2159000"/>
              <a:gd name="connsiteY5" fmla="*/ 326626 h 690163"/>
              <a:gd name="connsiteX6" fmla="*/ 533400 w 2159000"/>
              <a:gd name="connsiteY6" fmla="*/ 517126 h 690163"/>
              <a:gd name="connsiteX7" fmla="*/ 590550 w 2159000"/>
              <a:gd name="connsiteY7" fmla="*/ 625076 h 690163"/>
              <a:gd name="connsiteX8" fmla="*/ 654050 w 2159000"/>
              <a:gd name="connsiteY8" fmla="*/ 682226 h 690163"/>
              <a:gd name="connsiteX9" fmla="*/ 654050 w 2159000"/>
              <a:gd name="connsiteY9" fmla="*/ 675876 h 690163"/>
              <a:gd name="connsiteX10" fmla="*/ 749300 w 2159000"/>
              <a:gd name="connsiteY10" fmla="*/ 555226 h 690163"/>
              <a:gd name="connsiteX11" fmla="*/ 819150 w 2159000"/>
              <a:gd name="connsiteY11" fmla="*/ 364726 h 690163"/>
              <a:gd name="connsiteX12" fmla="*/ 901700 w 2159000"/>
              <a:gd name="connsiteY12" fmla="*/ 180576 h 690163"/>
              <a:gd name="connsiteX13" fmla="*/ 965200 w 2159000"/>
              <a:gd name="connsiteY13" fmla="*/ 66276 h 690163"/>
              <a:gd name="connsiteX14" fmla="*/ 1035050 w 2159000"/>
              <a:gd name="connsiteY14" fmla="*/ 9126 h 690163"/>
              <a:gd name="connsiteX15" fmla="*/ 1123950 w 2159000"/>
              <a:gd name="connsiteY15" fmla="*/ 72626 h 690163"/>
              <a:gd name="connsiteX16" fmla="*/ 1206500 w 2159000"/>
              <a:gd name="connsiteY16" fmla="*/ 307576 h 690163"/>
              <a:gd name="connsiteX17" fmla="*/ 1289050 w 2159000"/>
              <a:gd name="connsiteY17" fmla="*/ 510776 h 690163"/>
              <a:gd name="connsiteX18" fmla="*/ 1339850 w 2159000"/>
              <a:gd name="connsiteY18" fmla="*/ 618726 h 690163"/>
              <a:gd name="connsiteX19" fmla="*/ 1409700 w 2159000"/>
              <a:gd name="connsiteY19" fmla="*/ 669526 h 690163"/>
              <a:gd name="connsiteX20" fmla="*/ 1492250 w 2159000"/>
              <a:gd name="connsiteY20" fmla="*/ 580626 h 690163"/>
              <a:gd name="connsiteX21" fmla="*/ 1568450 w 2159000"/>
              <a:gd name="connsiteY21" fmla="*/ 402826 h 690163"/>
              <a:gd name="connsiteX22" fmla="*/ 1651000 w 2159000"/>
              <a:gd name="connsiteY22" fmla="*/ 180576 h 690163"/>
              <a:gd name="connsiteX23" fmla="*/ 1695450 w 2159000"/>
              <a:gd name="connsiteY23" fmla="*/ 72626 h 690163"/>
              <a:gd name="connsiteX24" fmla="*/ 1758950 w 2159000"/>
              <a:gd name="connsiteY24" fmla="*/ 2776 h 690163"/>
              <a:gd name="connsiteX25" fmla="*/ 1879600 w 2159000"/>
              <a:gd name="connsiteY25" fmla="*/ 167876 h 690163"/>
              <a:gd name="connsiteX26" fmla="*/ 1943100 w 2159000"/>
              <a:gd name="connsiteY26" fmla="*/ 383776 h 690163"/>
              <a:gd name="connsiteX27" fmla="*/ 2012950 w 2159000"/>
              <a:gd name="connsiteY27" fmla="*/ 567926 h 690163"/>
              <a:gd name="connsiteX28" fmla="*/ 2076450 w 2159000"/>
              <a:gd name="connsiteY28" fmla="*/ 650476 h 690163"/>
              <a:gd name="connsiteX29" fmla="*/ 2108200 w 2159000"/>
              <a:gd name="connsiteY29" fmla="*/ 675876 h 690163"/>
              <a:gd name="connsiteX30" fmla="*/ 2159000 w 2159000"/>
              <a:gd name="connsiteY30" fmla="*/ 637776 h 690163"/>
              <a:gd name="connsiteX31" fmla="*/ 2159000 w 2159000"/>
              <a:gd name="connsiteY31" fmla="*/ 637776 h 69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59000" h="690163">
                <a:moveTo>
                  <a:pt x="0" y="352026"/>
                </a:moveTo>
                <a:cubicBezTo>
                  <a:pt x="25929" y="296992"/>
                  <a:pt x="51858" y="241959"/>
                  <a:pt x="82550" y="193276"/>
                </a:cubicBezTo>
                <a:cubicBezTo>
                  <a:pt x="113242" y="144593"/>
                  <a:pt x="151342" y="89559"/>
                  <a:pt x="184150" y="59926"/>
                </a:cubicBezTo>
                <a:cubicBezTo>
                  <a:pt x="216958" y="30293"/>
                  <a:pt x="246592" y="1718"/>
                  <a:pt x="279400" y="15476"/>
                </a:cubicBezTo>
                <a:cubicBezTo>
                  <a:pt x="312208" y="29234"/>
                  <a:pt x="352425" y="90618"/>
                  <a:pt x="381000" y="142476"/>
                </a:cubicBezTo>
                <a:cubicBezTo>
                  <a:pt x="409575" y="194334"/>
                  <a:pt x="425450" y="264184"/>
                  <a:pt x="450850" y="326626"/>
                </a:cubicBezTo>
                <a:cubicBezTo>
                  <a:pt x="476250" y="389068"/>
                  <a:pt x="510117" y="467384"/>
                  <a:pt x="533400" y="517126"/>
                </a:cubicBezTo>
                <a:cubicBezTo>
                  <a:pt x="556683" y="566868"/>
                  <a:pt x="570442" y="597559"/>
                  <a:pt x="590550" y="625076"/>
                </a:cubicBezTo>
                <a:cubicBezTo>
                  <a:pt x="610658" y="652593"/>
                  <a:pt x="643467" y="673759"/>
                  <a:pt x="654050" y="682226"/>
                </a:cubicBezTo>
                <a:cubicBezTo>
                  <a:pt x="664633" y="690693"/>
                  <a:pt x="638175" y="697043"/>
                  <a:pt x="654050" y="675876"/>
                </a:cubicBezTo>
                <a:cubicBezTo>
                  <a:pt x="669925" y="654709"/>
                  <a:pt x="721783" y="607084"/>
                  <a:pt x="749300" y="555226"/>
                </a:cubicBezTo>
                <a:cubicBezTo>
                  <a:pt x="776817" y="503368"/>
                  <a:pt x="793750" y="427168"/>
                  <a:pt x="819150" y="364726"/>
                </a:cubicBezTo>
                <a:cubicBezTo>
                  <a:pt x="844550" y="302284"/>
                  <a:pt x="877358" y="230318"/>
                  <a:pt x="901700" y="180576"/>
                </a:cubicBezTo>
                <a:cubicBezTo>
                  <a:pt x="926042" y="130834"/>
                  <a:pt x="942975" y="94851"/>
                  <a:pt x="965200" y="66276"/>
                </a:cubicBezTo>
                <a:cubicBezTo>
                  <a:pt x="987425" y="37701"/>
                  <a:pt x="1008592" y="8068"/>
                  <a:pt x="1035050" y="9126"/>
                </a:cubicBezTo>
                <a:cubicBezTo>
                  <a:pt x="1061508" y="10184"/>
                  <a:pt x="1095375" y="22884"/>
                  <a:pt x="1123950" y="72626"/>
                </a:cubicBezTo>
                <a:cubicBezTo>
                  <a:pt x="1152525" y="122368"/>
                  <a:pt x="1178983" y="234551"/>
                  <a:pt x="1206500" y="307576"/>
                </a:cubicBezTo>
                <a:cubicBezTo>
                  <a:pt x="1234017" y="380601"/>
                  <a:pt x="1266825" y="458918"/>
                  <a:pt x="1289050" y="510776"/>
                </a:cubicBezTo>
                <a:cubicBezTo>
                  <a:pt x="1311275" y="562634"/>
                  <a:pt x="1319742" y="592268"/>
                  <a:pt x="1339850" y="618726"/>
                </a:cubicBezTo>
                <a:cubicBezTo>
                  <a:pt x="1359958" y="645184"/>
                  <a:pt x="1384300" y="675876"/>
                  <a:pt x="1409700" y="669526"/>
                </a:cubicBezTo>
                <a:cubicBezTo>
                  <a:pt x="1435100" y="663176"/>
                  <a:pt x="1465792" y="625076"/>
                  <a:pt x="1492250" y="580626"/>
                </a:cubicBezTo>
                <a:cubicBezTo>
                  <a:pt x="1518708" y="536176"/>
                  <a:pt x="1541992" y="469501"/>
                  <a:pt x="1568450" y="402826"/>
                </a:cubicBezTo>
                <a:cubicBezTo>
                  <a:pt x="1594908" y="336151"/>
                  <a:pt x="1629833" y="235609"/>
                  <a:pt x="1651000" y="180576"/>
                </a:cubicBezTo>
                <a:cubicBezTo>
                  <a:pt x="1672167" y="125543"/>
                  <a:pt x="1677458" y="102259"/>
                  <a:pt x="1695450" y="72626"/>
                </a:cubicBezTo>
                <a:cubicBezTo>
                  <a:pt x="1713442" y="42993"/>
                  <a:pt x="1728258" y="-13099"/>
                  <a:pt x="1758950" y="2776"/>
                </a:cubicBezTo>
                <a:cubicBezTo>
                  <a:pt x="1789642" y="18651"/>
                  <a:pt x="1848908" y="104376"/>
                  <a:pt x="1879600" y="167876"/>
                </a:cubicBezTo>
                <a:cubicBezTo>
                  <a:pt x="1910292" y="231376"/>
                  <a:pt x="1920875" y="317101"/>
                  <a:pt x="1943100" y="383776"/>
                </a:cubicBezTo>
                <a:cubicBezTo>
                  <a:pt x="1965325" y="450451"/>
                  <a:pt x="1990725" y="523476"/>
                  <a:pt x="2012950" y="567926"/>
                </a:cubicBezTo>
                <a:cubicBezTo>
                  <a:pt x="2035175" y="612376"/>
                  <a:pt x="2060575" y="632484"/>
                  <a:pt x="2076450" y="650476"/>
                </a:cubicBezTo>
                <a:cubicBezTo>
                  <a:pt x="2092325" y="668468"/>
                  <a:pt x="2094442" y="677993"/>
                  <a:pt x="2108200" y="675876"/>
                </a:cubicBezTo>
                <a:cubicBezTo>
                  <a:pt x="2121958" y="673759"/>
                  <a:pt x="2159000" y="637776"/>
                  <a:pt x="2159000" y="637776"/>
                </a:cubicBezTo>
                <a:lnTo>
                  <a:pt x="2159000" y="637776"/>
                </a:lnTo>
              </a:path>
            </a:pathLst>
          </a:custGeom>
          <a:ln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2914742" y="1402287"/>
            <a:ext cx="432611" cy="369332"/>
            <a:chOff x="2847010" y="1165225"/>
            <a:chExt cx="432611" cy="369332"/>
          </a:xfrm>
        </p:grpSpPr>
        <p:sp>
          <p:nvSpPr>
            <p:cNvPr id="26" name="TextBox 25"/>
            <p:cNvSpPr txBox="1"/>
            <p:nvPr/>
          </p:nvSpPr>
          <p:spPr>
            <a:xfrm>
              <a:off x="2898775" y="1165225"/>
              <a:ext cx="3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>
                  <a:latin typeface="Times New Roman"/>
                  <a:cs typeface="Times New Roman"/>
                </a:rPr>
                <a:t>r</a:t>
              </a:r>
              <a:r>
                <a:rPr lang="en-US" b="1" baseline="-25000">
                  <a:latin typeface="Times New Roman"/>
                  <a:cs typeface="Times New Roman"/>
                </a:rPr>
                <a:t>β</a:t>
              </a:r>
            </a:p>
          </p:txBody>
        </p:sp>
        <p:sp>
          <p:nvSpPr>
            <p:cNvPr id="27" name="Right Brace 26"/>
            <p:cNvSpPr/>
            <p:nvPr/>
          </p:nvSpPr>
          <p:spPr>
            <a:xfrm>
              <a:off x="2847010" y="1269997"/>
              <a:ext cx="80340" cy="245504"/>
            </a:xfrm>
            <a:prstGeom prst="rightBrac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707773" y="2832148"/>
            <a:ext cx="244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Times New Roman"/>
                <a:cs typeface="Times New Roman"/>
              </a:rPr>
              <a:t>ε</a:t>
            </a:r>
            <a:r>
              <a:rPr lang="en-US" b="1" baseline="-25000">
                <a:latin typeface="Times New Roman"/>
                <a:cs typeface="Times New Roman"/>
              </a:rPr>
              <a:t>n</a:t>
            </a:r>
            <a:r>
              <a:rPr lang="en-US" b="1">
                <a:latin typeface="Times New Roman"/>
                <a:cs typeface="Times New Roman"/>
              </a:rPr>
              <a:t> ~ γ</a:t>
            </a:r>
            <a:r>
              <a:rPr lang="en-US" b="1" i="1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r>
              <a:rPr lang="en-US" b="1" baseline="-25000">
                <a:solidFill>
                  <a:srgbClr val="FF0000"/>
                </a:solidFill>
                <a:latin typeface="Times New Roman"/>
                <a:cs typeface="Times New Roman"/>
              </a:rPr>
              <a:t>x</a:t>
            </a:r>
            <a:r>
              <a:rPr lang="en-US" b="1" i="1">
                <a:latin typeface="Times New Roman"/>
                <a:cs typeface="Times New Roman"/>
              </a:rPr>
              <a:t>σ</a:t>
            </a:r>
            <a:r>
              <a:rPr lang="en-US" b="1" baseline="-25000">
                <a:latin typeface="Times New Roman"/>
                <a:cs typeface="Times New Roman"/>
              </a:rPr>
              <a:t>θ </a:t>
            </a:r>
            <a:r>
              <a:rPr lang="en-US" b="1">
                <a:latin typeface="Times New Roman"/>
                <a:cs typeface="Times New Roman"/>
              </a:rPr>
              <a:t>~ 0.1 </a:t>
            </a:r>
            <a:r>
              <a:rPr lang="en-US" sz="1400" b="1">
                <a:latin typeface="Times New Roman"/>
                <a:cs typeface="Times New Roman"/>
              </a:rPr>
              <a:t>mm mrad</a:t>
            </a:r>
            <a:endParaRPr lang="en-US" sz="1400" b="1" baseline="-25000">
              <a:latin typeface="Times New Roman"/>
              <a:cs typeface="Times New Roman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871031" y="915668"/>
            <a:ext cx="3321496" cy="2303989"/>
            <a:chOff x="5904897" y="898735"/>
            <a:chExt cx="3321496" cy="2303989"/>
          </a:xfrm>
        </p:grpSpPr>
        <p:grpSp>
          <p:nvGrpSpPr>
            <p:cNvPr id="53" name="Group 52"/>
            <p:cNvGrpSpPr/>
            <p:nvPr/>
          </p:nvGrpSpPr>
          <p:grpSpPr>
            <a:xfrm>
              <a:off x="6237389" y="898735"/>
              <a:ext cx="2989004" cy="1912202"/>
              <a:chOff x="6237389" y="898735"/>
              <a:chExt cx="2989004" cy="1912202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6237389" y="1171300"/>
                <a:ext cx="2893612" cy="1639637"/>
                <a:chOff x="6237389" y="985037"/>
                <a:chExt cx="2893612" cy="1639637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37389" y="985037"/>
                  <a:ext cx="2893612" cy="1639637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7268644" y="1089363"/>
                  <a:ext cx="1740825" cy="79526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6305902" y="898735"/>
                <a:ext cx="29204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x-ray photon counting spectrum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 flipV="1">
              <a:off x="5904897" y="1224170"/>
              <a:ext cx="528164" cy="1773030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305902" y="2453213"/>
              <a:ext cx="152048" cy="749511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407660" y="1230582"/>
            <a:ext cx="1571832" cy="307777"/>
            <a:chOff x="7407660" y="1230582"/>
            <a:chExt cx="1571832" cy="307777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7407660" y="1415186"/>
              <a:ext cx="551097" cy="0"/>
            </a:xfrm>
            <a:prstGeom prst="line">
              <a:avLst/>
            </a:prstGeom>
            <a:ln w="28575" cmpd="sng">
              <a:solidFill>
                <a:srgbClr val="008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922792" y="1230582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8000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1400" b="1" baseline="-25000">
                  <a:solidFill>
                    <a:srgbClr val="008000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400" b="1">
                  <a:solidFill>
                    <a:srgbClr val="008000"/>
                  </a:solidFill>
                  <a:latin typeface="Times New Roman"/>
                  <a:cs typeface="Times New Roman"/>
                </a:rPr>
                <a:t> = 0.3 µm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07660" y="1699193"/>
            <a:ext cx="1670066" cy="307777"/>
            <a:chOff x="7407660" y="1699193"/>
            <a:chExt cx="1670066" cy="307777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7407660" y="1897778"/>
              <a:ext cx="551097" cy="0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931258" y="1699193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00FF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1400" b="1" baseline="-25000">
                  <a:solidFill>
                    <a:srgbClr val="0000FF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400" b="1">
                  <a:solidFill>
                    <a:srgbClr val="0000FF"/>
                  </a:solidFill>
                  <a:latin typeface="Times New Roman"/>
                  <a:cs typeface="Times New Roman"/>
                </a:rPr>
                <a:t> = 0.03 µm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407672" y="1463409"/>
            <a:ext cx="1580298" cy="307777"/>
            <a:chOff x="7407672" y="1463409"/>
            <a:chExt cx="1580298" cy="307777"/>
          </a:xfrm>
        </p:grpSpPr>
        <p:sp>
          <p:nvSpPr>
            <p:cNvPr id="38" name="TextBox 37"/>
            <p:cNvSpPr txBox="1"/>
            <p:nvPr/>
          </p:nvSpPr>
          <p:spPr>
            <a:xfrm>
              <a:off x="7931270" y="1463409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imes New Roman"/>
                  <a:cs typeface="Times New Roman"/>
                </a:rPr>
                <a:t>σ</a:t>
              </a:r>
              <a:r>
                <a:rPr lang="en-US" sz="1400" b="1" baseline="-25000">
                  <a:solidFill>
                    <a:srgbClr val="FF0000"/>
                  </a:solidFill>
                  <a:latin typeface="Times New Roman"/>
                  <a:cs typeface="Times New Roman"/>
                </a:rPr>
                <a:t>x</a:t>
              </a:r>
              <a:r>
                <a:rPr lang="en-US" sz="1400" b="1">
                  <a:solidFill>
                    <a:srgbClr val="FF0000"/>
                  </a:solidFill>
                  <a:latin typeface="Times New Roman"/>
                  <a:cs typeface="Times New Roman"/>
                </a:rPr>
                <a:t> = 0.1 µm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7407672" y="1652246"/>
              <a:ext cx="551097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Freeform 28"/>
          <p:cNvSpPr/>
          <p:nvPr/>
        </p:nvSpPr>
        <p:spPr>
          <a:xfrm>
            <a:off x="6457950" y="1717711"/>
            <a:ext cx="2393950" cy="735502"/>
          </a:xfrm>
          <a:custGeom>
            <a:avLst/>
            <a:gdLst>
              <a:gd name="connsiteX0" fmla="*/ 0 w 2393950"/>
              <a:gd name="connsiteY0" fmla="*/ 735502 h 735502"/>
              <a:gd name="connsiteX1" fmla="*/ 88900 w 2393950"/>
              <a:gd name="connsiteY1" fmla="*/ 716452 h 735502"/>
              <a:gd name="connsiteX2" fmla="*/ 142875 w 2393950"/>
              <a:gd name="connsiteY2" fmla="*/ 649777 h 735502"/>
              <a:gd name="connsiteX3" fmla="*/ 206375 w 2393950"/>
              <a:gd name="connsiteY3" fmla="*/ 491027 h 735502"/>
              <a:gd name="connsiteX4" fmla="*/ 263525 w 2393950"/>
              <a:gd name="connsiteY4" fmla="*/ 316402 h 735502"/>
              <a:gd name="connsiteX5" fmla="*/ 317500 w 2393950"/>
              <a:gd name="connsiteY5" fmla="*/ 164002 h 735502"/>
              <a:gd name="connsiteX6" fmla="*/ 377825 w 2393950"/>
              <a:gd name="connsiteY6" fmla="*/ 56052 h 735502"/>
              <a:gd name="connsiteX7" fmla="*/ 425450 w 2393950"/>
              <a:gd name="connsiteY7" fmla="*/ 5252 h 735502"/>
              <a:gd name="connsiteX8" fmla="*/ 501650 w 2393950"/>
              <a:gd name="connsiteY8" fmla="*/ 8427 h 735502"/>
              <a:gd name="connsiteX9" fmla="*/ 577850 w 2393950"/>
              <a:gd name="connsiteY9" fmla="*/ 65577 h 735502"/>
              <a:gd name="connsiteX10" fmla="*/ 676275 w 2393950"/>
              <a:gd name="connsiteY10" fmla="*/ 176702 h 735502"/>
              <a:gd name="connsiteX11" fmla="*/ 768350 w 2393950"/>
              <a:gd name="connsiteY11" fmla="*/ 287827 h 735502"/>
              <a:gd name="connsiteX12" fmla="*/ 873125 w 2393950"/>
              <a:gd name="connsiteY12" fmla="*/ 405302 h 735502"/>
              <a:gd name="connsiteX13" fmla="*/ 1047750 w 2393950"/>
              <a:gd name="connsiteY13" fmla="*/ 529127 h 735502"/>
              <a:gd name="connsiteX14" fmla="*/ 1276350 w 2393950"/>
              <a:gd name="connsiteY14" fmla="*/ 627552 h 735502"/>
              <a:gd name="connsiteX15" fmla="*/ 1514475 w 2393950"/>
              <a:gd name="connsiteY15" fmla="*/ 678352 h 735502"/>
              <a:gd name="connsiteX16" fmla="*/ 1724025 w 2393950"/>
              <a:gd name="connsiteY16" fmla="*/ 700577 h 735502"/>
              <a:gd name="connsiteX17" fmla="*/ 1949450 w 2393950"/>
              <a:gd name="connsiteY17" fmla="*/ 719627 h 735502"/>
              <a:gd name="connsiteX18" fmla="*/ 2155825 w 2393950"/>
              <a:gd name="connsiteY18" fmla="*/ 729152 h 735502"/>
              <a:gd name="connsiteX19" fmla="*/ 2393950 w 2393950"/>
              <a:gd name="connsiteY19" fmla="*/ 735502 h 735502"/>
              <a:gd name="connsiteX20" fmla="*/ 2393950 w 2393950"/>
              <a:gd name="connsiteY20" fmla="*/ 735502 h 73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3950" h="735502">
                <a:moveTo>
                  <a:pt x="0" y="735502"/>
                </a:moveTo>
                <a:cubicBezTo>
                  <a:pt x="32544" y="733120"/>
                  <a:pt x="65088" y="730739"/>
                  <a:pt x="88900" y="716452"/>
                </a:cubicBezTo>
                <a:cubicBezTo>
                  <a:pt x="112712" y="702165"/>
                  <a:pt x="123296" y="687348"/>
                  <a:pt x="142875" y="649777"/>
                </a:cubicBezTo>
                <a:cubicBezTo>
                  <a:pt x="162454" y="612206"/>
                  <a:pt x="186267" y="546589"/>
                  <a:pt x="206375" y="491027"/>
                </a:cubicBezTo>
                <a:cubicBezTo>
                  <a:pt x="226483" y="435464"/>
                  <a:pt x="245004" y="370906"/>
                  <a:pt x="263525" y="316402"/>
                </a:cubicBezTo>
                <a:cubicBezTo>
                  <a:pt x="282046" y="261898"/>
                  <a:pt x="298450" y="207394"/>
                  <a:pt x="317500" y="164002"/>
                </a:cubicBezTo>
                <a:cubicBezTo>
                  <a:pt x="336550" y="120610"/>
                  <a:pt x="359833" y="82510"/>
                  <a:pt x="377825" y="56052"/>
                </a:cubicBezTo>
                <a:cubicBezTo>
                  <a:pt x="395817" y="29594"/>
                  <a:pt x="404813" y="13189"/>
                  <a:pt x="425450" y="5252"/>
                </a:cubicBezTo>
                <a:cubicBezTo>
                  <a:pt x="446088" y="-2686"/>
                  <a:pt x="476250" y="-1627"/>
                  <a:pt x="501650" y="8427"/>
                </a:cubicBezTo>
                <a:cubicBezTo>
                  <a:pt x="527050" y="18481"/>
                  <a:pt x="548746" y="37531"/>
                  <a:pt x="577850" y="65577"/>
                </a:cubicBezTo>
                <a:cubicBezTo>
                  <a:pt x="606954" y="93623"/>
                  <a:pt x="644525" y="139660"/>
                  <a:pt x="676275" y="176702"/>
                </a:cubicBezTo>
                <a:cubicBezTo>
                  <a:pt x="708025" y="213744"/>
                  <a:pt x="735542" y="249727"/>
                  <a:pt x="768350" y="287827"/>
                </a:cubicBezTo>
                <a:cubicBezTo>
                  <a:pt x="801158" y="325927"/>
                  <a:pt x="826558" y="365085"/>
                  <a:pt x="873125" y="405302"/>
                </a:cubicBezTo>
                <a:cubicBezTo>
                  <a:pt x="919692" y="445519"/>
                  <a:pt x="980546" y="492085"/>
                  <a:pt x="1047750" y="529127"/>
                </a:cubicBezTo>
                <a:cubicBezTo>
                  <a:pt x="1114954" y="566169"/>
                  <a:pt x="1198563" y="602681"/>
                  <a:pt x="1276350" y="627552"/>
                </a:cubicBezTo>
                <a:cubicBezTo>
                  <a:pt x="1354137" y="652423"/>
                  <a:pt x="1439862" y="666181"/>
                  <a:pt x="1514475" y="678352"/>
                </a:cubicBezTo>
                <a:cubicBezTo>
                  <a:pt x="1589088" y="690523"/>
                  <a:pt x="1651529" y="693698"/>
                  <a:pt x="1724025" y="700577"/>
                </a:cubicBezTo>
                <a:cubicBezTo>
                  <a:pt x="1796521" y="707456"/>
                  <a:pt x="1877483" y="714865"/>
                  <a:pt x="1949450" y="719627"/>
                </a:cubicBezTo>
                <a:cubicBezTo>
                  <a:pt x="2021417" y="724389"/>
                  <a:pt x="2155825" y="729152"/>
                  <a:pt x="2155825" y="729152"/>
                </a:cubicBezTo>
                <a:lnTo>
                  <a:pt x="2393950" y="735502"/>
                </a:lnTo>
                <a:lnTo>
                  <a:pt x="2393950" y="735502"/>
                </a:lnTo>
              </a:path>
            </a:pathLst>
          </a:custGeom>
          <a:ln w="28575" cmpd="sng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464300" y="1551467"/>
            <a:ext cx="1771650" cy="911271"/>
          </a:xfrm>
          <a:custGeom>
            <a:avLst/>
            <a:gdLst>
              <a:gd name="connsiteX0" fmla="*/ 0 w 1771650"/>
              <a:gd name="connsiteY0" fmla="*/ 898571 h 911271"/>
              <a:gd name="connsiteX1" fmla="*/ 53975 w 1771650"/>
              <a:gd name="connsiteY1" fmla="*/ 863646 h 911271"/>
              <a:gd name="connsiteX2" fmla="*/ 98425 w 1771650"/>
              <a:gd name="connsiteY2" fmla="*/ 736646 h 911271"/>
              <a:gd name="connsiteX3" fmla="*/ 142875 w 1771650"/>
              <a:gd name="connsiteY3" fmla="*/ 517571 h 911271"/>
              <a:gd name="connsiteX4" fmla="*/ 174625 w 1771650"/>
              <a:gd name="connsiteY4" fmla="*/ 330246 h 911271"/>
              <a:gd name="connsiteX5" fmla="*/ 228600 w 1771650"/>
              <a:gd name="connsiteY5" fmla="*/ 171496 h 911271"/>
              <a:gd name="connsiteX6" fmla="*/ 323850 w 1771650"/>
              <a:gd name="connsiteY6" fmla="*/ 44496 h 911271"/>
              <a:gd name="connsiteX7" fmla="*/ 377825 w 1771650"/>
              <a:gd name="connsiteY7" fmla="*/ 46 h 911271"/>
              <a:gd name="connsiteX8" fmla="*/ 431800 w 1771650"/>
              <a:gd name="connsiteY8" fmla="*/ 50846 h 911271"/>
              <a:gd name="connsiteX9" fmla="*/ 485775 w 1771650"/>
              <a:gd name="connsiteY9" fmla="*/ 222296 h 911271"/>
              <a:gd name="connsiteX10" fmla="*/ 539750 w 1771650"/>
              <a:gd name="connsiteY10" fmla="*/ 409621 h 911271"/>
              <a:gd name="connsiteX11" fmla="*/ 615950 w 1771650"/>
              <a:gd name="connsiteY11" fmla="*/ 587421 h 911271"/>
              <a:gd name="connsiteX12" fmla="*/ 727075 w 1771650"/>
              <a:gd name="connsiteY12" fmla="*/ 749346 h 911271"/>
              <a:gd name="connsiteX13" fmla="*/ 952500 w 1771650"/>
              <a:gd name="connsiteY13" fmla="*/ 860471 h 911271"/>
              <a:gd name="connsiteX14" fmla="*/ 1187450 w 1771650"/>
              <a:gd name="connsiteY14" fmla="*/ 892221 h 911271"/>
              <a:gd name="connsiteX15" fmla="*/ 1387475 w 1771650"/>
              <a:gd name="connsiteY15" fmla="*/ 901746 h 911271"/>
              <a:gd name="connsiteX16" fmla="*/ 1568450 w 1771650"/>
              <a:gd name="connsiteY16" fmla="*/ 908096 h 911271"/>
              <a:gd name="connsiteX17" fmla="*/ 1771650 w 1771650"/>
              <a:gd name="connsiteY17" fmla="*/ 911271 h 911271"/>
              <a:gd name="connsiteX18" fmla="*/ 1771650 w 1771650"/>
              <a:gd name="connsiteY18" fmla="*/ 911271 h 91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1650" h="911271">
                <a:moveTo>
                  <a:pt x="0" y="898571"/>
                </a:moveTo>
                <a:cubicBezTo>
                  <a:pt x="18785" y="894602"/>
                  <a:pt x="37571" y="890633"/>
                  <a:pt x="53975" y="863646"/>
                </a:cubicBezTo>
                <a:cubicBezTo>
                  <a:pt x="70379" y="836659"/>
                  <a:pt x="83608" y="794325"/>
                  <a:pt x="98425" y="736646"/>
                </a:cubicBezTo>
                <a:cubicBezTo>
                  <a:pt x="113242" y="678967"/>
                  <a:pt x="130175" y="585304"/>
                  <a:pt x="142875" y="517571"/>
                </a:cubicBezTo>
                <a:cubicBezTo>
                  <a:pt x="155575" y="449838"/>
                  <a:pt x="160338" y="387925"/>
                  <a:pt x="174625" y="330246"/>
                </a:cubicBezTo>
                <a:cubicBezTo>
                  <a:pt x="188912" y="272567"/>
                  <a:pt x="203729" y="219121"/>
                  <a:pt x="228600" y="171496"/>
                </a:cubicBezTo>
                <a:cubicBezTo>
                  <a:pt x="253471" y="123871"/>
                  <a:pt x="298979" y="73071"/>
                  <a:pt x="323850" y="44496"/>
                </a:cubicBezTo>
                <a:cubicBezTo>
                  <a:pt x="348721" y="15921"/>
                  <a:pt x="359834" y="-1012"/>
                  <a:pt x="377825" y="46"/>
                </a:cubicBezTo>
                <a:cubicBezTo>
                  <a:pt x="395816" y="1104"/>
                  <a:pt x="413808" y="13804"/>
                  <a:pt x="431800" y="50846"/>
                </a:cubicBezTo>
                <a:cubicBezTo>
                  <a:pt x="449792" y="87888"/>
                  <a:pt x="467783" y="162500"/>
                  <a:pt x="485775" y="222296"/>
                </a:cubicBezTo>
                <a:cubicBezTo>
                  <a:pt x="503767" y="282092"/>
                  <a:pt x="518054" y="348767"/>
                  <a:pt x="539750" y="409621"/>
                </a:cubicBezTo>
                <a:cubicBezTo>
                  <a:pt x="561446" y="470475"/>
                  <a:pt x="584729" y="530800"/>
                  <a:pt x="615950" y="587421"/>
                </a:cubicBezTo>
                <a:cubicBezTo>
                  <a:pt x="647171" y="644042"/>
                  <a:pt x="670983" y="703838"/>
                  <a:pt x="727075" y="749346"/>
                </a:cubicBezTo>
                <a:cubicBezTo>
                  <a:pt x="783167" y="794854"/>
                  <a:pt x="875771" y="836659"/>
                  <a:pt x="952500" y="860471"/>
                </a:cubicBezTo>
                <a:cubicBezTo>
                  <a:pt x="1029229" y="884283"/>
                  <a:pt x="1114954" y="885342"/>
                  <a:pt x="1187450" y="892221"/>
                </a:cubicBezTo>
                <a:cubicBezTo>
                  <a:pt x="1259946" y="899100"/>
                  <a:pt x="1387475" y="901746"/>
                  <a:pt x="1387475" y="901746"/>
                </a:cubicBezTo>
                <a:lnTo>
                  <a:pt x="1568450" y="908096"/>
                </a:lnTo>
                <a:lnTo>
                  <a:pt x="1771650" y="911271"/>
                </a:lnTo>
                <a:lnTo>
                  <a:pt x="1771650" y="911271"/>
                </a:lnTo>
              </a:path>
            </a:pathLst>
          </a:custGeom>
          <a:ln w="28575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467475" y="1611015"/>
            <a:ext cx="2368550" cy="848548"/>
          </a:xfrm>
          <a:custGeom>
            <a:avLst/>
            <a:gdLst>
              <a:gd name="connsiteX0" fmla="*/ 0 w 2368550"/>
              <a:gd name="connsiteY0" fmla="*/ 839023 h 848548"/>
              <a:gd name="connsiteX1" fmla="*/ 104775 w 2368550"/>
              <a:gd name="connsiteY1" fmla="*/ 775523 h 848548"/>
              <a:gd name="connsiteX2" fmla="*/ 168275 w 2368550"/>
              <a:gd name="connsiteY2" fmla="*/ 594548 h 848548"/>
              <a:gd name="connsiteX3" fmla="*/ 225425 w 2368550"/>
              <a:gd name="connsiteY3" fmla="*/ 378648 h 848548"/>
              <a:gd name="connsiteX4" fmla="*/ 276225 w 2368550"/>
              <a:gd name="connsiteY4" fmla="*/ 197673 h 848548"/>
              <a:gd name="connsiteX5" fmla="*/ 304800 w 2368550"/>
              <a:gd name="connsiteY5" fmla="*/ 99248 h 848548"/>
              <a:gd name="connsiteX6" fmla="*/ 368300 w 2368550"/>
              <a:gd name="connsiteY6" fmla="*/ 10348 h 848548"/>
              <a:gd name="connsiteX7" fmla="*/ 444500 w 2368550"/>
              <a:gd name="connsiteY7" fmla="*/ 13523 h 848548"/>
              <a:gd name="connsiteX8" fmla="*/ 527050 w 2368550"/>
              <a:gd name="connsiteY8" fmla="*/ 115123 h 848548"/>
              <a:gd name="connsiteX9" fmla="*/ 609600 w 2368550"/>
              <a:gd name="connsiteY9" fmla="*/ 270698 h 848548"/>
              <a:gd name="connsiteX10" fmla="*/ 733425 w 2368550"/>
              <a:gd name="connsiteY10" fmla="*/ 442148 h 848548"/>
              <a:gd name="connsiteX11" fmla="*/ 892175 w 2368550"/>
              <a:gd name="connsiteY11" fmla="*/ 632648 h 848548"/>
              <a:gd name="connsiteX12" fmla="*/ 1076325 w 2368550"/>
              <a:gd name="connsiteY12" fmla="*/ 737423 h 848548"/>
              <a:gd name="connsiteX13" fmla="*/ 1228725 w 2368550"/>
              <a:gd name="connsiteY13" fmla="*/ 788223 h 848548"/>
              <a:gd name="connsiteX14" fmla="*/ 1403350 w 2368550"/>
              <a:gd name="connsiteY14" fmla="*/ 813623 h 848548"/>
              <a:gd name="connsiteX15" fmla="*/ 1581150 w 2368550"/>
              <a:gd name="connsiteY15" fmla="*/ 832673 h 848548"/>
              <a:gd name="connsiteX16" fmla="*/ 1816100 w 2368550"/>
              <a:gd name="connsiteY16" fmla="*/ 842198 h 848548"/>
              <a:gd name="connsiteX17" fmla="*/ 2060575 w 2368550"/>
              <a:gd name="connsiteY17" fmla="*/ 842198 h 848548"/>
              <a:gd name="connsiteX18" fmla="*/ 2368550 w 2368550"/>
              <a:gd name="connsiteY18" fmla="*/ 848548 h 848548"/>
              <a:gd name="connsiteX19" fmla="*/ 2368550 w 2368550"/>
              <a:gd name="connsiteY19" fmla="*/ 848548 h 84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68550" h="848548">
                <a:moveTo>
                  <a:pt x="0" y="839023"/>
                </a:moveTo>
                <a:cubicBezTo>
                  <a:pt x="38364" y="827646"/>
                  <a:pt x="76729" y="816269"/>
                  <a:pt x="104775" y="775523"/>
                </a:cubicBezTo>
                <a:cubicBezTo>
                  <a:pt x="132821" y="734777"/>
                  <a:pt x="148167" y="660694"/>
                  <a:pt x="168275" y="594548"/>
                </a:cubicBezTo>
                <a:cubicBezTo>
                  <a:pt x="188383" y="528402"/>
                  <a:pt x="207433" y="444794"/>
                  <a:pt x="225425" y="378648"/>
                </a:cubicBezTo>
                <a:cubicBezTo>
                  <a:pt x="243417" y="312502"/>
                  <a:pt x="262996" y="244240"/>
                  <a:pt x="276225" y="197673"/>
                </a:cubicBezTo>
                <a:cubicBezTo>
                  <a:pt x="289454" y="151106"/>
                  <a:pt x="289454" y="130469"/>
                  <a:pt x="304800" y="99248"/>
                </a:cubicBezTo>
                <a:cubicBezTo>
                  <a:pt x="320146" y="68027"/>
                  <a:pt x="345017" y="24635"/>
                  <a:pt x="368300" y="10348"/>
                </a:cubicBezTo>
                <a:cubicBezTo>
                  <a:pt x="391583" y="-3939"/>
                  <a:pt x="418042" y="-3940"/>
                  <a:pt x="444500" y="13523"/>
                </a:cubicBezTo>
                <a:cubicBezTo>
                  <a:pt x="470958" y="30986"/>
                  <a:pt x="499533" y="72261"/>
                  <a:pt x="527050" y="115123"/>
                </a:cubicBezTo>
                <a:cubicBezTo>
                  <a:pt x="554567" y="157985"/>
                  <a:pt x="575204" y="216194"/>
                  <a:pt x="609600" y="270698"/>
                </a:cubicBezTo>
                <a:cubicBezTo>
                  <a:pt x="643996" y="325202"/>
                  <a:pt x="686329" y="381823"/>
                  <a:pt x="733425" y="442148"/>
                </a:cubicBezTo>
                <a:cubicBezTo>
                  <a:pt x="780521" y="502473"/>
                  <a:pt x="835025" y="583435"/>
                  <a:pt x="892175" y="632648"/>
                </a:cubicBezTo>
                <a:cubicBezTo>
                  <a:pt x="949325" y="681860"/>
                  <a:pt x="1020233" y="711494"/>
                  <a:pt x="1076325" y="737423"/>
                </a:cubicBezTo>
                <a:cubicBezTo>
                  <a:pt x="1132417" y="763352"/>
                  <a:pt x="1174221" y="775523"/>
                  <a:pt x="1228725" y="788223"/>
                </a:cubicBezTo>
                <a:cubicBezTo>
                  <a:pt x="1283229" y="800923"/>
                  <a:pt x="1344613" y="806215"/>
                  <a:pt x="1403350" y="813623"/>
                </a:cubicBezTo>
                <a:cubicBezTo>
                  <a:pt x="1462087" y="821031"/>
                  <a:pt x="1512358" y="827911"/>
                  <a:pt x="1581150" y="832673"/>
                </a:cubicBezTo>
                <a:cubicBezTo>
                  <a:pt x="1649942" y="837435"/>
                  <a:pt x="1736196" y="840611"/>
                  <a:pt x="1816100" y="842198"/>
                </a:cubicBezTo>
                <a:cubicBezTo>
                  <a:pt x="1896004" y="843785"/>
                  <a:pt x="2060575" y="842198"/>
                  <a:pt x="2060575" y="842198"/>
                </a:cubicBezTo>
                <a:lnTo>
                  <a:pt x="2368550" y="848548"/>
                </a:lnTo>
                <a:lnTo>
                  <a:pt x="2368550" y="848548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BNL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" y="0"/>
            <a:ext cx="1078825" cy="929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871" y="860625"/>
            <a:ext cx="4857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1) Betatron x-ray spectroscopy:  ε</a:t>
            </a:r>
            <a:r>
              <a:rPr lang="en-US" sz="2000" b="1" baseline="-25000"/>
              <a:t>n </a:t>
            </a:r>
            <a:r>
              <a:rPr lang="en-US" sz="2000" b="1" i="1"/>
              <a:t>inside</a:t>
            </a:r>
            <a:r>
              <a:rPr lang="en-US" sz="2000" b="1"/>
              <a:t> 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6666" y="4284141"/>
            <a:ext cx="3997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3) Transition Radiation (TR) imaging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84691" y="1216024"/>
            <a:ext cx="3058502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711673" y="3335866"/>
            <a:ext cx="2423202" cy="9143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6586305" y="3268145"/>
            <a:ext cx="2666380" cy="999038"/>
            <a:chOff x="6603238" y="3268145"/>
            <a:chExt cx="2666380" cy="999038"/>
          </a:xfrm>
        </p:grpSpPr>
        <p:grpSp>
          <p:nvGrpSpPr>
            <p:cNvPr id="59" name="Group 58"/>
            <p:cNvGrpSpPr/>
            <p:nvPr/>
          </p:nvGrpSpPr>
          <p:grpSpPr>
            <a:xfrm>
              <a:off x="6620941" y="3268145"/>
              <a:ext cx="2648677" cy="720801"/>
              <a:chOff x="6620941" y="3268145"/>
              <a:chExt cx="2648677" cy="72080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620941" y="3268145"/>
                <a:ext cx="2648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Times New Roman"/>
                    <a:cs typeface="Times New Roman"/>
                  </a:rPr>
                  <a:t>ε</a:t>
                </a:r>
                <a:r>
                  <a:rPr lang="en-US" b="1" baseline="-25000">
                    <a:latin typeface="Times New Roman"/>
                    <a:cs typeface="Times New Roman"/>
                  </a:rPr>
                  <a:t>n</a:t>
                </a:r>
                <a:r>
                  <a:rPr lang="en-US" sz="1600" b="1"/>
                  <a:t> = [&lt;</a:t>
                </a:r>
                <a:r>
                  <a:rPr lang="en-US" sz="1600" b="1">
                    <a:latin typeface="Times New Roman"/>
                    <a:cs typeface="Times New Roman"/>
                  </a:rPr>
                  <a:t>x</a:t>
                </a:r>
                <a:r>
                  <a:rPr lang="en-US" sz="1600" b="1" baseline="30000"/>
                  <a:t>2</a:t>
                </a:r>
                <a:r>
                  <a:rPr lang="en-US" sz="1600" b="1"/>
                  <a:t>&gt;&lt;</a:t>
                </a:r>
                <a:r>
                  <a:rPr lang="en-US" sz="1600" b="1">
                    <a:latin typeface="Times New Roman"/>
                    <a:cs typeface="Times New Roman"/>
                  </a:rPr>
                  <a:t>γ</a:t>
                </a:r>
                <a:r>
                  <a:rPr lang="en-US" sz="1600" b="1" baseline="30000"/>
                  <a:t>2</a:t>
                </a:r>
                <a:r>
                  <a:rPr lang="en-US" sz="1600" b="1"/>
                  <a:t>x’</a:t>
                </a:r>
                <a:r>
                  <a:rPr lang="en-US" sz="1600" b="1" baseline="30000"/>
                  <a:t>2</a:t>
                </a:r>
                <a:r>
                  <a:rPr lang="en-US" sz="1600" b="1"/>
                  <a:t>&gt; - &lt;</a:t>
                </a:r>
                <a:r>
                  <a:rPr lang="en-US" sz="1600" b="1">
                    <a:latin typeface="Times New Roman"/>
                    <a:cs typeface="Times New Roman"/>
                  </a:rPr>
                  <a:t>γxx’&gt;</a:t>
                </a:r>
                <a:r>
                  <a:rPr lang="en-US" sz="1600" b="1" baseline="30000">
                    <a:latin typeface="Times New Roman"/>
                    <a:cs typeface="Times New Roman"/>
                  </a:rPr>
                  <a:t>2</a:t>
                </a:r>
                <a:r>
                  <a:rPr lang="en-US" sz="1600" b="1">
                    <a:latin typeface="Times New Roman"/>
                    <a:cs typeface="Times New Roman"/>
                  </a:rPr>
                  <a:t>]</a:t>
                </a:r>
                <a:r>
                  <a:rPr lang="en-US" sz="1600" b="1" baseline="30000">
                    <a:latin typeface="Times New Roman"/>
                    <a:cs typeface="Times New Roman"/>
                  </a:rPr>
                  <a:t>1/2</a:t>
                </a:r>
                <a:endParaRPr lang="en-US" sz="1600" b="1" baseline="3000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848871" y="3619614"/>
                <a:ext cx="1675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latin typeface="Times New Roman"/>
                    <a:cs typeface="Times New Roman"/>
                  </a:rPr>
                  <a:t>≈ </a:t>
                </a:r>
                <a:r>
                  <a:rPr lang="en-US" b="1">
                    <a:latin typeface="Times New Roman"/>
                    <a:cs typeface="Times New Roman"/>
                  </a:rPr>
                  <a:t>0.06</a:t>
                </a:r>
                <a:r>
                  <a:rPr lang="en-US" sz="1600" b="1">
                    <a:latin typeface="Times New Roman"/>
                    <a:cs typeface="Times New Roman"/>
                  </a:rPr>
                  <a:t> mm mrad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603238" y="3959406"/>
              <a:ext cx="2637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Curcio, </a:t>
              </a:r>
              <a:r>
                <a:rPr lang="en-US" sz="1400" i="1">
                  <a:solidFill>
                    <a:srgbClr val="FF0000"/>
                  </a:solidFill>
                  <a:latin typeface="Times New Roman"/>
                  <a:cs typeface="Times New Roman"/>
                </a:rPr>
                <a:t>PR-AB </a:t>
              </a:r>
              <a:r>
                <a:rPr lang="en-US" sz="1400" b="1">
                  <a:solidFill>
                    <a:srgbClr val="FF0000"/>
                  </a:solidFill>
                  <a:latin typeface="Times New Roman"/>
                  <a:cs typeface="Times New Roman"/>
                </a:rPr>
                <a:t>20</a:t>
              </a:r>
              <a:r>
                <a:rPr lang="en-US" sz="1400">
                  <a:solidFill>
                    <a:srgbClr val="FF0000"/>
                  </a:solidFill>
                  <a:latin typeface="Times New Roman"/>
                  <a:cs typeface="Times New Roman"/>
                </a:rPr>
                <a:t>, 012801 (2017)</a:t>
              </a:r>
            </a:p>
          </p:txBody>
        </p:sp>
      </p:grpSp>
      <p:sp>
        <p:nvSpPr>
          <p:cNvPr id="77" name="Rectangle 76"/>
          <p:cNvSpPr/>
          <p:nvPr/>
        </p:nvSpPr>
        <p:spPr>
          <a:xfrm>
            <a:off x="948263" y="3403601"/>
            <a:ext cx="795867" cy="488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138009" y="3131234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/>
              <a:t>LPA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420158" y="4531854"/>
            <a:ext cx="271250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37094" y="4819718"/>
            <a:ext cx="128811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downer_fig08-eps-converted-to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4" r="52750" b="6844"/>
          <a:stretch/>
        </p:blipFill>
        <p:spPr>
          <a:xfrm>
            <a:off x="4665127" y="4702161"/>
            <a:ext cx="2640933" cy="2139155"/>
          </a:xfrm>
          <a:prstGeom prst="rect">
            <a:avLst/>
          </a:prstGeom>
        </p:spPr>
      </p:pic>
      <p:sp>
        <p:nvSpPr>
          <p:cNvPr id="92" name="Trapezoid 91"/>
          <p:cNvSpPr/>
          <p:nvPr/>
        </p:nvSpPr>
        <p:spPr>
          <a:xfrm flipV="1">
            <a:off x="804335" y="5063326"/>
            <a:ext cx="254000" cy="338384"/>
          </a:xfrm>
          <a:prstGeom prst="trapezoid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-23" y="4836651"/>
            <a:ext cx="905953" cy="514280"/>
            <a:chOff x="-23" y="4836651"/>
            <a:chExt cx="905953" cy="514280"/>
          </a:xfrm>
        </p:grpSpPr>
        <p:sp>
          <p:nvSpPr>
            <p:cNvPr id="91" name="Isosceles Triangle 90"/>
            <p:cNvSpPr/>
            <p:nvPr/>
          </p:nvSpPr>
          <p:spPr>
            <a:xfrm rot="5400000">
              <a:off x="466508" y="4911509"/>
              <a:ext cx="196548" cy="68229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-23" y="4836651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driver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968724" y="5173036"/>
            <a:ext cx="1061040" cy="400110"/>
            <a:chOff x="968724" y="5173036"/>
            <a:chExt cx="1061040" cy="400110"/>
          </a:xfrm>
        </p:grpSpPr>
        <p:sp>
          <p:nvSpPr>
            <p:cNvPr id="94" name="Isosceles Triangle 93"/>
            <p:cNvSpPr/>
            <p:nvPr/>
          </p:nvSpPr>
          <p:spPr>
            <a:xfrm rot="16200000" flipH="1">
              <a:off x="1273358" y="4915070"/>
              <a:ext cx="73027" cy="682296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623954" y="5216528"/>
              <a:ext cx="405810" cy="222247"/>
            </a:xfrm>
            <a:custGeom>
              <a:avLst/>
              <a:gdLst>
                <a:gd name="connsiteX0" fmla="*/ 1646 w 405810"/>
                <a:gd name="connsiteY0" fmla="*/ 0 h 280769"/>
                <a:gd name="connsiteX1" fmla="*/ 1646 w 405810"/>
                <a:gd name="connsiteY1" fmla="*/ 69850 h 280769"/>
                <a:gd name="connsiteX2" fmla="*/ 1646 w 405810"/>
                <a:gd name="connsiteY2" fmla="*/ 69850 h 280769"/>
                <a:gd name="connsiteX3" fmla="*/ 1646 w 405810"/>
                <a:gd name="connsiteY3" fmla="*/ 95250 h 280769"/>
                <a:gd name="connsiteX4" fmla="*/ 23871 w 405810"/>
                <a:gd name="connsiteY4" fmla="*/ 95250 h 280769"/>
                <a:gd name="connsiteX5" fmla="*/ 46096 w 405810"/>
                <a:gd name="connsiteY5" fmla="*/ 98425 h 280769"/>
                <a:gd name="connsiteX6" fmla="*/ 81021 w 405810"/>
                <a:gd name="connsiteY6" fmla="*/ 104775 h 280769"/>
                <a:gd name="connsiteX7" fmla="*/ 134996 w 405810"/>
                <a:gd name="connsiteY7" fmla="*/ 123825 h 280769"/>
                <a:gd name="connsiteX8" fmla="*/ 188971 w 405810"/>
                <a:gd name="connsiteY8" fmla="*/ 161925 h 280769"/>
                <a:gd name="connsiteX9" fmla="*/ 220721 w 405810"/>
                <a:gd name="connsiteY9" fmla="*/ 200025 h 280769"/>
                <a:gd name="connsiteX10" fmla="*/ 255646 w 405810"/>
                <a:gd name="connsiteY10" fmla="*/ 250825 h 280769"/>
                <a:gd name="connsiteX11" fmla="*/ 277871 w 405810"/>
                <a:gd name="connsiteY11" fmla="*/ 279400 h 280769"/>
                <a:gd name="connsiteX12" fmla="*/ 296921 w 405810"/>
                <a:gd name="connsiteY12" fmla="*/ 276225 h 280769"/>
                <a:gd name="connsiteX13" fmla="*/ 344546 w 405810"/>
                <a:gd name="connsiteY13" fmla="*/ 276225 h 280769"/>
                <a:gd name="connsiteX14" fmla="*/ 376296 w 405810"/>
                <a:gd name="connsiteY14" fmla="*/ 273050 h 280769"/>
                <a:gd name="connsiteX15" fmla="*/ 404871 w 405810"/>
                <a:gd name="connsiteY15" fmla="*/ 276225 h 280769"/>
                <a:gd name="connsiteX16" fmla="*/ 395346 w 405810"/>
                <a:gd name="connsiteY16" fmla="*/ 244475 h 280769"/>
                <a:gd name="connsiteX17" fmla="*/ 360421 w 405810"/>
                <a:gd name="connsiteY17" fmla="*/ 187325 h 280769"/>
                <a:gd name="connsiteX18" fmla="*/ 338196 w 405810"/>
                <a:gd name="connsiteY18" fmla="*/ 152400 h 280769"/>
                <a:gd name="connsiteX19" fmla="*/ 287396 w 405810"/>
                <a:gd name="connsiteY19" fmla="*/ 101600 h 280769"/>
                <a:gd name="connsiteX20" fmla="*/ 236596 w 405810"/>
                <a:gd name="connsiteY20" fmla="*/ 73025 h 280769"/>
                <a:gd name="connsiteX21" fmla="*/ 169921 w 405810"/>
                <a:gd name="connsiteY21" fmla="*/ 47625 h 280769"/>
                <a:gd name="connsiteX22" fmla="*/ 119121 w 405810"/>
                <a:gd name="connsiteY22" fmla="*/ 31750 h 280769"/>
                <a:gd name="connsiteX23" fmla="*/ 71496 w 405810"/>
                <a:gd name="connsiteY23" fmla="*/ 25400 h 280769"/>
                <a:gd name="connsiteX24" fmla="*/ 1646 w 405810"/>
                <a:gd name="connsiteY24" fmla="*/ 0 h 28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5810" h="280769">
                  <a:moveTo>
                    <a:pt x="1646" y="0"/>
                  </a:moveTo>
                  <a:lnTo>
                    <a:pt x="1646" y="69850"/>
                  </a:lnTo>
                  <a:lnTo>
                    <a:pt x="1646" y="69850"/>
                  </a:lnTo>
                  <a:cubicBezTo>
                    <a:pt x="1646" y="74083"/>
                    <a:pt x="-2058" y="91017"/>
                    <a:pt x="1646" y="95250"/>
                  </a:cubicBezTo>
                  <a:cubicBezTo>
                    <a:pt x="5350" y="99483"/>
                    <a:pt x="16463" y="94721"/>
                    <a:pt x="23871" y="95250"/>
                  </a:cubicBezTo>
                  <a:cubicBezTo>
                    <a:pt x="31279" y="95779"/>
                    <a:pt x="36571" y="96838"/>
                    <a:pt x="46096" y="98425"/>
                  </a:cubicBezTo>
                  <a:cubicBezTo>
                    <a:pt x="55621" y="100013"/>
                    <a:pt x="66204" y="100542"/>
                    <a:pt x="81021" y="104775"/>
                  </a:cubicBezTo>
                  <a:cubicBezTo>
                    <a:pt x="95838" y="109008"/>
                    <a:pt x="117004" y="114300"/>
                    <a:pt x="134996" y="123825"/>
                  </a:cubicBezTo>
                  <a:cubicBezTo>
                    <a:pt x="152988" y="133350"/>
                    <a:pt x="174684" y="149225"/>
                    <a:pt x="188971" y="161925"/>
                  </a:cubicBezTo>
                  <a:cubicBezTo>
                    <a:pt x="203259" y="174625"/>
                    <a:pt x="209609" y="185209"/>
                    <a:pt x="220721" y="200025"/>
                  </a:cubicBezTo>
                  <a:cubicBezTo>
                    <a:pt x="231833" y="214841"/>
                    <a:pt x="246121" y="237596"/>
                    <a:pt x="255646" y="250825"/>
                  </a:cubicBezTo>
                  <a:cubicBezTo>
                    <a:pt x="265171" y="264054"/>
                    <a:pt x="270992" y="275167"/>
                    <a:pt x="277871" y="279400"/>
                  </a:cubicBezTo>
                  <a:cubicBezTo>
                    <a:pt x="284750" y="283633"/>
                    <a:pt x="285809" y="276754"/>
                    <a:pt x="296921" y="276225"/>
                  </a:cubicBezTo>
                  <a:cubicBezTo>
                    <a:pt x="308033" y="275696"/>
                    <a:pt x="331317" y="276754"/>
                    <a:pt x="344546" y="276225"/>
                  </a:cubicBezTo>
                  <a:cubicBezTo>
                    <a:pt x="357775" y="275696"/>
                    <a:pt x="366242" y="273050"/>
                    <a:pt x="376296" y="273050"/>
                  </a:cubicBezTo>
                  <a:cubicBezTo>
                    <a:pt x="386350" y="273050"/>
                    <a:pt x="401696" y="280987"/>
                    <a:pt x="404871" y="276225"/>
                  </a:cubicBezTo>
                  <a:cubicBezTo>
                    <a:pt x="408046" y="271463"/>
                    <a:pt x="402754" y="259292"/>
                    <a:pt x="395346" y="244475"/>
                  </a:cubicBezTo>
                  <a:cubicBezTo>
                    <a:pt x="387938" y="229658"/>
                    <a:pt x="369946" y="202671"/>
                    <a:pt x="360421" y="187325"/>
                  </a:cubicBezTo>
                  <a:cubicBezTo>
                    <a:pt x="350896" y="171979"/>
                    <a:pt x="350367" y="166687"/>
                    <a:pt x="338196" y="152400"/>
                  </a:cubicBezTo>
                  <a:cubicBezTo>
                    <a:pt x="326025" y="138113"/>
                    <a:pt x="304329" y="114829"/>
                    <a:pt x="287396" y="101600"/>
                  </a:cubicBezTo>
                  <a:cubicBezTo>
                    <a:pt x="270463" y="88371"/>
                    <a:pt x="256175" y="82021"/>
                    <a:pt x="236596" y="73025"/>
                  </a:cubicBezTo>
                  <a:cubicBezTo>
                    <a:pt x="217017" y="64029"/>
                    <a:pt x="189500" y="54504"/>
                    <a:pt x="169921" y="47625"/>
                  </a:cubicBezTo>
                  <a:cubicBezTo>
                    <a:pt x="150342" y="40746"/>
                    <a:pt x="135525" y="35454"/>
                    <a:pt x="119121" y="31750"/>
                  </a:cubicBezTo>
                  <a:cubicBezTo>
                    <a:pt x="102717" y="28046"/>
                    <a:pt x="71496" y="25400"/>
                    <a:pt x="71496" y="25400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86900" y="5173036"/>
              <a:ext cx="390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8000"/>
                  </a:solidFill>
                </a:rPr>
                <a:t>e-</a:t>
              </a:r>
              <a:r>
                <a:rPr lang="en-US" sz="2000" baseline="30000">
                  <a:solidFill>
                    <a:srgbClr val="008000"/>
                  </a:solidFill>
                </a:rPr>
                <a:t> </a:t>
              </a:r>
              <a:endParaRPr lang="en-US" sz="2000">
                <a:solidFill>
                  <a:srgbClr val="008000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2654222" y="4802782"/>
            <a:ext cx="403818" cy="639168"/>
            <a:chOff x="2658455" y="4802782"/>
            <a:chExt cx="403818" cy="639168"/>
          </a:xfrm>
        </p:grpSpPr>
        <p:sp>
          <p:nvSpPr>
            <p:cNvPr id="108" name="TextBox 107"/>
            <p:cNvSpPr txBox="1"/>
            <p:nvPr/>
          </p:nvSpPr>
          <p:spPr>
            <a:xfrm>
              <a:off x="2658455" y="4802782"/>
              <a:ext cx="4038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>
                  <a:latin typeface="Times New Roman"/>
                  <a:cs typeface="Times New Roman"/>
                </a:rPr>
                <a:t>θ</a:t>
              </a: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2667000" y="5054600"/>
              <a:ext cx="65146" cy="142875"/>
            </a:xfrm>
            <a:custGeom>
              <a:avLst/>
              <a:gdLst>
                <a:gd name="connsiteX0" fmla="*/ 0 w 65146"/>
                <a:gd name="connsiteY0" fmla="*/ 0 h 142875"/>
                <a:gd name="connsiteX1" fmla="*/ 41275 w 65146"/>
                <a:gd name="connsiteY1" fmla="*/ 63500 h 142875"/>
                <a:gd name="connsiteX2" fmla="*/ 63500 w 65146"/>
                <a:gd name="connsiteY2" fmla="*/ 123825 h 142875"/>
                <a:gd name="connsiteX3" fmla="*/ 63500 w 65146"/>
                <a:gd name="connsiteY3" fmla="*/ 142875 h 142875"/>
                <a:gd name="connsiteX4" fmla="*/ 63500 w 65146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46" h="142875">
                  <a:moveTo>
                    <a:pt x="0" y="0"/>
                  </a:moveTo>
                  <a:cubicBezTo>
                    <a:pt x="15346" y="21431"/>
                    <a:pt x="30692" y="42863"/>
                    <a:pt x="41275" y="63500"/>
                  </a:cubicBezTo>
                  <a:cubicBezTo>
                    <a:pt x="51858" y="84138"/>
                    <a:pt x="59796" y="110596"/>
                    <a:pt x="63500" y="123825"/>
                  </a:cubicBezTo>
                  <a:cubicBezTo>
                    <a:pt x="67204" y="137054"/>
                    <a:pt x="63500" y="142875"/>
                    <a:pt x="63500" y="142875"/>
                  </a:cubicBezTo>
                  <a:lnTo>
                    <a:pt x="63500" y="142875"/>
                  </a:lnTo>
                </a:path>
              </a:pathLst>
            </a:cu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 flipV="1">
              <a:off x="2676525" y="5299075"/>
              <a:ext cx="65146" cy="142875"/>
            </a:xfrm>
            <a:custGeom>
              <a:avLst/>
              <a:gdLst>
                <a:gd name="connsiteX0" fmla="*/ 0 w 65146"/>
                <a:gd name="connsiteY0" fmla="*/ 0 h 142875"/>
                <a:gd name="connsiteX1" fmla="*/ 41275 w 65146"/>
                <a:gd name="connsiteY1" fmla="*/ 63500 h 142875"/>
                <a:gd name="connsiteX2" fmla="*/ 63500 w 65146"/>
                <a:gd name="connsiteY2" fmla="*/ 123825 h 142875"/>
                <a:gd name="connsiteX3" fmla="*/ 63500 w 65146"/>
                <a:gd name="connsiteY3" fmla="*/ 142875 h 142875"/>
                <a:gd name="connsiteX4" fmla="*/ 63500 w 65146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46" h="142875">
                  <a:moveTo>
                    <a:pt x="0" y="0"/>
                  </a:moveTo>
                  <a:cubicBezTo>
                    <a:pt x="15346" y="21431"/>
                    <a:pt x="30692" y="42863"/>
                    <a:pt x="41275" y="63500"/>
                  </a:cubicBezTo>
                  <a:cubicBezTo>
                    <a:pt x="51858" y="84138"/>
                    <a:pt x="59796" y="110596"/>
                    <a:pt x="63500" y="123825"/>
                  </a:cubicBezTo>
                  <a:cubicBezTo>
                    <a:pt x="67204" y="137054"/>
                    <a:pt x="63500" y="142875"/>
                    <a:pt x="63500" y="142875"/>
                  </a:cubicBezTo>
                  <a:lnTo>
                    <a:pt x="63500" y="142875"/>
                  </a:lnTo>
                </a:path>
              </a:pathLst>
            </a:cu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122774" y="4878814"/>
            <a:ext cx="673651" cy="327253"/>
            <a:chOff x="1122774" y="4878814"/>
            <a:chExt cx="673651" cy="327253"/>
          </a:xfrm>
        </p:grpSpPr>
        <p:sp>
          <p:nvSpPr>
            <p:cNvPr id="99" name="Isosceles Triangle 98"/>
            <p:cNvSpPr/>
            <p:nvPr/>
          </p:nvSpPr>
          <p:spPr>
            <a:xfrm rot="14400000">
              <a:off x="1471198" y="4880841"/>
              <a:ext cx="151029" cy="49942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 rot="19500000">
              <a:off x="1122774" y="4878814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</a:rPr>
                <a:t>scatter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890064" y="5439833"/>
            <a:ext cx="2441959" cy="1534903"/>
            <a:chOff x="1890064" y="5439833"/>
            <a:chExt cx="2441959" cy="1534903"/>
          </a:xfrm>
        </p:grpSpPr>
        <p:grpSp>
          <p:nvGrpSpPr>
            <p:cNvPr id="138" name="Group 137"/>
            <p:cNvGrpSpPr/>
            <p:nvPr/>
          </p:nvGrpSpPr>
          <p:grpSpPr>
            <a:xfrm>
              <a:off x="1890064" y="5480478"/>
              <a:ext cx="2441959" cy="1494258"/>
              <a:chOff x="1890064" y="5480478"/>
              <a:chExt cx="2441959" cy="149425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2006612" y="5480478"/>
                <a:ext cx="2247901" cy="1340677"/>
                <a:chOff x="2006612" y="5480478"/>
                <a:chExt cx="2247901" cy="1340677"/>
              </a:xfrm>
            </p:grpSpPr>
            <p:pic>
              <p:nvPicPr>
                <p:cNvPr id="90" name="Picture 89" descr="downer_fig16-eps-converted-to.pdf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148" b="-37"/>
                <a:stretch/>
              </p:blipFill>
              <p:spPr>
                <a:xfrm>
                  <a:off x="2006612" y="5480478"/>
                  <a:ext cx="2247901" cy="1340677"/>
                </a:xfrm>
                <a:prstGeom prst="rect">
                  <a:avLst/>
                </a:prstGeom>
              </p:spPr>
            </p:pic>
            <p:sp>
              <p:nvSpPr>
                <p:cNvPr id="129" name="Rectangle 128"/>
                <p:cNvSpPr/>
                <p:nvPr/>
              </p:nvSpPr>
              <p:spPr>
                <a:xfrm rot="19560000">
                  <a:off x="2223801" y="5986693"/>
                  <a:ext cx="246985" cy="8208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 rot="16140000">
                  <a:off x="2046849" y="5853462"/>
                  <a:ext cx="131617" cy="781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 rot="21540000">
                  <a:off x="2616027" y="6719928"/>
                  <a:ext cx="131617" cy="781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 rot="14820000">
                  <a:off x="3591187" y="5942665"/>
                  <a:ext cx="246985" cy="106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 rot="21540000">
                  <a:off x="2958927" y="6650078"/>
                  <a:ext cx="131617" cy="781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 rot="17040000">
                  <a:off x="3986894" y="5675848"/>
                  <a:ext cx="195593" cy="64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 rot="16860000">
                  <a:off x="4075815" y="5847202"/>
                  <a:ext cx="195593" cy="64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1890064" y="5703954"/>
                <a:ext cx="925597" cy="1270782"/>
                <a:chOff x="1890064" y="5703954"/>
                <a:chExt cx="925597" cy="1270782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 rot="3480000">
                  <a:off x="1712326" y="6292889"/>
                  <a:ext cx="10251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i="1">
                      <a:latin typeface="Times New Roman"/>
                      <a:cs typeface="Times New Roman"/>
                    </a:rPr>
                    <a:t>θ</a:t>
                  </a:r>
                  <a:r>
                    <a:rPr lang="en-US" sz="1600" b="1">
                      <a:latin typeface="Times New Roman"/>
                      <a:cs typeface="Times New Roman"/>
                    </a:rPr>
                    <a:t> (mrad)</a:t>
                  </a:r>
                  <a:endParaRPr lang="en-US" sz="1600" b="1" i="1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2540000" y="6576481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0</a:t>
                  </a: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2148665" y="6119681"/>
                  <a:ext cx="3666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10</a:t>
                  </a: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1890064" y="5703954"/>
                  <a:ext cx="3666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20</a:t>
                  </a:r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2890976" y="6162834"/>
                <a:ext cx="1219695" cy="669768"/>
                <a:chOff x="2871926" y="6162834"/>
                <a:chExt cx="1219695" cy="669768"/>
              </a:xfrm>
            </p:grpSpPr>
            <p:sp>
              <p:nvSpPr>
                <p:cNvPr id="120" name="TextBox 119"/>
                <p:cNvSpPr txBox="1"/>
                <p:nvPr/>
              </p:nvSpPr>
              <p:spPr>
                <a:xfrm rot="20220000">
                  <a:off x="3139985" y="6476485"/>
                  <a:ext cx="9516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/>
                    <a:t>hν</a:t>
                  </a:r>
                  <a:r>
                    <a:rPr lang="en-US" sz="1600" b="1" baseline="-25000"/>
                    <a:t>x</a:t>
                  </a:r>
                  <a:r>
                    <a:rPr lang="en-US" sz="1600" b="1"/>
                    <a:t> (keV)</a:t>
                  </a: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2871926" y="6524825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6</a:t>
                  </a:r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3176869" y="6392734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8</a:t>
                  </a:r>
                </a:p>
              </p:txBody>
            </p:sp>
            <p:sp>
              <p:nvSpPr>
                <p:cNvPr id="123" name="TextBox 122"/>
                <p:cNvSpPr txBox="1"/>
                <p:nvPr/>
              </p:nvSpPr>
              <p:spPr>
                <a:xfrm>
                  <a:off x="3428509" y="6278626"/>
                  <a:ext cx="3666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10</a:t>
                  </a:r>
                </a:p>
              </p:txBody>
            </p:sp>
            <p:sp>
              <p:nvSpPr>
                <p:cNvPr id="124" name="TextBox 123"/>
                <p:cNvSpPr txBox="1"/>
                <p:nvPr/>
              </p:nvSpPr>
              <p:spPr>
                <a:xfrm>
                  <a:off x="3721102" y="6162834"/>
                  <a:ext cx="3666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/>
                    <a:t>12</a:t>
                  </a:r>
                </a:p>
              </p:txBody>
            </p:sp>
          </p:grpSp>
          <p:sp>
            <p:nvSpPr>
              <p:cNvPr id="127" name="TextBox 126"/>
              <p:cNvSpPr txBox="1"/>
              <p:nvPr/>
            </p:nvSpPr>
            <p:spPr>
              <a:xfrm rot="16860000">
                <a:off x="3850196" y="5751554"/>
                <a:ext cx="6866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/>
                  <a:t>dN</a:t>
                </a:r>
                <a:r>
                  <a:rPr lang="en-US" sz="1200" b="1" baseline="-25000"/>
                  <a:t>x</a:t>
                </a:r>
                <a:r>
                  <a:rPr lang="en-US" sz="1200" b="1"/>
                  <a:t>/dE</a:t>
                </a:r>
                <a:r>
                  <a:rPr lang="en-US" sz="1200" b="1" baseline="-25000"/>
                  <a:t>x</a:t>
                </a:r>
              </a:p>
            </p:txBody>
          </p:sp>
        </p:grpSp>
        <p:sp>
          <p:nvSpPr>
            <p:cNvPr id="126" name="Freeform 125"/>
            <p:cNvSpPr/>
            <p:nvPr/>
          </p:nvSpPr>
          <p:spPr>
            <a:xfrm>
              <a:off x="3526367" y="5439833"/>
              <a:ext cx="35088" cy="156634"/>
            </a:xfrm>
            <a:custGeom>
              <a:avLst/>
              <a:gdLst>
                <a:gd name="connsiteX0" fmla="*/ 33866 w 35088"/>
                <a:gd name="connsiteY0" fmla="*/ 0 h 156634"/>
                <a:gd name="connsiteX1" fmla="*/ 33866 w 35088"/>
                <a:gd name="connsiteY1" fmla="*/ 55034 h 156634"/>
                <a:gd name="connsiteX2" fmla="*/ 21166 w 35088"/>
                <a:gd name="connsiteY2" fmla="*/ 114300 h 156634"/>
                <a:gd name="connsiteX3" fmla="*/ 0 w 35088"/>
                <a:gd name="connsiteY3" fmla="*/ 156634 h 156634"/>
                <a:gd name="connsiteX4" fmla="*/ 0 w 35088"/>
                <a:gd name="connsiteY4" fmla="*/ 156634 h 15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8" h="156634">
                  <a:moveTo>
                    <a:pt x="33866" y="0"/>
                  </a:moveTo>
                  <a:cubicBezTo>
                    <a:pt x="34924" y="17992"/>
                    <a:pt x="35983" y="35984"/>
                    <a:pt x="33866" y="55034"/>
                  </a:cubicBezTo>
                  <a:cubicBezTo>
                    <a:pt x="31749" y="74084"/>
                    <a:pt x="26810" y="97367"/>
                    <a:pt x="21166" y="114300"/>
                  </a:cubicBezTo>
                  <a:cubicBezTo>
                    <a:pt x="15522" y="131233"/>
                    <a:pt x="0" y="156634"/>
                    <a:pt x="0" y="156634"/>
                  </a:cubicBezTo>
                  <a:lnTo>
                    <a:pt x="0" y="156634"/>
                  </a:lnTo>
                </a:path>
              </a:pathLst>
            </a:custGeom>
            <a:ln w="1905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Isosceles Triangle 99"/>
          <p:cNvSpPr/>
          <p:nvPr/>
        </p:nvSpPr>
        <p:spPr>
          <a:xfrm rot="16200000" flipH="1">
            <a:off x="2206448" y="4445883"/>
            <a:ext cx="136519" cy="1622789"/>
          </a:xfrm>
          <a:prstGeom prst="triangle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647813" y="5164964"/>
            <a:ext cx="177810" cy="19866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-43164" y="5309665"/>
            <a:ext cx="1890695" cy="1058666"/>
            <a:chOff x="-43164" y="5309665"/>
            <a:chExt cx="1890695" cy="1058666"/>
          </a:xfrm>
        </p:grpSpPr>
        <p:sp>
          <p:nvSpPr>
            <p:cNvPr id="149" name="TextBox 148"/>
            <p:cNvSpPr txBox="1"/>
            <p:nvPr/>
          </p:nvSpPr>
          <p:spPr>
            <a:xfrm>
              <a:off x="-43164" y="5752778"/>
              <a:ext cx="189069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Times New Roman"/>
                  <a:cs typeface="Times New Roman"/>
                </a:rPr>
                <a:t>ε</a:t>
              </a:r>
              <a:r>
                <a:rPr lang="en-US" sz="1600" b="1" baseline="-25000">
                  <a:latin typeface="Times New Roman"/>
                  <a:cs typeface="Times New Roman"/>
                </a:rPr>
                <a:t>n</a:t>
              </a:r>
              <a:r>
                <a:rPr lang="en-US" sz="1600" b="1">
                  <a:latin typeface="Times New Roman"/>
                  <a:cs typeface="Times New Roman"/>
                </a:rPr>
                <a:t> ≈ </a:t>
              </a:r>
              <a:r>
                <a:rPr lang="en-US" b="1">
                  <a:latin typeface="Times New Roman"/>
                  <a:cs typeface="Times New Roman"/>
                </a:rPr>
                <a:t>0.15</a:t>
              </a:r>
              <a:r>
                <a:rPr lang="en-US" sz="1600" b="1">
                  <a:latin typeface="Times New Roman"/>
                  <a:cs typeface="Times New Roman"/>
                </a:rPr>
                <a:t> mm mrad</a:t>
              </a:r>
            </a:p>
            <a:p>
              <a:r>
                <a:rPr lang="en-US" sz="1600" b="1">
                  <a:latin typeface="Times New Roman"/>
                  <a:cs typeface="Times New Roman"/>
                </a:rPr>
                <a:t>      at </a:t>
              </a:r>
              <a:r>
                <a:rPr lang="en-US" sz="1600" b="1" i="1">
                  <a:latin typeface="Times New Roman"/>
                  <a:cs typeface="Times New Roman"/>
                </a:rPr>
                <a:t>z</a:t>
              </a:r>
              <a:r>
                <a:rPr lang="en-US" sz="1600" b="1">
                  <a:latin typeface="Times New Roman"/>
                  <a:cs typeface="Times New Roman"/>
                </a:rPr>
                <a:t> = 1.5 mm</a:t>
              </a:r>
            </a:p>
          </p:txBody>
        </p:sp>
        <p:cxnSp>
          <p:nvCxnSpPr>
            <p:cNvPr id="151" name="Straight Arrow Connector 150"/>
            <p:cNvCxnSpPr/>
            <p:nvPr/>
          </p:nvCxnSpPr>
          <p:spPr>
            <a:xfrm flipH="1" flipV="1">
              <a:off x="1168366" y="5309665"/>
              <a:ext cx="101600" cy="53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6399195" y="4730120"/>
            <a:ext cx="2043183" cy="2026531"/>
            <a:chOff x="6864073" y="4929085"/>
            <a:chExt cx="1701071" cy="1602343"/>
          </a:xfrm>
        </p:grpSpPr>
        <p:pic>
          <p:nvPicPr>
            <p:cNvPr id="156" name="Picture 155" descr="TR_forward-back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073" y="4965700"/>
              <a:ext cx="1688371" cy="1565728"/>
            </a:xfrm>
            <a:prstGeom prst="rect">
              <a:avLst/>
            </a:prstGeom>
          </p:spPr>
        </p:pic>
        <p:sp>
          <p:nvSpPr>
            <p:cNvPr id="157" name="Rectangle 156"/>
            <p:cNvSpPr/>
            <p:nvPr/>
          </p:nvSpPr>
          <p:spPr>
            <a:xfrm>
              <a:off x="8496300" y="4940299"/>
              <a:ext cx="68844" cy="5401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864350" y="4929085"/>
              <a:ext cx="171450" cy="182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5871031" y="4642773"/>
            <a:ext cx="2087726" cy="2215476"/>
            <a:chOff x="5871031" y="4642773"/>
            <a:chExt cx="2087726" cy="2215476"/>
          </a:xfrm>
        </p:grpSpPr>
        <p:grpSp>
          <p:nvGrpSpPr>
            <p:cNvPr id="162" name="Group 161"/>
            <p:cNvGrpSpPr/>
            <p:nvPr/>
          </p:nvGrpSpPr>
          <p:grpSpPr>
            <a:xfrm>
              <a:off x="5871031" y="5161361"/>
              <a:ext cx="2087726" cy="1696888"/>
              <a:chOff x="6642669" y="5159850"/>
              <a:chExt cx="1630910" cy="1267608"/>
            </a:xfrm>
          </p:grpSpPr>
          <p:pic>
            <p:nvPicPr>
              <p:cNvPr id="155" name="Picture 154" descr="TR PSF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2669" y="5159850"/>
                <a:ext cx="1630910" cy="1267608"/>
              </a:xfrm>
              <a:prstGeom prst="rect">
                <a:avLst/>
              </a:prstGeom>
            </p:spPr>
          </p:pic>
          <p:sp>
            <p:nvSpPr>
              <p:cNvPr id="161" name="Rectangle 160"/>
              <p:cNvSpPr/>
              <p:nvPr/>
            </p:nvSpPr>
            <p:spPr>
              <a:xfrm>
                <a:off x="6921500" y="5217880"/>
                <a:ext cx="209550" cy="171129"/>
              </a:xfrm>
              <a:prstGeom prst="rect">
                <a:avLst/>
              </a:prstGeom>
              <a:solidFill>
                <a:srgbClr val="17141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7" name="TextBox 166"/>
            <p:cNvSpPr txBox="1"/>
            <p:nvPr/>
          </p:nvSpPr>
          <p:spPr>
            <a:xfrm>
              <a:off x="6112134" y="4642773"/>
              <a:ext cx="16066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TR point spread</a:t>
              </a:r>
            </a:p>
            <a:p>
              <a:r>
                <a:rPr lang="en-US" sz="1600" b="1"/>
                <a:t>function (one e-)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7128935" y="4685212"/>
            <a:ext cx="1966498" cy="2121237"/>
            <a:chOff x="5162313" y="4446055"/>
            <a:chExt cx="1563624" cy="1593369"/>
          </a:xfrm>
        </p:grpSpPr>
        <p:grpSp>
          <p:nvGrpSpPr>
            <p:cNvPr id="170" name="Group 169"/>
            <p:cNvGrpSpPr/>
            <p:nvPr/>
          </p:nvGrpSpPr>
          <p:grpSpPr>
            <a:xfrm>
              <a:off x="5162313" y="4480560"/>
              <a:ext cx="1563624" cy="1558864"/>
              <a:chOff x="5941231" y="4480560"/>
              <a:chExt cx="1563624" cy="1558864"/>
            </a:xfrm>
          </p:grpSpPr>
          <p:pic>
            <p:nvPicPr>
              <p:cNvPr id="172" name="Picture 171" descr="OTR profiles 1.png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06" t="11093" r="65236" b="67816"/>
              <a:stretch/>
            </p:blipFill>
            <p:spPr>
              <a:xfrm rot="5400000">
                <a:off x="5943611" y="4478180"/>
                <a:ext cx="1558864" cy="1563624"/>
              </a:xfrm>
              <a:prstGeom prst="rect">
                <a:avLst/>
              </a:prstGeom>
            </p:spPr>
          </p:pic>
          <p:cxnSp>
            <p:nvCxnSpPr>
              <p:cNvPr id="173" name="Straight Connector 172"/>
              <p:cNvCxnSpPr/>
              <p:nvPr/>
            </p:nvCxnSpPr>
            <p:spPr>
              <a:xfrm>
                <a:off x="6790594" y="5968943"/>
                <a:ext cx="643128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extBox 173"/>
              <p:cNvSpPr txBox="1"/>
              <p:nvPr/>
            </p:nvSpPr>
            <p:spPr>
              <a:xfrm>
                <a:off x="6739494" y="5655868"/>
                <a:ext cx="674697" cy="300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>
                    <a:solidFill>
                      <a:schemeClr val="bg1"/>
                    </a:solidFill>
                  </a:rPr>
                  <a:t>10 µm</a:t>
                </a:r>
              </a:p>
            </p:txBody>
          </p:sp>
        </p:grpSp>
        <p:sp>
          <p:nvSpPr>
            <p:cNvPr id="171" name="TextBox 170"/>
            <p:cNvSpPr txBox="1"/>
            <p:nvPr/>
          </p:nvSpPr>
          <p:spPr>
            <a:xfrm>
              <a:off x="5214646" y="4446055"/>
              <a:ext cx="1336930" cy="277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σ</a:t>
              </a:r>
              <a:r>
                <a:rPr lang="en-US" b="1" baseline="-25000">
                  <a:solidFill>
                    <a:schemeClr val="bg1"/>
                  </a:solidFill>
                </a:rPr>
                <a:t>x</a:t>
              </a:r>
              <a:r>
                <a:rPr lang="en-US" b="1">
                  <a:solidFill>
                    <a:schemeClr val="bg1"/>
                  </a:solidFill>
                </a:rPr>
                <a:t> = 6 µm beam</a:t>
              </a: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676605" y="4630737"/>
            <a:ext cx="2092269" cy="2201865"/>
            <a:chOff x="7011420" y="4437535"/>
            <a:chExt cx="1956199" cy="2007630"/>
          </a:xfrm>
        </p:grpSpPr>
        <p:pic>
          <p:nvPicPr>
            <p:cNvPr id="176" name="Picture 175" descr="Karateav data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0" t="1269" r="1494" b="17779"/>
            <a:stretch/>
          </p:blipFill>
          <p:spPr>
            <a:xfrm>
              <a:off x="7011420" y="4488349"/>
              <a:ext cx="1938528" cy="1956816"/>
            </a:xfrm>
            <a:prstGeom prst="rect">
              <a:avLst/>
            </a:prstGeom>
          </p:spPr>
        </p:pic>
        <p:cxnSp>
          <p:nvCxnSpPr>
            <p:cNvPr id="177" name="Straight Connector 176"/>
            <p:cNvCxnSpPr/>
            <p:nvPr/>
          </p:nvCxnSpPr>
          <p:spPr>
            <a:xfrm>
              <a:off x="8384418" y="6349962"/>
              <a:ext cx="492886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8302465" y="5987526"/>
              <a:ext cx="665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2 µm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041879" y="4437535"/>
              <a:ext cx="1860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σ</a:t>
              </a:r>
              <a:r>
                <a:rPr lang="en-US" b="1" baseline="-25000">
                  <a:solidFill>
                    <a:srgbClr val="FFFFFF"/>
                  </a:solidFill>
                </a:rPr>
                <a:t>x</a:t>
              </a:r>
              <a:r>
                <a:rPr lang="en-US" b="1">
                  <a:solidFill>
                    <a:srgbClr val="FFFFFF"/>
                  </a:solidFill>
                </a:rPr>
                <a:t> = 1.5 µm beam</a:t>
              </a:r>
            </a:p>
          </p:txBody>
        </p:sp>
      </p:grpSp>
      <p:sp>
        <p:nvSpPr>
          <p:cNvPr id="180" name="TextBox 179"/>
          <p:cNvSpPr txBox="1"/>
          <p:nvPr/>
        </p:nvSpPr>
        <p:spPr>
          <a:xfrm>
            <a:off x="5809640" y="6418585"/>
            <a:ext cx="134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Karataev, </a:t>
            </a:r>
            <a:r>
              <a:rPr lang="en-US" sz="1200" i="1"/>
              <a:t>PRL</a:t>
            </a:r>
            <a:r>
              <a:rPr lang="en-US" sz="1200"/>
              <a:t> </a:t>
            </a:r>
            <a:r>
              <a:rPr lang="en-US" sz="1200" b="1"/>
              <a:t>107</a:t>
            </a:r>
            <a:r>
              <a:rPr lang="en-US" sz="1200"/>
              <a:t>, </a:t>
            </a:r>
          </a:p>
          <a:p>
            <a:pPr algn="ctr"/>
            <a:r>
              <a:rPr lang="en-US" sz="1200"/>
              <a:t>164801 (2011)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4394989" y="4250249"/>
            <a:ext cx="4733537" cy="2607751"/>
          </a:xfrm>
          <a:prstGeom prst="roundRect">
            <a:avLst>
              <a:gd name="adj" fmla="val 11472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5050564" y="4645595"/>
            <a:ext cx="340019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Nebraska_Lincolon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55" y="4227034"/>
            <a:ext cx="640835" cy="6609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89540" y="4335247"/>
            <a:ext cx="486740" cy="562884"/>
            <a:chOff x="9249927" y="5086420"/>
            <a:chExt cx="614144" cy="641428"/>
          </a:xfrm>
        </p:grpSpPr>
        <p:pic>
          <p:nvPicPr>
            <p:cNvPr id="4" name="Picture 3" descr="KEK_logo_E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2685" y="5086420"/>
              <a:ext cx="608211" cy="381705"/>
            </a:xfrm>
            <a:prstGeom prst="rect">
              <a:avLst/>
            </a:prstGeom>
          </p:spPr>
        </p:pic>
        <p:pic>
          <p:nvPicPr>
            <p:cNvPr id="17" name="Picture 16" descr="KEK_logo_letters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927" y="5467001"/>
              <a:ext cx="614144" cy="26084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930347" y="5390314"/>
            <a:ext cx="125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Jochmann (2013)</a:t>
            </a:r>
          </a:p>
          <a:p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HZDR </a:t>
            </a:r>
          </a:p>
        </p:txBody>
      </p:sp>
      <p:sp>
        <p:nvSpPr>
          <p:cNvPr id="28" name="TextBox 27"/>
          <p:cNvSpPr txBox="1"/>
          <p:nvPr/>
        </p:nvSpPr>
        <p:spPr>
          <a:xfrm rot="20700000">
            <a:off x="196648" y="1965510"/>
            <a:ext cx="850455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/>
              <a:t>Pablo San Miguel (LOA), Tues 15:20, “</a:t>
            </a:r>
            <a:r>
              <a:rPr lang="en-US" b="1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b="1">
                <a:solidFill>
                  <a:srgbClr val="FF0000"/>
                </a:solidFill>
              </a:rPr>
              <a:t>-rays in beam-plasma interaction as a diagnostic </a:t>
            </a:r>
          </a:p>
          <a:p>
            <a:r>
              <a:rPr lang="en-US" b="1">
                <a:solidFill>
                  <a:srgbClr val="FF0000"/>
                </a:solidFill>
              </a:rPr>
              <a:t>for emittance growth in PWFA and for beam filamentation instabilities</a:t>
            </a:r>
            <a:r>
              <a:rPr lang="en-US" b="1"/>
              <a:t>”</a:t>
            </a:r>
          </a:p>
        </p:txBody>
      </p:sp>
      <p:sp>
        <p:nvSpPr>
          <p:cNvPr id="153" name="TextBox 152"/>
          <p:cNvSpPr txBox="1"/>
          <p:nvPr/>
        </p:nvSpPr>
        <p:spPr>
          <a:xfrm rot="20700000">
            <a:off x="44569" y="1522786"/>
            <a:ext cx="508737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/>
              <a:t>Ta Phuoc (LOA), Mon 10:00</a:t>
            </a:r>
          </a:p>
          <a:p>
            <a:r>
              <a:rPr lang="en-US" b="1"/>
              <a:t>“</a:t>
            </a:r>
            <a:r>
              <a:rPr lang="en-US" b="1">
                <a:solidFill>
                  <a:srgbClr val="FF0000"/>
                </a:solidFill>
              </a:rPr>
              <a:t>Recent developments of betatron sources at LOA</a:t>
            </a:r>
            <a:r>
              <a:rPr lang="en-US" b="1"/>
              <a:t>”</a:t>
            </a:r>
          </a:p>
        </p:txBody>
      </p:sp>
      <p:sp>
        <p:nvSpPr>
          <p:cNvPr id="154" name="TextBox 153"/>
          <p:cNvSpPr txBox="1"/>
          <p:nvPr/>
        </p:nvSpPr>
        <p:spPr>
          <a:xfrm rot="20700000">
            <a:off x="88224" y="5330585"/>
            <a:ext cx="3767866" cy="92333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Wenchao Yan (ELI), Wed 11:30</a:t>
            </a:r>
          </a:p>
          <a:p>
            <a:r>
              <a:rPr lang="en-US" b="1"/>
              <a:t>“</a:t>
            </a:r>
            <a:r>
              <a:rPr lang="en-US" b="1">
                <a:solidFill>
                  <a:srgbClr val="FF0000"/>
                </a:solidFill>
              </a:rPr>
              <a:t>Inverse Compton x-ray source based </a:t>
            </a:r>
          </a:p>
          <a:p>
            <a:r>
              <a:rPr lang="en-US" b="1">
                <a:solidFill>
                  <a:srgbClr val="FF0000"/>
                </a:solidFill>
              </a:rPr>
              <a:t>     on LWFA</a:t>
            </a:r>
            <a:r>
              <a:rPr lang="en-US" b="1"/>
              <a:t>”</a:t>
            </a:r>
          </a:p>
        </p:txBody>
      </p:sp>
      <p:sp>
        <p:nvSpPr>
          <p:cNvPr id="159" name="TextBox 158"/>
          <p:cNvSpPr txBox="1"/>
          <p:nvPr/>
        </p:nvSpPr>
        <p:spPr>
          <a:xfrm rot="20700000">
            <a:off x="3122673" y="2672613"/>
            <a:ext cx="4329618" cy="646331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Alec Thomas (UMich), Wed 11:00</a:t>
            </a:r>
          </a:p>
          <a:p>
            <a:r>
              <a:rPr lang="en-US" b="1"/>
              <a:t>“</a:t>
            </a:r>
            <a:r>
              <a:rPr lang="en-US" b="1">
                <a:solidFill>
                  <a:srgbClr val="FF0000"/>
                </a:solidFill>
              </a:rPr>
              <a:t>X-rays from Laser Wakefield Accelerators</a:t>
            </a:r>
            <a:r>
              <a:rPr lang="en-US" b="1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78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07882 -0.0791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26511 0.0930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4653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2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2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393 L -0.06545 0.0032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1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03177 -0.0754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6 -0.07338 L 0.01076 0.0794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"/>
                            </p:stCondLst>
                            <p:childTnLst>
                              <p:par>
                                <p:cTn id="2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58" grpId="0" animBg="1"/>
      <p:bldP spid="12" grpId="0" animBg="1"/>
      <p:bldP spid="46" grpId="0"/>
      <p:bldP spid="29" grpId="0" animBg="1"/>
      <p:bldP spid="30" grpId="0" animBg="1"/>
      <p:bldP spid="31" grpId="0" animBg="1"/>
      <p:bldP spid="14" grpId="0"/>
      <p:bldP spid="75" grpId="0" animBg="1"/>
      <p:bldP spid="92" grpId="0" animBg="1"/>
      <p:bldP spid="100" grpId="0" animBg="1"/>
      <p:bldP spid="148" grpId="0" animBg="1"/>
      <p:bldP spid="180" grpId="0"/>
      <p:bldP spid="181" grpId="0" animBg="1"/>
      <p:bldP spid="22" grpId="0"/>
      <p:bldP spid="28" grpId="0" animBg="1"/>
      <p:bldP spid="153" grpId="0" animBg="1"/>
      <p:bldP spid="154" grpId="0" animBg="1"/>
      <p:bldP spid="1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er_fig1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18" y="1074956"/>
            <a:ext cx="5152560" cy="5783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3" y="-24728"/>
            <a:ext cx="7231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Early measurements of </a:t>
            </a:r>
            <a:r>
              <a:rPr lang="en-US" sz="2800" b="1" i="1" u="sng" dirty="0" smtClean="0"/>
              <a:t>temporal profile </a:t>
            </a:r>
            <a:r>
              <a:rPr lang="en-US" sz="2800" b="1" dirty="0" smtClean="0"/>
              <a:t>of PA </a:t>
            </a:r>
          </a:p>
          <a:p>
            <a:pPr algn="ctr"/>
            <a:r>
              <a:rPr lang="en-US" sz="2800" b="1" dirty="0" smtClean="0"/>
              <a:t>e-bunches also relied on traditional methods ...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03193" y="1589213"/>
            <a:ext cx="38100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baseline="30000" dirty="0" err="1"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r>
              <a:rPr lang="en-US"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Casalbuoni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DESY Tech</a:t>
            </a:r>
            <a:r>
              <a:rPr lang="en-US" sz="1400" i="1" dirty="0">
                <a:solidFill>
                  <a:srgbClr val="FF0000"/>
                </a:solidFill>
                <a:latin typeface="Times New Roman"/>
                <a:cs typeface="Times New Roman"/>
              </a:rPr>
              <a:t>. Rep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. 2005-01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(2005)</a:t>
            </a:r>
          </a:p>
          <a:p>
            <a:r>
              <a:rPr lang="nl-NL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nl-NL" sz="1400" dirty="0">
                <a:solidFill>
                  <a:srgbClr val="FF0000"/>
                </a:solidFill>
                <a:latin typeface="Times New Roman"/>
                <a:cs typeface="Times New Roman"/>
              </a:rPr>
              <a:t>van Tilborg,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r>
              <a:rPr lang="en-US" sz="1400" i="1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en-US" sz="1400" i="1" dirty="0" err="1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96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014801 (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2006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de-DE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de-DE" sz="1400" dirty="0">
                <a:solidFill>
                  <a:srgbClr val="FF0000"/>
                </a:solidFill>
                <a:latin typeface="Times New Roman"/>
                <a:cs typeface="Times New Roman"/>
              </a:rPr>
              <a:t>Berden, </a:t>
            </a:r>
            <a:r>
              <a:rPr lang="en-US" sz="1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PRL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99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164801 (2007)</a:t>
            </a:r>
          </a:p>
          <a:p>
            <a:r>
              <a:rPr lang="en-US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Debus, </a:t>
            </a:r>
            <a:r>
              <a:rPr lang="en-US" sz="1400" i="1" dirty="0">
                <a:solidFill>
                  <a:srgbClr val="FF0000"/>
                </a:solidFill>
                <a:latin typeface="Times New Roman"/>
                <a:cs typeface="Times New Roman"/>
              </a:rPr>
              <a:t>PRL </a:t>
            </a:r>
            <a:r>
              <a:rPr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104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, 084802 (2010)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6936" y="1104438"/>
            <a:ext cx="3939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... </a:t>
            </a:r>
            <a:r>
              <a:rPr lang="en-US" sz="2400" b="1" u="sng"/>
              <a:t>e</a:t>
            </a:r>
            <a:r>
              <a:rPr lang="en-US" sz="2400" b="1"/>
              <a:t>lectro-</a:t>
            </a:r>
            <a:r>
              <a:rPr lang="en-US" sz="2400" b="1" u="sng"/>
              <a:t>o</a:t>
            </a:r>
            <a:r>
              <a:rPr lang="en-US" sz="2400" b="1"/>
              <a:t>ptic (eo) profiling: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6936" y="4036406"/>
            <a:ext cx="2933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• noninvasive, single-shot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6923" y="4639724"/>
            <a:ext cx="3626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*</a:t>
            </a:r>
            <a:r>
              <a:rPr lang="en-US" sz="2000" b="1"/>
              <a:t> temporal resolution limited by</a:t>
            </a:r>
          </a:p>
          <a:p>
            <a:r>
              <a:rPr lang="en-US" sz="2000" b="1">
                <a:sym typeface="Wingdings"/>
              </a:rPr>
              <a:t>   absorption, dispersion </a:t>
            </a:r>
            <a:r>
              <a:rPr lang="en-US" sz="2000" b="1"/>
              <a:t>of eo</a:t>
            </a:r>
          </a:p>
          <a:p>
            <a:r>
              <a:rPr lang="en-US" sz="2000" b="1"/>
              <a:t>   crystal at THz frequencies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6935" y="5869558"/>
            <a:ext cx="2570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• shortest τ</a:t>
            </a:r>
            <a:r>
              <a:rPr lang="en-US" sz="2000" b="1" baseline="-25000"/>
              <a:t>b</a:t>
            </a:r>
            <a:r>
              <a:rPr lang="en-US" sz="2000" b="1"/>
              <a:t> reported:  </a:t>
            </a:r>
          </a:p>
          <a:p>
            <a:r>
              <a:rPr lang="en-US" sz="2000" b="1">
                <a:latin typeface="Times New Roman"/>
                <a:cs typeface="Times New Roman"/>
              </a:rPr>
              <a:t>	~</a:t>
            </a:r>
            <a:r>
              <a:rPr lang="en-US" sz="2000" b="1"/>
              <a:t>30 fs FWHM</a:t>
            </a:r>
            <a:r>
              <a:rPr lang="en-US" sz="2000" b="1" baseline="30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5604935" y="2015065"/>
            <a:ext cx="491066" cy="15578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89467" y="912446"/>
            <a:ext cx="8478241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18" y="2540020"/>
            <a:ext cx="4072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• eo crystal converts...</a:t>
            </a:r>
          </a:p>
          <a:p>
            <a:r>
              <a:rPr lang="en-US" sz="2000" b="1"/>
              <a:t>      ... </a:t>
            </a:r>
            <a:r>
              <a:rPr lang="en-US" sz="1600" b="1"/>
              <a:t>bunch’s</a:t>
            </a:r>
            <a:r>
              <a:rPr lang="en-US" sz="2000" b="1"/>
              <a:t> </a:t>
            </a:r>
            <a:r>
              <a:rPr lang="en-US" sz="1600" b="1"/>
              <a:t>Lorentz-contracted E profile</a:t>
            </a:r>
            <a:r>
              <a:rPr lang="en-US" sz="1600" b="1" baseline="30000">
                <a:solidFill>
                  <a:srgbClr val="FF0000"/>
                </a:solidFill>
              </a:rPr>
              <a:t>1</a:t>
            </a:r>
          </a:p>
          <a:p>
            <a:r>
              <a:rPr lang="en-US" sz="1600" b="1"/>
              <a:t>or   </a:t>
            </a:r>
            <a:r>
              <a:rPr lang="en-US" sz="2000" b="1"/>
              <a:t> ... </a:t>
            </a:r>
            <a:r>
              <a:rPr lang="en-US" sz="1600" b="1"/>
              <a:t>THz CTR pulse generated by bunch</a:t>
            </a:r>
            <a:r>
              <a:rPr lang="en-US" sz="1600" b="1" baseline="30000">
                <a:solidFill>
                  <a:srgbClr val="FF0000"/>
                </a:solidFill>
              </a:rPr>
              <a:t>2</a:t>
            </a:r>
            <a:r>
              <a:rPr lang="en-US" sz="2000" b="1" baseline="30000">
                <a:solidFill>
                  <a:srgbClr val="FF0000"/>
                </a:solidFill>
              </a:rPr>
              <a:t>-</a:t>
            </a:r>
            <a:r>
              <a:rPr lang="en-US" sz="1600" b="1" baseline="30000">
                <a:solidFill>
                  <a:srgbClr val="FF0000"/>
                </a:solidFill>
              </a:rPr>
              <a:t>4</a:t>
            </a:r>
          </a:p>
          <a:p>
            <a:r>
              <a:rPr lang="en-US" sz="2000" b="1"/>
              <a:t>    into optical signal of similar τ</a:t>
            </a:r>
            <a:r>
              <a:rPr lang="en-US" sz="2000" b="1" baseline="-25000"/>
              <a:t>b</a:t>
            </a:r>
            <a:endParaRPr lang="en-US" sz="2000" b="1"/>
          </a:p>
        </p:txBody>
      </p:sp>
      <p:grpSp>
        <p:nvGrpSpPr>
          <p:cNvPr id="13" name="Group 12"/>
          <p:cNvGrpSpPr/>
          <p:nvPr/>
        </p:nvGrpSpPr>
        <p:grpSpPr>
          <a:xfrm>
            <a:off x="7971515" y="68737"/>
            <a:ext cx="1104751" cy="801374"/>
            <a:chOff x="7948203" y="34343"/>
            <a:chExt cx="1204245" cy="895284"/>
          </a:xfrm>
        </p:grpSpPr>
        <p:pic>
          <p:nvPicPr>
            <p:cNvPr id="14" name="Picture 13" descr="HZDR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16" name="Picture 15" descr="HZDR_logo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914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7560" y="4175076"/>
            <a:ext cx="4001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• shortest τ</a:t>
            </a:r>
            <a:r>
              <a:rPr lang="en-US" sz="3200" b="1" baseline="-25000"/>
              <a:t>b</a:t>
            </a:r>
            <a:r>
              <a:rPr lang="en-US" sz="3200" b="1"/>
              <a:t> reported:   </a:t>
            </a:r>
          </a:p>
          <a:p>
            <a:r>
              <a:rPr lang="en-US" sz="3200" b="1">
                <a:latin typeface="Times New Roman"/>
                <a:cs typeface="Times New Roman"/>
              </a:rPr>
              <a:t>	~</a:t>
            </a:r>
            <a:r>
              <a:rPr lang="en-US" sz="3200" b="1"/>
              <a:t>5 fs FWHM</a:t>
            </a:r>
            <a:endParaRPr lang="en-US" sz="3200" b="1" baseline="3000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" y="1343316"/>
            <a:ext cx="9044924" cy="476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6410" y="1035254"/>
            <a:ext cx="5156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Kaluza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i="1" dirty="0" smtClean="0">
                <a:solidFill>
                  <a:srgbClr val="FF0000"/>
                </a:solidFill>
              </a:rPr>
              <a:t>PRL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105</a:t>
            </a:r>
            <a:r>
              <a:rPr lang="en-US" sz="1400" dirty="0">
                <a:solidFill>
                  <a:srgbClr val="FF0000"/>
                </a:solidFill>
              </a:rPr>
              <a:t>, 115002 (2010); </a:t>
            </a:r>
            <a:r>
              <a:rPr lang="en-US" sz="1400" dirty="0" smtClean="0">
                <a:solidFill>
                  <a:srgbClr val="FF0000"/>
                </a:solidFill>
              </a:rPr>
              <a:t>Buck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A.,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fr-FR" sz="1400" i="1" dirty="0" smtClean="0">
                <a:solidFill>
                  <a:srgbClr val="FF0000"/>
                </a:solidFill>
              </a:rPr>
              <a:t>Nature </a:t>
            </a:r>
            <a:r>
              <a:rPr lang="fr-FR" sz="1400" i="1" dirty="0">
                <a:solidFill>
                  <a:srgbClr val="FF0000"/>
                </a:solidFill>
              </a:rPr>
              <a:t>Phys</a:t>
            </a:r>
            <a:r>
              <a:rPr lang="fr-FR" sz="1400" dirty="0">
                <a:solidFill>
                  <a:srgbClr val="FF0000"/>
                </a:solidFill>
              </a:rPr>
              <a:t>.</a:t>
            </a:r>
            <a:r>
              <a:rPr lang="fr-FR" sz="1400" b="1" dirty="0">
                <a:solidFill>
                  <a:srgbClr val="FF0000"/>
                </a:solidFill>
              </a:rPr>
              <a:t> 7</a:t>
            </a:r>
            <a:r>
              <a:rPr lang="fr-FR" sz="1400" dirty="0">
                <a:solidFill>
                  <a:srgbClr val="FF0000"/>
                </a:solidFill>
              </a:rPr>
              <a:t>, </a:t>
            </a:r>
            <a:r>
              <a:rPr lang="fr-FR" sz="1400" dirty="0" smtClean="0">
                <a:solidFill>
                  <a:srgbClr val="FF0000"/>
                </a:solidFill>
              </a:rPr>
              <a:t>543 </a:t>
            </a:r>
            <a:r>
              <a:rPr lang="fr-FR" sz="1400" dirty="0">
                <a:solidFill>
                  <a:srgbClr val="FF0000"/>
                </a:solidFill>
              </a:rPr>
              <a:t>(2011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7971" y="1477030"/>
            <a:ext cx="3740564" cy="3907790"/>
            <a:chOff x="5381837" y="2493010"/>
            <a:chExt cx="3740564" cy="390779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837" y="2493010"/>
              <a:ext cx="3740564" cy="3907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817163" y="4780190"/>
              <a:ext cx="799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5.3fs</a:t>
              </a:r>
              <a:endParaRPr lang="en-US" sz="2400" b="1" dirty="0"/>
            </a:p>
          </p:txBody>
        </p:sp>
      </p:grpSp>
      <p:pic>
        <p:nvPicPr>
          <p:cNvPr id="13" name="Picture 12" descr="IOQ-Jena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" y="-1657"/>
            <a:ext cx="2695048" cy="10545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9257" y="31088"/>
            <a:ext cx="70507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Magneto-optic bunch length measurements</a:t>
            </a:r>
          </a:p>
          <a:p>
            <a:pPr algn="ctr"/>
            <a:r>
              <a:rPr lang="en-US" sz="2800" b="1" dirty="0"/>
              <a:t>overcame material limits of eo measurements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86000" y="984455"/>
            <a:ext cx="6836401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921" y="5875861"/>
            <a:ext cx="38908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• Lorentz-contracted B-field (</a:t>
            </a:r>
            <a:r>
              <a:rPr lang="en-US" sz="2000" b="1">
                <a:latin typeface="Times New Roman"/>
                <a:cs typeface="Times New Roman"/>
              </a:rPr>
              <a:t>~</a:t>
            </a:r>
            <a:r>
              <a:rPr lang="en-US" sz="2000" b="1"/>
              <a:t>MG)</a:t>
            </a:r>
          </a:p>
          <a:p>
            <a:r>
              <a:rPr lang="en-US" sz="2000" b="1"/>
              <a:t>    of e-bunch locally magnetizes</a:t>
            </a:r>
          </a:p>
          <a:p>
            <a:r>
              <a:rPr lang="en-US" sz="2000" b="1"/>
              <a:t>    plasma bubble “wall”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02769" y="6131509"/>
            <a:ext cx="4521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• Magnetized region rotates polarization </a:t>
            </a:r>
          </a:p>
          <a:p>
            <a:r>
              <a:rPr lang="en-US" sz="2000" b="1"/>
              <a:t>   of transverse ~5 fs probe pulse</a:t>
            </a:r>
          </a:p>
        </p:txBody>
      </p:sp>
    </p:spTree>
    <p:extLst>
      <p:ext uri="{BB962C8B-B14F-4D97-AF65-F5344CB8AC3E}">
        <p14:creationId xmlns:p14="http://schemas.microsoft.com/office/powerpoint/2010/main" val="117706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20937 -0.1729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33866"/>
            <a:ext cx="1556160" cy="155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8815" y="16941"/>
            <a:ext cx="7082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Laser “deflecting cavity” measures duration &amp;</a:t>
            </a:r>
          </a:p>
          <a:p>
            <a:pPr algn="ctr"/>
            <a:r>
              <a:rPr lang="en-US" sz="2800" b="1"/>
              <a:t>“slice ∆E” of chirped ultrashort LPA e</a:t>
            </a:r>
            <a:r>
              <a:rPr lang="en-US" sz="2800" b="1" baseline="30000"/>
              <a:t>-</a:t>
            </a:r>
            <a:r>
              <a:rPr lang="en-US" sz="2800" b="1"/>
              <a:t> bunches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15063" y="937182"/>
            <a:ext cx="6594303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" y="1913462"/>
            <a:ext cx="3433638" cy="492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6935" y="2048933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drive laser pulse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31" y="2322844"/>
            <a:ext cx="736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chirped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981" y="4256616"/>
            <a:ext cx="72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set-up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390900" y="4362450"/>
            <a:ext cx="187325" cy="2063750"/>
            <a:chOff x="3390900" y="4362450"/>
            <a:chExt cx="187325" cy="2063750"/>
          </a:xfrm>
        </p:grpSpPr>
        <p:sp>
          <p:nvSpPr>
            <p:cNvPr id="13" name="Right Brace 12"/>
            <p:cNvSpPr/>
            <p:nvPr/>
          </p:nvSpPr>
          <p:spPr>
            <a:xfrm>
              <a:off x="3390900" y="4362450"/>
              <a:ext cx="86987" cy="361950"/>
            </a:xfrm>
            <a:prstGeom prst="righ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Brace 13"/>
            <p:cNvSpPr/>
            <p:nvPr/>
          </p:nvSpPr>
          <p:spPr>
            <a:xfrm>
              <a:off x="3402643" y="5226050"/>
              <a:ext cx="86987" cy="1200150"/>
            </a:xfrm>
            <a:prstGeom prst="righ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486455" y="4543425"/>
              <a:ext cx="9177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484715" y="5826125"/>
              <a:ext cx="91770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564090" y="4543426"/>
              <a:ext cx="0" cy="1282699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04740" y="5166783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without slit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3706" y="5834592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with slit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9283" y="1594647"/>
            <a:ext cx="153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Measurement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78968" y="1579099"/>
            <a:ext cx="421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Reconstructed longitudinal current profile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3771409" y="5949929"/>
            <a:ext cx="742240" cy="419758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649113" y="4555070"/>
            <a:ext cx="2628027" cy="2116662"/>
            <a:chOff x="5038572" y="4724400"/>
            <a:chExt cx="2628027" cy="211666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8572" y="4724400"/>
              <a:ext cx="2628027" cy="2116662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486400" y="4851400"/>
              <a:ext cx="228600" cy="22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74084" y="4757062"/>
              <a:ext cx="146780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(e) reconstructed</a:t>
              </a:r>
            </a:p>
            <a:p>
              <a:r>
                <a:rPr lang="en-US" sz="1400" b="1"/>
                <a:t>      longitudinal</a:t>
              </a:r>
            </a:p>
            <a:p>
              <a:r>
                <a:rPr lang="en-US" sz="1400" b="1"/>
                <a:t>      phase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13649" y="1889401"/>
            <a:ext cx="2819400" cy="2228669"/>
            <a:chOff x="4903108" y="2143396"/>
            <a:chExt cx="2819400" cy="222866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108" y="2143396"/>
              <a:ext cx="2819400" cy="222866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5460999" y="2322844"/>
              <a:ext cx="228600" cy="2086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79908" y="2235199"/>
              <a:ext cx="3774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(f)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07517" y="2579819"/>
              <a:ext cx="122497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reconstructed</a:t>
              </a:r>
            </a:p>
            <a:p>
              <a:r>
                <a:rPr lang="en-US" sz="1400" b="1"/>
                <a:t>longitudinal</a:t>
              </a:r>
            </a:p>
            <a:p>
              <a:r>
                <a:rPr lang="en-US" sz="1400" b="1"/>
                <a:t>current</a:t>
              </a:r>
            </a:p>
          </p:txBody>
        </p:sp>
      </p:grpSp>
      <p:sp>
        <p:nvSpPr>
          <p:cNvPr id="37" name="Right Arrow 36"/>
          <p:cNvSpPr/>
          <p:nvPr/>
        </p:nvSpPr>
        <p:spPr>
          <a:xfrm rot="16200000">
            <a:off x="5926658" y="4208571"/>
            <a:ext cx="372536" cy="419758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77774" y="1020238"/>
            <a:ext cx="422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C. J. Zhang,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Phys. Rev. Accel. Beams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19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062802 (2016)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839547" y="5251450"/>
            <a:ext cx="0" cy="996950"/>
            <a:chOff x="5852247" y="5251450"/>
            <a:chExt cx="0" cy="99695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5852247" y="5251450"/>
              <a:ext cx="0" cy="37465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852247" y="5873750"/>
              <a:ext cx="0" cy="37465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852247" y="5535083"/>
            <a:ext cx="3174796" cy="400110"/>
            <a:chOff x="5852247" y="5535083"/>
            <a:chExt cx="3174796" cy="40011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852247" y="5621731"/>
              <a:ext cx="1386831" cy="4369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852247" y="5897174"/>
              <a:ext cx="1386831" cy="16657"/>
            </a:xfrm>
            <a:prstGeom prst="line">
              <a:avLst/>
            </a:prstGeom>
            <a:ln w="952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404100" y="5535083"/>
              <a:ext cx="1622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∆</a:t>
              </a:r>
              <a:r>
                <a:rPr lang="en-US" sz="2000" b="1" i="1"/>
                <a:t>E</a:t>
              </a:r>
              <a:r>
                <a:rPr lang="en-US" sz="2000" b="1" baseline="-25000"/>
                <a:t>slice</a:t>
              </a:r>
              <a:r>
                <a:rPr lang="en-US" sz="2000" b="1"/>
                <a:t> &lt;&lt; ∆</a:t>
              </a:r>
              <a:r>
                <a:rPr lang="en-US" sz="2000" b="1" i="1"/>
                <a:t>E</a:t>
              </a:r>
              <a:r>
                <a:rPr lang="en-US" sz="2000" b="1" baseline="-25000"/>
                <a:t>tot</a:t>
              </a:r>
            </a:p>
          </p:txBody>
        </p:sp>
        <p:sp>
          <p:nvSpPr>
            <p:cNvPr id="41" name="Right Brace 40"/>
            <p:cNvSpPr/>
            <p:nvPr/>
          </p:nvSpPr>
          <p:spPr>
            <a:xfrm>
              <a:off x="7307649" y="5621731"/>
              <a:ext cx="109151" cy="275443"/>
            </a:xfrm>
            <a:prstGeom prst="rightBrac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048880" y="1286942"/>
            <a:ext cx="6795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3366FF"/>
                </a:solidFill>
              </a:rPr>
              <a:t>cf</a:t>
            </a:r>
            <a:r>
              <a:rPr lang="en-US" sz="1400">
                <a:solidFill>
                  <a:srgbClr val="3366FF"/>
                </a:solidFill>
              </a:rPr>
              <a:t>. RF transverse deflecting cavities for ps e-bunches:  Behrens, </a:t>
            </a:r>
            <a:r>
              <a:rPr lang="en-US" sz="1400" i="1">
                <a:solidFill>
                  <a:srgbClr val="3366FF"/>
                </a:solidFill>
              </a:rPr>
              <a:t>PR-STAB </a:t>
            </a:r>
            <a:r>
              <a:rPr lang="en-US" sz="1400" b="1">
                <a:solidFill>
                  <a:srgbClr val="3366FF"/>
                </a:solidFill>
              </a:rPr>
              <a:t>15</a:t>
            </a:r>
            <a:r>
              <a:rPr lang="en-US" sz="1400">
                <a:solidFill>
                  <a:srgbClr val="3366FF"/>
                </a:solidFill>
              </a:rPr>
              <a:t>, 062801 (2012) </a:t>
            </a:r>
          </a:p>
        </p:txBody>
      </p:sp>
    </p:spTree>
    <p:extLst>
      <p:ext uri="{BB962C8B-B14F-4D97-AF65-F5344CB8AC3E}">
        <p14:creationId xmlns:p14="http://schemas.microsoft.com/office/powerpoint/2010/main" val="114811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/>
          <p:nvPr/>
        </p:nvGrpSpPr>
        <p:grpSpPr>
          <a:xfrm>
            <a:off x="115213" y="1447873"/>
            <a:ext cx="3528369" cy="2939858"/>
            <a:chOff x="-71050" y="1447873"/>
            <a:chExt cx="3528369" cy="2939858"/>
          </a:xfrm>
        </p:grpSpPr>
        <p:grpSp>
          <p:nvGrpSpPr>
            <p:cNvPr id="128" name="Group 127"/>
            <p:cNvGrpSpPr/>
            <p:nvPr/>
          </p:nvGrpSpPr>
          <p:grpSpPr>
            <a:xfrm>
              <a:off x="-71050" y="1447873"/>
              <a:ext cx="3528369" cy="2939858"/>
              <a:chOff x="-71050" y="1447873"/>
              <a:chExt cx="3528369" cy="293985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l="5646" r="-165" b="9764"/>
              <a:stretch/>
            </p:blipFill>
            <p:spPr>
              <a:xfrm>
                <a:off x="246888" y="1710264"/>
                <a:ext cx="3127248" cy="2322576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 rot="16200000">
                <a:off x="-758622" y="2849542"/>
                <a:ext cx="17444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dW/dλ (nJ µm</a:t>
                </a:r>
                <a:r>
                  <a:rPr lang="en-US" b="1" baseline="30000"/>
                  <a:t>-1</a:t>
                </a:r>
                <a:r>
                  <a:rPr lang="en-US" b="1"/>
                  <a:t>)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100623" y="4049177"/>
                <a:ext cx="1671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/>
                  <a:t>Wavelength (µm)</a:t>
                </a: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515646" y="1883867"/>
                <a:ext cx="1803400" cy="12932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870606" y="3124200"/>
                <a:ext cx="1442089" cy="2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583305" y="1659317"/>
                <a:ext cx="220805" cy="1789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055544" y="1447873"/>
                <a:ext cx="640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>
                    <a:solidFill>
                      <a:srgbClr val="0000FF"/>
                    </a:solidFill>
                  </a:rPr>
                  <a:t>1.5 fs</a:t>
                </a: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859038" y="1659519"/>
                <a:ext cx="220805" cy="1789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78996" y="1471457"/>
                <a:ext cx="5775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</a:rPr>
                  <a:t>0.7 fs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815848" y="1470108"/>
                <a:ext cx="5950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008000"/>
                    </a:solidFill>
                  </a:rPr>
                  <a:t>2.5 fs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2586565" y="1471662"/>
                <a:ext cx="4412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chemeClr val="accent4">
                        <a:lumMod val="75000"/>
                      </a:schemeClr>
                    </a:solidFill>
                  </a:rPr>
                  <a:t>4 fs</a:t>
                </a: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980921" y="1646775"/>
                <a:ext cx="220805" cy="1789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012" y="1847882"/>
                <a:ext cx="24968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Lundh, </a:t>
                </a:r>
                <a:r>
                  <a:rPr lang="en-US" sz="1400" i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Nat. Phys</a:t>
                </a:r>
                <a:r>
                  <a:rPr lang="en-US" sz="140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. </a:t>
                </a:r>
                <a:r>
                  <a:rPr lang="en-US" sz="1400" b="1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7</a:t>
                </a:r>
                <a:r>
                  <a:rPr lang="en-US" sz="140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, 219 (2011)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14521" y="3901115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0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68296" y="3906446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439662" y="3906891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4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004812" y="3906891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6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576312" y="3906891"/>
                <a:ext cx="275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8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090662" y="3906891"/>
                <a:ext cx="366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10</a:t>
                </a:r>
              </a:p>
            </p:txBody>
          </p:sp>
        </p:grpSp>
        <p:sp>
          <p:nvSpPr>
            <p:cNvPr id="109" name="Rectangle 108"/>
            <p:cNvSpPr/>
            <p:nvPr/>
          </p:nvSpPr>
          <p:spPr>
            <a:xfrm>
              <a:off x="2284593" y="1660995"/>
              <a:ext cx="220805" cy="178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3850" y="4385729"/>
            <a:ext cx="4064016" cy="2431524"/>
          </a:xfrm>
          <a:prstGeom prst="roundRect">
            <a:avLst>
              <a:gd name="adj" fmla="val 9703"/>
            </a:avLst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1743" y="33874"/>
            <a:ext cx="7041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Coherent Transition Radiation (CTR) spectroscopy</a:t>
            </a:r>
          </a:p>
          <a:p>
            <a:pPr algn="ctr"/>
            <a:r>
              <a:rPr lang="en-US" sz="2400" b="1"/>
              <a:t>reconstructs </a:t>
            </a:r>
            <a:r>
              <a:rPr lang="en-US" sz="2400" b="1">
                <a:latin typeface="Times New Roman"/>
                <a:cs typeface="Times New Roman"/>
              </a:rPr>
              <a:t>~</a:t>
            </a:r>
            <a:r>
              <a:rPr lang="en-US" sz="2400" b="1"/>
              <a:t>1 fs duration e-bunch temporal profiles</a:t>
            </a:r>
          </a:p>
        </p:txBody>
      </p:sp>
      <p:pic>
        <p:nvPicPr>
          <p:cNvPr id="5" name="Picture 4" descr="LOA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" y="10589"/>
            <a:ext cx="887707" cy="11540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253072" y="864871"/>
            <a:ext cx="6576405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012421"/>
              </p:ext>
            </p:extLst>
          </p:nvPr>
        </p:nvGraphicFramePr>
        <p:xfrm>
          <a:off x="321206" y="5019146"/>
          <a:ext cx="31623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" name="Equation" r:id="rId6" imgW="3162300" imgH="660400" progId="Equation.3">
                  <p:embed/>
                </p:oleObj>
              </mc:Choice>
              <mc:Fallback>
                <p:oleObj name="Equation" r:id="rId6" imgW="31623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1206" y="5019146"/>
                        <a:ext cx="31623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659223" y="5797779"/>
            <a:ext cx="969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single e</a:t>
            </a:r>
            <a:r>
              <a:rPr lang="en-US" sz="1200" baseline="30000"/>
              <a:t>-</a:t>
            </a:r>
          </a:p>
          <a:p>
            <a:pPr algn="ctr"/>
            <a:r>
              <a:rPr lang="en-US" sz="1200"/>
              <a:t>TR spectrum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3040244" y="5401695"/>
            <a:ext cx="203200" cy="694315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568029" y="5401698"/>
            <a:ext cx="203200" cy="694315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83776" y="5791189"/>
            <a:ext cx="969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/>
              <a:t>N</a:t>
            </a:r>
            <a:r>
              <a:rPr lang="en-US" sz="1200"/>
              <a:t>-electron</a:t>
            </a:r>
          </a:p>
          <a:p>
            <a:pPr algn="ctr"/>
            <a:r>
              <a:rPr lang="en-US" sz="1200"/>
              <a:t>TR spectrum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50" y="4385729"/>
            <a:ext cx="372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TR becomes coherent when σ</a:t>
            </a:r>
            <a:r>
              <a:rPr lang="en-US" b="1" baseline="-25000"/>
              <a:t>z</a:t>
            </a:r>
            <a:r>
              <a:rPr lang="en-US" b="1"/>
              <a:t> ≤ λ</a:t>
            </a:r>
            <a:r>
              <a:rPr lang="en-US" b="1" baseline="-25000"/>
              <a:t>TR</a:t>
            </a:r>
            <a:r>
              <a:rPr lang="en-US" b="1"/>
              <a:t>:</a:t>
            </a:r>
          </a:p>
        </p:txBody>
      </p:sp>
      <p:sp>
        <p:nvSpPr>
          <p:cNvPr id="18" name="Left Brace 17"/>
          <p:cNvSpPr/>
          <p:nvPr/>
        </p:nvSpPr>
        <p:spPr>
          <a:xfrm rot="5400000" flipV="1">
            <a:off x="2102551" y="4624928"/>
            <a:ext cx="203200" cy="89744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26683" y="4713820"/>
            <a:ext cx="750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coherent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8027" y="4713820"/>
            <a:ext cx="867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incoherent</a:t>
            </a:r>
          </a:p>
        </p:txBody>
      </p:sp>
      <p:sp>
        <p:nvSpPr>
          <p:cNvPr id="21" name="Left Brace 20"/>
          <p:cNvSpPr/>
          <p:nvPr/>
        </p:nvSpPr>
        <p:spPr>
          <a:xfrm rot="5400000" flipV="1">
            <a:off x="1325393" y="4963944"/>
            <a:ext cx="203200" cy="215180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778928" y="5647256"/>
            <a:ext cx="3295128" cy="1258898"/>
            <a:chOff x="761995" y="5579524"/>
            <a:chExt cx="3295128" cy="1258898"/>
          </a:xfrm>
        </p:grpSpPr>
        <p:sp>
          <p:nvSpPr>
            <p:cNvPr id="22" name="Left Brace 21"/>
            <p:cNvSpPr/>
            <p:nvPr/>
          </p:nvSpPr>
          <p:spPr>
            <a:xfrm rot="16200000">
              <a:off x="2190860" y="5374804"/>
              <a:ext cx="203200" cy="612639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61995" y="6216122"/>
              <a:ext cx="3295128" cy="622300"/>
              <a:chOff x="761995" y="6216122"/>
              <a:chExt cx="3295128" cy="6223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761995" y="6361045"/>
                <a:ext cx="11883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form factor:  </a:t>
                </a:r>
              </a:p>
            </p:txBody>
          </p:sp>
          <p:graphicFrame>
            <p:nvGraphicFramePr>
              <p:cNvPr id="24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8235619"/>
                  </p:ext>
                </p:extLst>
              </p:nvPr>
            </p:nvGraphicFramePr>
            <p:xfrm>
              <a:off x="1834623" y="6216122"/>
              <a:ext cx="2222500" cy="622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95" name="Equation" r:id="rId8" imgW="2222500" imgH="622300" progId="Equation.3">
                      <p:embed/>
                    </p:oleObj>
                  </mc:Choice>
                  <mc:Fallback>
                    <p:oleObj name="Equation" r:id="rId8" imgW="2222500" imgH="622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834623" y="6216122"/>
                            <a:ext cx="2222500" cy="6223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7" name="Straight Connector 26"/>
            <p:cNvCxnSpPr/>
            <p:nvPr/>
          </p:nvCxnSpPr>
          <p:spPr>
            <a:xfrm>
              <a:off x="2292350" y="5782724"/>
              <a:ext cx="0" cy="57832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>
            <a:off x="1390759" y="1763188"/>
            <a:ext cx="336550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901809" y="3401488"/>
            <a:ext cx="2628900" cy="577850"/>
          </a:xfrm>
          <a:custGeom>
            <a:avLst/>
            <a:gdLst>
              <a:gd name="connsiteX0" fmla="*/ 0 w 2628900"/>
              <a:gd name="connsiteY0" fmla="*/ 577850 h 577850"/>
              <a:gd name="connsiteX1" fmla="*/ 82550 w 2628900"/>
              <a:gd name="connsiteY1" fmla="*/ 552450 h 577850"/>
              <a:gd name="connsiteX2" fmla="*/ 171450 w 2628900"/>
              <a:gd name="connsiteY2" fmla="*/ 425450 h 577850"/>
              <a:gd name="connsiteX3" fmla="*/ 273050 w 2628900"/>
              <a:gd name="connsiteY3" fmla="*/ 241300 h 577850"/>
              <a:gd name="connsiteX4" fmla="*/ 361950 w 2628900"/>
              <a:gd name="connsiteY4" fmla="*/ 107950 h 577850"/>
              <a:gd name="connsiteX5" fmla="*/ 450850 w 2628900"/>
              <a:gd name="connsiteY5" fmla="*/ 31750 h 577850"/>
              <a:gd name="connsiteX6" fmla="*/ 546100 w 2628900"/>
              <a:gd name="connsiteY6" fmla="*/ 0 h 577850"/>
              <a:gd name="connsiteX7" fmla="*/ 711200 w 2628900"/>
              <a:gd name="connsiteY7" fmla="*/ 31750 h 577850"/>
              <a:gd name="connsiteX8" fmla="*/ 927100 w 2628900"/>
              <a:gd name="connsiteY8" fmla="*/ 120650 h 577850"/>
              <a:gd name="connsiteX9" fmla="*/ 1181100 w 2628900"/>
              <a:gd name="connsiteY9" fmla="*/ 215900 h 577850"/>
              <a:gd name="connsiteX10" fmla="*/ 1454150 w 2628900"/>
              <a:gd name="connsiteY10" fmla="*/ 298450 h 577850"/>
              <a:gd name="connsiteX11" fmla="*/ 1765300 w 2628900"/>
              <a:gd name="connsiteY11" fmla="*/ 368300 h 577850"/>
              <a:gd name="connsiteX12" fmla="*/ 2089150 w 2628900"/>
              <a:gd name="connsiteY12" fmla="*/ 412750 h 577850"/>
              <a:gd name="connsiteX13" fmla="*/ 2438400 w 2628900"/>
              <a:gd name="connsiteY13" fmla="*/ 450850 h 577850"/>
              <a:gd name="connsiteX14" fmla="*/ 2628900 w 2628900"/>
              <a:gd name="connsiteY14" fmla="*/ 476250 h 577850"/>
              <a:gd name="connsiteX15" fmla="*/ 2628900 w 2628900"/>
              <a:gd name="connsiteY15" fmla="*/ 476250 h 577850"/>
              <a:gd name="connsiteX16" fmla="*/ 2628900 w 2628900"/>
              <a:gd name="connsiteY16" fmla="*/ 47625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8900" h="577850">
                <a:moveTo>
                  <a:pt x="0" y="577850"/>
                </a:moveTo>
                <a:cubicBezTo>
                  <a:pt x="26987" y="577850"/>
                  <a:pt x="53975" y="577850"/>
                  <a:pt x="82550" y="552450"/>
                </a:cubicBezTo>
                <a:cubicBezTo>
                  <a:pt x="111125" y="527050"/>
                  <a:pt x="139700" y="477308"/>
                  <a:pt x="171450" y="425450"/>
                </a:cubicBezTo>
                <a:cubicBezTo>
                  <a:pt x="203200" y="373592"/>
                  <a:pt x="241300" y="294217"/>
                  <a:pt x="273050" y="241300"/>
                </a:cubicBezTo>
                <a:cubicBezTo>
                  <a:pt x="304800" y="188383"/>
                  <a:pt x="332317" y="142875"/>
                  <a:pt x="361950" y="107950"/>
                </a:cubicBezTo>
                <a:cubicBezTo>
                  <a:pt x="391583" y="73025"/>
                  <a:pt x="420158" y="49742"/>
                  <a:pt x="450850" y="31750"/>
                </a:cubicBezTo>
                <a:cubicBezTo>
                  <a:pt x="481542" y="13758"/>
                  <a:pt x="502708" y="0"/>
                  <a:pt x="546100" y="0"/>
                </a:cubicBezTo>
                <a:cubicBezTo>
                  <a:pt x="589492" y="0"/>
                  <a:pt x="647700" y="11642"/>
                  <a:pt x="711200" y="31750"/>
                </a:cubicBezTo>
                <a:cubicBezTo>
                  <a:pt x="774700" y="51858"/>
                  <a:pt x="848783" y="89958"/>
                  <a:pt x="927100" y="120650"/>
                </a:cubicBezTo>
                <a:cubicBezTo>
                  <a:pt x="1005417" y="151342"/>
                  <a:pt x="1093258" y="186267"/>
                  <a:pt x="1181100" y="215900"/>
                </a:cubicBezTo>
                <a:cubicBezTo>
                  <a:pt x="1268942" y="245533"/>
                  <a:pt x="1356783" y="273050"/>
                  <a:pt x="1454150" y="298450"/>
                </a:cubicBezTo>
                <a:cubicBezTo>
                  <a:pt x="1551517" y="323850"/>
                  <a:pt x="1659467" y="349250"/>
                  <a:pt x="1765300" y="368300"/>
                </a:cubicBezTo>
                <a:cubicBezTo>
                  <a:pt x="1871133" y="387350"/>
                  <a:pt x="1976967" y="398992"/>
                  <a:pt x="2089150" y="412750"/>
                </a:cubicBezTo>
                <a:cubicBezTo>
                  <a:pt x="2201333" y="426508"/>
                  <a:pt x="2348442" y="440267"/>
                  <a:pt x="2438400" y="450850"/>
                </a:cubicBezTo>
                <a:cubicBezTo>
                  <a:pt x="2528358" y="461433"/>
                  <a:pt x="2628900" y="476250"/>
                  <a:pt x="2628900" y="476250"/>
                </a:cubicBezTo>
                <a:lnTo>
                  <a:pt x="2628900" y="476250"/>
                </a:lnTo>
                <a:lnTo>
                  <a:pt x="2628900" y="476250"/>
                </a:lnTo>
              </a:path>
            </a:pathLst>
          </a:cu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064455" y="6460527"/>
            <a:ext cx="435327" cy="33855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294794" y="1516519"/>
            <a:ext cx="60312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676851" y="982473"/>
            <a:ext cx="1452082" cy="676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13421" y="978002"/>
            <a:ext cx="154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multi-octave</a:t>
            </a:r>
          </a:p>
          <a:p>
            <a:pPr algn="ctr"/>
            <a:r>
              <a:rPr lang="en-US" b="1"/>
              <a:t>spectrometer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235387" y="994348"/>
            <a:ext cx="855642" cy="440827"/>
            <a:chOff x="1644638" y="4922804"/>
            <a:chExt cx="855642" cy="440827"/>
          </a:xfrm>
        </p:grpSpPr>
        <p:sp>
          <p:nvSpPr>
            <p:cNvPr id="48" name="TextBox 47"/>
            <p:cNvSpPr txBox="1"/>
            <p:nvPr/>
          </p:nvSpPr>
          <p:spPr>
            <a:xfrm>
              <a:off x="1757894" y="4922804"/>
              <a:ext cx="742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magnet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44638" y="5164964"/>
              <a:ext cx="180988" cy="198667"/>
            </a:xfrm>
            <a:prstGeom prst="rect">
              <a:avLst/>
            </a:prstGeom>
            <a:solidFill>
              <a:schemeClr val="bg1">
                <a:lumMod val="65000"/>
                <a:alpha val="7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rapezoid 55"/>
          <p:cNvSpPr/>
          <p:nvPr/>
        </p:nvSpPr>
        <p:spPr>
          <a:xfrm flipV="1">
            <a:off x="3395084" y="1134870"/>
            <a:ext cx="254000" cy="338384"/>
          </a:xfrm>
          <a:prstGeom prst="trapezoid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2590726" y="908195"/>
            <a:ext cx="905953" cy="514280"/>
            <a:chOff x="-23" y="4836651"/>
            <a:chExt cx="905953" cy="514280"/>
          </a:xfrm>
        </p:grpSpPr>
        <p:sp>
          <p:nvSpPr>
            <p:cNvPr id="58" name="Isosceles Triangle 57"/>
            <p:cNvSpPr/>
            <p:nvPr/>
          </p:nvSpPr>
          <p:spPr>
            <a:xfrm rot="5400000">
              <a:off x="466508" y="4911509"/>
              <a:ext cx="196548" cy="68229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23" y="4836651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driver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559473" y="1288072"/>
            <a:ext cx="1267767" cy="559814"/>
            <a:chOff x="968724" y="5216528"/>
            <a:chExt cx="1267767" cy="559814"/>
          </a:xfrm>
        </p:grpSpPr>
        <p:sp>
          <p:nvSpPr>
            <p:cNvPr id="61" name="Isosceles Triangle 60"/>
            <p:cNvSpPr/>
            <p:nvPr/>
          </p:nvSpPr>
          <p:spPr>
            <a:xfrm rot="16200000" flipH="1">
              <a:off x="1273358" y="4915070"/>
              <a:ext cx="73027" cy="682296"/>
            </a:xfrm>
            <a:prstGeom prst="triangl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623954" y="5216528"/>
              <a:ext cx="405810" cy="222247"/>
            </a:xfrm>
            <a:custGeom>
              <a:avLst/>
              <a:gdLst>
                <a:gd name="connsiteX0" fmla="*/ 1646 w 405810"/>
                <a:gd name="connsiteY0" fmla="*/ 0 h 280769"/>
                <a:gd name="connsiteX1" fmla="*/ 1646 w 405810"/>
                <a:gd name="connsiteY1" fmla="*/ 69850 h 280769"/>
                <a:gd name="connsiteX2" fmla="*/ 1646 w 405810"/>
                <a:gd name="connsiteY2" fmla="*/ 69850 h 280769"/>
                <a:gd name="connsiteX3" fmla="*/ 1646 w 405810"/>
                <a:gd name="connsiteY3" fmla="*/ 95250 h 280769"/>
                <a:gd name="connsiteX4" fmla="*/ 23871 w 405810"/>
                <a:gd name="connsiteY4" fmla="*/ 95250 h 280769"/>
                <a:gd name="connsiteX5" fmla="*/ 46096 w 405810"/>
                <a:gd name="connsiteY5" fmla="*/ 98425 h 280769"/>
                <a:gd name="connsiteX6" fmla="*/ 81021 w 405810"/>
                <a:gd name="connsiteY6" fmla="*/ 104775 h 280769"/>
                <a:gd name="connsiteX7" fmla="*/ 134996 w 405810"/>
                <a:gd name="connsiteY7" fmla="*/ 123825 h 280769"/>
                <a:gd name="connsiteX8" fmla="*/ 188971 w 405810"/>
                <a:gd name="connsiteY8" fmla="*/ 161925 h 280769"/>
                <a:gd name="connsiteX9" fmla="*/ 220721 w 405810"/>
                <a:gd name="connsiteY9" fmla="*/ 200025 h 280769"/>
                <a:gd name="connsiteX10" fmla="*/ 255646 w 405810"/>
                <a:gd name="connsiteY10" fmla="*/ 250825 h 280769"/>
                <a:gd name="connsiteX11" fmla="*/ 277871 w 405810"/>
                <a:gd name="connsiteY11" fmla="*/ 279400 h 280769"/>
                <a:gd name="connsiteX12" fmla="*/ 296921 w 405810"/>
                <a:gd name="connsiteY12" fmla="*/ 276225 h 280769"/>
                <a:gd name="connsiteX13" fmla="*/ 344546 w 405810"/>
                <a:gd name="connsiteY13" fmla="*/ 276225 h 280769"/>
                <a:gd name="connsiteX14" fmla="*/ 376296 w 405810"/>
                <a:gd name="connsiteY14" fmla="*/ 273050 h 280769"/>
                <a:gd name="connsiteX15" fmla="*/ 404871 w 405810"/>
                <a:gd name="connsiteY15" fmla="*/ 276225 h 280769"/>
                <a:gd name="connsiteX16" fmla="*/ 395346 w 405810"/>
                <a:gd name="connsiteY16" fmla="*/ 244475 h 280769"/>
                <a:gd name="connsiteX17" fmla="*/ 360421 w 405810"/>
                <a:gd name="connsiteY17" fmla="*/ 187325 h 280769"/>
                <a:gd name="connsiteX18" fmla="*/ 338196 w 405810"/>
                <a:gd name="connsiteY18" fmla="*/ 152400 h 280769"/>
                <a:gd name="connsiteX19" fmla="*/ 287396 w 405810"/>
                <a:gd name="connsiteY19" fmla="*/ 101600 h 280769"/>
                <a:gd name="connsiteX20" fmla="*/ 236596 w 405810"/>
                <a:gd name="connsiteY20" fmla="*/ 73025 h 280769"/>
                <a:gd name="connsiteX21" fmla="*/ 169921 w 405810"/>
                <a:gd name="connsiteY21" fmla="*/ 47625 h 280769"/>
                <a:gd name="connsiteX22" fmla="*/ 119121 w 405810"/>
                <a:gd name="connsiteY22" fmla="*/ 31750 h 280769"/>
                <a:gd name="connsiteX23" fmla="*/ 71496 w 405810"/>
                <a:gd name="connsiteY23" fmla="*/ 25400 h 280769"/>
                <a:gd name="connsiteX24" fmla="*/ 1646 w 405810"/>
                <a:gd name="connsiteY24" fmla="*/ 0 h 28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5810" h="280769">
                  <a:moveTo>
                    <a:pt x="1646" y="0"/>
                  </a:moveTo>
                  <a:lnTo>
                    <a:pt x="1646" y="69850"/>
                  </a:lnTo>
                  <a:lnTo>
                    <a:pt x="1646" y="69850"/>
                  </a:lnTo>
                  <a:cubicBezTo>
                    <a:pt x="1646" y="74083"/>
                    <a:pt x="-2058" y="91017"/>
                    <a:pt x="1646" y="95250"/>
                  </a:cubicBezTo>
                  <a:cubicBezTo>
                    <a:pt x="5350" y="99483"/>
                    <a:pt x="16463" y="94721"/>
                    <a:pt x="23871" y="95250"/>
                  </a:cubicBezTo>
                  <a:cubicBezTo>
                    <a:pt x="31279" y="95779"/>
                    <a:pt x="36571" y="96838"/>
                    <a:pt x="46096" y="98425"/>
                  </a:cubicBezTo>
                  <a:cubicBezTo>
                    <a:pt x="55621" y="100013"/>
                    <a:pt x="66204" y="100542"/>
                    <a:pt x="81021" y="104775"/>
                  </a:cubicBezTo>
                  <a:cubicBezTo>
                    <a:pt x="95838" y="109008"/>
                    <a:pt x="117004" y="114300"/>
                    <a:pt x="134996" y="123825"/>
                  </a:cubicBezTo>
                  <a:cubicBezTo>
                    <a:pt x="152988" y="133350"/>
                    <a:pt x="174684" y="149225"/>
                    <a:pt x="188971" y="161925"/>
                  </a:cubicBezTo>
                  <a:cubicBezTo>
                    <a:pt x="203259" y="174625"/>
                    <a:pt x="209609" y="185209"/>
                    <a:pt x="220721" y="200025"/>
                  </a:cubicBezTo>
                  <a:cubicBezTo>
                    <a:pt x="231833" y="214841"/>
                    <a:pt x="246121" y="237596"/>
                    <a:pt x="255646" y="250825"/>
                  </a:cubicBezTo>
                  <a:cubicBezTo>
                    <a:pt x="265171" y="264054"/>
                    <a:pt x="270992" y="275167"/>
                    <a:pt x="277871" y="279400"/>
                  </a:cubicBezTo>
                  <a:cubicBezTo>
                    <a:pt x="284750" y="283633"/>
                    <a:pt x="285809" y="276754"/>
                    <a:pt x="296921" y="276225"/>
                  </a:cubicBezTo>
                  <a:cubicBezTo>
                    <a:pt x="308033" y="275696"/>
                    <a:pt x="331317" y="276754"/>
                    <a:pt x="344546" y="276225"/>
                  </a:cubicBezTo>
                  <a:cubicBezTo>
                    <a:pt x="357775" y="275696"/>
                    <a:pt x="366242" y="273050"/>
                    <a:pt x="376296" y="273050"/>
                  </a:cubicBezTo>
                  <a:cubicBezTo>
                    <a:pt x="386350" y="273050"/>
                    <a:pt x="401696" y="280987"/>
                    <a:pt x="404871" y="276225"/>
                  </a:cubicBezTo>
                  <a:cubicBezTo>
                    <a:pt x="408046" y="271463"/>
                    <a:pt x="402754" y="259292"/>
                    <a:pt x="395346" y="244475"/>
                  </a:cubicBezTo>
                  <a:cubicBezTo>
                    <a:pt x="387938" y="229658"/>
                    <a:pt x="369946" y="202671"/>
                    <a:pt x="360421" y="187325"/>
                  </a:cubicBezTo>
                  <a:cubicBezTo>
                    <a:pt x="350896" y="171979"/>
                    <a:pt x="350367" y="166687"/>
                    <a:pt x="338196" y="152400"/>
                  </a:cubicBezTo>
                  <a:cubicBezTo>
                    <a:pt x="326025" y="138113"/>
                    <a:pt x="304329" y="114829"/>
                    <a:pt x="287396" y="101600"/>
                  </a:cubicBezTo>
                  <a:cubicBezTo>
                    <a:pt x="270463" y="88371"/>
                    <a:pt x="256175" y="82021"/>
                    <a:pt x="236596" y="73025"/>
                  </a:cubicBezTo>
                  <a:cubicBezTo>
                    <a:pt x="217017" y="64029"/>
                    <a:pt x="189500" y="54504"/>
                    <a:pt x="169921" y="47625"/>
                  </a:cubicBezTo>
                  <a:cubicBezTo>
                    <a:pt x="150342" y="40746"/>
                    <a:pt x="135525" y="35454"/>
                    <a:pt x="119121" y="31750"/>
                  </a:cubicBezTo>
                  <a:cubicBezTo>
                    <a:pt x="102717" y="28046"/>
                    <a:pt x="71496" y="25400"/>
                    <a:pt x="71496" y="25400"/>
                  </a:cubicBezTo>
                  <a:lnTo>
                    <a:pt x="164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845689" y="5376232"/>
              <a:ext cx="390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8000"/>
                  </a:solidFill>
                </a:rPr>
                <a:t>e-</a:t>
              </a:r>
              <a:r>
                <a:rPr lang="en-US" sz="2000" baseline="30000">
                  <a:solidFill>
                    <a:srgbClr val="008000"/>
                  </a:solidFill>
                </a:rPr>
                <a:t> </a:t>
              </a:r>
              <a:endParaRPr lang="en-US" sz="2000">
                <a:solidFill>
                  <a:srgbClr val="008000"/>
                </a:solidFill>
              </a:endParaRPr>
            </a:p>
          </p:txBody>
        </p:sp>
      </p:grpSp>
      <p:sp>
        <p:nvSpPr>
          <p:cNvPr id="95" name="Isosceles Triangle 94"/>
          <p:cNvSpPr/>
          <p:nvPr/>
        </p:nvSpPr>
        <p:spPr>
          <a:xfrm rot="16200000" flipH="1">
            <a:off x="4797197" y="517427"/>
            <a:ext cx="136519" cy="1622789"/>
          </a:xfrm>
          <a:prstGeom prst="triangle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238562" y="1236508"/>
            <a:ext cx="177810" cy="198667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3911553" y="1179123"/>
            <a:ext cx="0" cy="2792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1505666" y="2935065"/>
            <a:ext cx="1793086" cy="824135"/>
            <a:chOff x="1319403" y="2935065"/>
            <a:chExt cx="1793086" cy="824135"/>
          </a:xfrm>
        </p:grpSpPr>
        <p:sp>
          <p:nvSpPr>
            <p:cNvPr id="113" name="TextBox 112"/>
            <p:cNvSpPr txBox="1"/>
            <p:nvPr/>
          </p:nvSpPr>
          <p:spPr>
            <a:xfrm>
              <a:off x="2248150" y="2935065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CTR</a:t>
              </a:r>
            </a:p>
            <a:p>
              <a:pPr algn="ctr"/>
              <a:r>
                <a:rPr lang="en-US" b="1"/>
                <a:t>σ</a:t>
              </a:r>
              <a:r>
                <a:rPr lang="en-US" b="1" baseline="-25000"/>
                <a:t>z</a:t>
              </a:r>
              <a:r>
                <a:rPr lang="en-US" b="1"/>
                <a:t> &lt; λ</a:t>
              </a:r>
              <a:r>
                <a:rPr lang="en-US" b="1" baseline="-25000"/>
                <a:t>TR</a:t>
              </a:r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H="1">
              <a:off x="1319403" y="3293535"/>
              <a:ext cx="965190" cy="46566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569404" y="2416492"/>
            <a:ext cx="865930" cy="1496304"/>
            <a:chOff x="395841" y="2410142"/>
            <a:chExt cx="865930" cy="1496304"/>
          </a:xfrm>
        </p:grpSpPr>
        <p:sp>
          <p:nvSpPr>
            <p:cNvPr id="116" name="TextBox 115"/>
            <p:cNvSpPr txBox="1"/>
            <p:nvPr/>
          </p:nvSpPr>
          <p:spPr>
            <a:xfrm>
              <a:off x="395841" y="2410142"/>
              <a:ext cx="8659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ITR</a:t>
              </a:r>
            </a:p>
            <a:p>
              <a:pPr algn="ctr"/>
              <a:r>
                <a:rPr lang="en-US" b="1"/>
                <a:t>σ</a:t>
              </a:r>
              <a:r>
                <a:rPr lang="en-US" b="1" baseline="-25000"/>
                <a:t>z</a:t>
              </a:r>
              <a:r>
                <a:rPr lang="en-US" b="1"/>
                <a:t> &gt; λ</a:t>
              </a:r>
              <a:r>
                <a:rPr lang="en-US" b="1" baseline="-25000"/>
                <a:t>TR</a:t>
              </a:r>
            </a:p>
          </p:txBody>
        </p:sp>
        <p:cxnSp>
          <p:nvCxnSpPr>
            <p:cNvPr id="117" name="Straight Connector 116"/>
            <p:cNvCxnSpPr/>
            <p:nvPr/>
          </p:nvCxnSpPr>
          <p:spPr>
            <a:xfrm flipH="1">
              <a:off x="606816" y="3124200"/>
              <a:ext cx="142596" cy="78224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/>
          <p:cNvCxnSpPr/>
          <p:nvPr/>
        </p:nvCxnSpPr>
        <p:spPr>
          <a:xfrm>
            <a:off x="4267206" y="1847882"/>
            <a:ext cx="0" cy="495119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3345019" y="1369710"/>
            <a:ext cx="377089" cy="307777"/>
            <a:chOff x="3370419" y="1475539"/>
            <a:chExt cx="377089" cy="307777"/>
          </a:xfrm>
        </p:grpSpPr>
        <p:sp>
          <p:nvSpPr>
            <p:cNvPr id="50" name="Rectangle 49"/>
            <p:cNvSpPr/>
            <p:nvPr/>
          </p:nvSpPr>
          <p:spPr>
            <a:xfrm>
              <a:off x="3386615" y="1557919"/>
              <a:ext cx="330200" cy="2052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70419" y="1475539"/>
              <a:ext cx="37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jet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250287" y="3973801"/>
            <a:ext cx="4780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/>
              <a:t>Iterative reconstruction of temporal profile</a:t>
            </a:r>
          </a:p>
        </p:txBody>
      </p:sp>
      <p:pic>
        <p:nvPicPr>
          <p:cNvPr id="135" name="Picture 134" descr="MPQ-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44" y="10589"/>
            <a:ext cx="877957" cy="1249973"/>
          </a:xfrm>
          <a:prstGeom prst="rect">
            <a:avLst/>
          </a:prstGeom>
        </p:spPr>
      </p:pic>
      <p:grpSp>
        <p:nvGrpSpPr>
          <p:cNvPr id="139" name="Group 138"/>
          <p:cNvGrpSpPr/>
          <p:nvPr/>
        </p:nvGrpSpPr>
        <p:grpSpPr>
          <a:xfrm>
            <a:off x="4290321" y="4350945"/>
            <a:ext cx="3744558" cy="2572141"/>
            <a:chOff x="4324187" y="4350945"/>
            <a:chExt cx="3744558" cy="2572141"/>
          </a:xfrm>
        </p:grpSpPr>
        <p:pic>
          <p:nvPicPr>
            <p:cNvPr id="136" name="Picture 135" descr="downer_fig20-eps-converted-to.pd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67639" r="-10" b="53"/>
            <a:stretch/>
          </p:blipFill>
          <p:spPr>
            <a:xfrm>
              <a:off x="4324187" y="4350945"/>
              <a:ext cx="3744558" cy="2572141"/>
            </a:xfrm>
            <a:prstGeom prst="rect">
              <a:avLst/>
            </a:prstGeom>
          </p:spPr>
        </p:pic>
        <p:sp>
          <p:nvSpPr>
            <p:cNvPr id="137" name="Rectangle 136"/>
            <p:cNvSpPr/>
            <p:nvPr/>
          </p:nvSpPr>
          <p:spPr>
            <a:xfrm>
              <a:off x="4461943" y="4444999"/>
              <a:ext cx="313267" cy="251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862246" y="4725480"/>
              <a:ext cx="139463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00FF"/>
                  </a:solidFill>
                </a:rPr>
                <a:t>Reconstructed </a:t>
              </a:r>
            </a:p>
            <a:p>
              <a:pPr algn="ctr"/>
              <a:r>
                <a:rPr lang="en-US" sz="1600">
                  <a:solidFill>
                    <a:srgbClr val="0000FF"/>
                  </a:solidFill>
                </a:rPr>
                <a:t>bunch profiles</a:t>
              </a: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026421" y="4320475"/>
            <a:ext cx="1105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4-octave </a:t>
            </a:r>
          </a:p>
          <a:p>
            <a:pPr algn="ctr"/>
            <a:r>
              <a:rPr lang="en-US" sz="1600"/>
              <a:t>CTR</a:t>
            </a:r>
          </a:p>
          <a:p>
            <a:pPr algn="ctr"/>
            <a:r>
              <a:rPr lang="en-US" sz="1600"/>
              <a:t>spectrum</a:t>
            </a:r>
          </a:p>
          <a:p>
            <a:pPr algn="ctr"/>
            <a:r>
              <a:rPr lang="en-US" sz="1600"/>
              <a:t>(0.4 -7 µm)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351870" y="4383815"/>
            <a:ext cx="2953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Heigoldt,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PR-STAB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18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121302 (2015)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3538936" y="848606"/>
            <a:ext cx="79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TR foil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388486" y="2184410"/>
            <a:ext cx="21106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3-octave CTR spectrum</a:t>
            </a:r>
          </a:p>
          <a:p>
            <a:pPr algn="ctr"/>
            <a:r>
              <a:rPr lang="en-US" sz="1600"/>
              <a:t>(0.55 – 5.5 µm)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128680" y="2029363"/>
            <a:ext cx="2445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Glinec, </a:t>
            </a:r>
            <a:r>
              <a:rPr lang="en-US" sz="1400" i="1">
                <a:solidFill>
                  <a:srgbClr val="FF0000"/>
                </a:solidFill>
                <a:latin typeface="Times New Roman"/>
                <a:cs typeface="Times New Roman"/>
              </a:rPr>
              <a:t>PRL </a:t>
            </a:r>
            <a:r>
              <a:rPr lang="en-US" sz="1400" b="1">
                <a:solidFill>
                  <a:srgbClr val="FF0000"/>
                </a:solidFill>
                <a:latin typeface="Times New Roman"/>
                <a:cs typeface="Times New Roman"/>
              </a:rPr>
              <a:t>98</a:t>
            </a:r>
            <a:r>
              <a:rPr lang="en-US" sz="1400">
                <a:solidFill>
                  <a:srgbClr val="FF0000"/>
                </a:solidFill>
                <a:latin typeface="Times New Roman"/>
                <a:cs typeface="Times New Roman"/>
              </a:rPr>
              <a:t>, 194801 (2007)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007183" y="6245779"/>
            <a:ext cx="109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Bajlekov, </a:t>
            </a:r>
          </a:p>
          <a:p>
            <a:pPr algn="ctr"/>
            <a:r>
              <a:rPr lang="en-US" sz="1200" i="1">
                <a:solidFill>
                  <a:srgbClr val="FF0000"/>
                </a:solidFill>
                <a:latin typeface="Times New Roman"/>
                <a:cs typeface="Times New Roman"/>
              </a:rPr>
              <a:t>PR-STAB </a:t>
            </a:r>
            <a:r>
              <a:rPr lang="en-US" sz="1200" b="1">
                <a:solidFill>
                  <a:srgbClr val="FF0000"/>
                </a:solidFill>
                <a:latin typeface="Times New Roman"/>
                <a:cs typeface="Times New Roman"/>
              </a:rPr>
              <a:t>16</a:t>
            </a:r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, </a:t>
            </a:r>
          </a:p>
          <a:p>
            <a:pPr algn="ctr"/>
            <a:r>
              <a:rPr lang="en-US" sz="1200">
                <a:solidFill>
                  <a:srgbClr val="FF0000"/>
                </a:solidFill>
                <a:latin typeface="Times New Roman"/>
                <a:cs typeface="Times New Roman"/>
              </a:rPr>
              <a:t>040701 (2013)</a:t>
            </a:r>
          </a:p>
        </p:txBody>
      </p:sp>
      <p:pic>
        <p:nvPicPr>
          <p:cNvPr id="149" name="Picture 148" descr="CTR spectru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86" y="2299631"/>
            <a:ext cx="3622368" cy="1561168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8033815" y="5360157"/>
            <a:ext cx="1074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No spectral</a:t>
            </a:r>
          </a:p>
          <a:p>
            <a:pPr algn="ctr"/>
            <a:r>
              <a:rPr lang="en-US" sz="1400" i="1"/>
              <a:t>phase</a:t>
            </a:r>
            <a:r>
              <a:rPr lang="en-US" sz="1400"/>
              <a:t> ψ(ω).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930616" y="5831476"/>
            <a:ext cx="1285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Phase-retrieval</a:t>
            </a:r>
          </a:p>
          <a:p>
            <a:pPr algn="ctr"/>
            <a:r>
              <a:rPr lang="en-US" sz="1400"/>
              <a:t>algorithm: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7145866" y="997731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UV to</a:t>
            </a:r>
          </a:p>
          <a:p>
            <a:pPr algn="ctr"/>
            <a:r>
              <a:rPr lang="en-US"/>
              <a:t>mid-IR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4897916" y="2398385"/>
            <a:ext cx="193113" cy="165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4779879" y="2289214"/>
            <a:ext cx="80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|F(ω)|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7106632" y="2328674"/>
            <a:ext cx="527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|</a:t>
            </a:r>
            <a:r>
              <a:rPr lang="en-US" sz="1200" i="1"/>
              <a:t>f</a:t>
            </a:r>
            <a:r>
              <a:rPr lang="en-US" sz="1200"/>
              <a:t>(</a:t>
            </a:r>
            <a:r>
              <a:rPr lang="en-US" sz="1200" i="1"/>
              <a:t>z</a:t>
            </a:r>
            <a:r>
              <a:rPr lang="en-US" sz="1200"/>
              <a:t>)|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0908" y="1725344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Spectral fringes reveal temporal micro-bunching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945827" y="2419170"/>
            <a:ext cx="1260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1-octave </a:t>
            </a:r>
          </a:p>
          <a:p>
            <a:pPr algn="ctr"/>
            <a:r>
              <a:rPr lang="en-US" sz="1600"/>
              <a:t>CTR</a:t>
            </a:r>
          </a:p>
          <a:p>
            <a:pPr algn="ctr"/>
            <a:r>
              <a:rPr lang="en-US" sz="1600"/>
              <a:t>spectrum</a:t>
            </a:r>
          </a:p>
          <a:p>
            <a:pPr algn="ctr"/>
            <a:r>
              <a:rPr lang="en-US" sz="1600"/>
              <a:t>(0.4 -0.8 µm)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307144" y="2373124"/>
            <a:ext cx="1163506" cy="1100701"/>
          </a:xfrm>
          <a:prstGeom prst="rect">
            <a:avLst/>
          </a:prstGeom>
          <a:solidFill>
            <a:srgbClr val="00B0F0">
              <a:alpha val="16863"/>
            </a:srgbClr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889319" y="2388859"/>
            <a:ext cx="1040508" cy="345401"/>
          </a:xfrm>
          <a:prstGeom prst="rect">
            <a:avLst/>
          </a:prstGeom>
          <a:noFill/>
          <a:ln w="28575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4341120" y="1812161"/>
            <a:ext cx="4799151" cy="20486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335028" y="3912895"/>
            <a:ext cx="4799151" cy="293476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 rot="20700000">
            <a:off x="4620513" y="4978388"/>
            <a:ext cx="3954741" cy="1200329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b="1"/>
              <a:t>Alexander Debus (HZDR), Mon 18:30</a:t>
            </a:r>
            <a:endParaRPr lang="en-US"/>
          </a:p>
          <a:p>
            <a:r>
              <a:rPr lang="en-US"/>
              <a:t>“</a:t>
            </a:r>
            <a:r>
              <a:rPr lang="en-US" b="1">
                <a:solidFill>
                  <a:srgbClr val="FF0000"/>
                </a:solidFill>
              </a:rPr>
              <a:t>Broadband, spectral, single-shot CTR </a:t>
            </a:r>
          </a:p>
          <a:p>
            <a:r>
              <a:rPr lang="en-US" b="1">
                <a:solidFill>
                  <a:srgbClr val="FF0000"/>
                </a:solidFill>
              </a:rPr>
              <a:t>diagnostics showing impact of injection</a:t>
            </a:r>
          </a:p>
          <a:p>
            <a:r>
              <a:rPr lang="en-US" b="1">
                <a:solidFill>
                  <a:srgbClr val="FF0000"/>
                </a:solidFill>
              </a:rPr>
              <a:t> scheme on LWFA bunch profiles</a:t>
            </a:r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7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56" grpId="0" animBg="1"/>
      <p:bldP spid="95" grpId="0" animBg="1"/>
      <p:bldP spid="96" grpId="0" animBg="1"/>
      <p:bldP spid="143" grpId="0"/>
      <p:bldP spid="147" grpId="0"/>
      <p:bldP spid="151" grpId="0"/>
      <p:bldP spid="154" grpId="0"/>
      <p:bldP spid="104" grpId="0" animBg="1"/>
      <p:bldP spid="114" grpId="0" animBg="1"/>
      <p:bldP spid="159" grpId="0" animBg="1"/>
      <p:bldP spid="99" grpId="0" animBg="1"/>
      <p:bldP spid="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9716" y="120421"/>
            <a:ext cx="1204245" cy="895284"/>
            <a:chOff x="7948203" y="34343"/>
            <a:chExt cx="1204245" cy="895284"/>
          </a:xfrm>
        </p:grpSpPr>
        <p:pic>
          <p:nvPicPr>
            <p:cNvPr id="9" name="Picture 8" descr="HZDR_log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203" y="658542"/>
              <a:ext cx="1204245" cy="271085"/>
            </a:xfrm>
            <a:prstGeom prst="rect">
              <a:avLst/>
            </a:prstGeom>
          </p:spPr>
        </p:pic>
        <p:pic>
          <p:nvPicPr>
            <p:cNvPr id="10" name="Picture 9" descr="HZDR_logo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7455" y="34343"/>
              <a:ext cx="1138833" cy="531062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 flipV="1">
            <a:off x="1630557" y="825785"/>
            <a:ext cx="5870010" cy="3432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E13C5717-9F0F-412F-A59A-757F51F95890}"/>
              </a:ext>
            </a:extLst>
          </p:cNvPr>
          <p:cNvSpPr/>
          <p:nvPr/>
        </p:nvSpPr>
        <p:spPr>
          <a:xfrm flipV="1">
            <a:off x="1845019" y="1674082"/>
            <a:ext cx="650272" cy="914400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A6CA17-0E97-43ED-A47E-29C89BCDED1B}"/>
              </a:ext>
            </a:extLst>
          </p:cNvPr>
          <p:cNvSpPr/>
          <p:nvPr/>
        </p:nvSpPr>
        <p:spPr>
          <a:xfrm>
            <a:off x="2110195" y="2473793"/>
            <a:ext cx="113355" cy="6383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93816A9-0EF2-4A04-A329-049D1C818F0C}"/>
              </a:ext>
            </a:extLst>
          </p:cNvPr>
          <p:cNvCxnSpPr>
            <a:cxnSpLocks/>
          </p:cNvCxnSpPr>
          <p:nvPr/>
        </p:nvCxnSpPr>
        <p:spPr>
          <a:xfrm flipH="1" flipV="1">
            <a:off x="1342161" y="1658403"/>
            <a:ext cx="1189016" cy="3667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2F687A-363E-460A-9C90-83A7BD4218A8}"/>
              </a:ext>
            </a:extLst>
          </p:cNvPr>
          <p:cNvSpPr txBox="1"/>
          <p:nvPr/>
        </p:nvSpPr>
        <p:spPr>
          <a:xfrm>
            <a:off x="1550628" y="2150546"/>
            <a:ext cx="50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gas</a:t>
            </a:r>
          </a:p>
          <a:p>
            <a:pPr algn="ctr"/>
            <a:r>
              <a:rPr lang="en-US" b="1" dirty="0"/>
              <a:t>Jet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3761" y="1267881"/>
            <a:ext cx="2431936" cy="804986"/>
            <a:chOff x="53761" y="1267881"/>
            <a:chExt cx="2431936" cy="8049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90FB66B-4F02-4791-BF66-20370D78DC8B}"/>
                </a:ext>
              </a:extLst>
            </p:cNvPr>
            <p:cNvSpPr txBox="1"/>
            <p:nvPr/>
          </p:nvSpPr>
          <p:spPr>
            <a:xfrm>
              <a:off x="53761" y="1267881"/>
              <a:ext cx="12627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LPA drive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laser  pulse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22743" y="2061586"/>
              <a:ext cx="2362954" cy="11281"/>
              <a:chOff x="122743" y="2061586"/>
              <a:chExt cx="2362954" cy="11281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97894AC9-504E-4BFA-A845-19C57E6A67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2743" y="2061586"/>
                <a:ext cx="1144470" cy="1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97894AC9-504E-4BFA-A845-19C57E6A67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529" y="2064658"/>
                <a:ext cx="1975168" cy="8209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 26"/>
          <p:cNvGrpSpPr/>
          <p:nvPr/>
        </p:nvGrpSpPr>
        <p:grpSpPr>
          <a:xfrm>
            <a:off x="2345268" y="2031998"/>
            <a:ext cx="1790821" cy="420534"/>
            <a:chOff x="2345268" y="2031998"/>
            <a:chExt cx="1790821" cy="42053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BFF754A-9025-45E1-B0D9-8341E93E5771}"/>
                </a:ext>
              </a:extLst>
            </p:cNvPr>
            <p:cNvSpPr txBox="1"/>
            <p:nvPr/>
          </p:nvSpPr>
          <p:spPr>
            <a:xfrm>
              <a:off x="3788105" y="2083200"/>
              <a:ext cx="347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e</a:t>
              </a:r>
              <a:r>
                <a:rPr lang="en-US" b="1" baseline="30000" dirty="0">
                  <a:solidFill>
                    <a:srgbClr val="008000"/>
                  </a:solidFill>
                </a:rPr>
                <a:t>-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345268" y="2031998"/>
              <a:ext cx="1696084" cy="50802"/>
              <a:chOff x="2345268" y="2044697"/>
              <a:chExt cx="1696084" cy="50802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51C645C1-857F-47E1-A4FA-FA7D551A6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3144" y="2082778"/>
                <a:ext cx="268208" cy="3211"/>
              </a:xfrm>
              <a:prstGeom prst="straightConnector1">
                <a:avLst/>
              </a:prstGeom>
              <a:ln w="76200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rapezoid 30"/>
              <p:cNvSpPr/>
              <p:nvPr/>
            </p:nvSpPr>
            <p:spPr>
              <a:xfrm rot="16200000">
                <a:off x="3151715" y="1238250"/>
                <a:ext cx="50802" cy="1663696"/>
              </a:xfrm>
              <a:prstGeom prst="trapezoid">
                <a:avLst>
                  <a:gd name="adj" fmla="val 43628"/>
                </a:avLst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EF25B9BA-4758-4E1B-9ED5-5B70B4905E73}"/>
              </a:ext>
            </a:extLst>
          </p:cNvPr>
          <p:cNvSpPr/>
          <p:nvPr/>
        </p:nvSpPr>
        <p:spPr>
          <a:xfrm rot="5182816" flipV="1">
            <a:off x="2907575" y="1625638"/>
            <a:ext cx="45719" cy="84406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EF25B9BA-4758-4E1B-9ED5-5B70B4905E73}"/>
              </a:ext>
            </a:extLst>
          </p:cNvPr>
          <p:cNvSpPr/>
          <p:nvPr/>
        </p:nvSpPr>
        <p:spPr>
          <a:xfrm rot="16357184">
            <a:off x="2959651" y="1625853"/>
            <a:ext cx="45719" cy="950793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466975" y="1743075"/>
            <a:ext cx="139700" cy="596900"/>
            <a:chOff x="2466975" y="1743075"/>
            <a:chExt cx="139700" cy="596900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2466975" y="1743075"/>
              <a:ext cx="92075" cy="587375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2514600" y="1752600"/>
              <a:ext cx="92075" cy="587375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349767" y="1339877"/>
            <a:ext cx="66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foil 1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079258" y="1341691"/>
            <a:ext cx="728046" cy="978191"/>
            <a:chOff x="3079258" y="1341691"/>
            <a:chExt cx="728046" cy="978191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3183471" y="1845749"/>
              <a:ext cx="474133" cy="474133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79258" y="1341691"/>
              <a:ext cx="728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foil 2:</a:t>
              </a:r>
            </a:p>
          </p:txBody>
        </p:sp>
      </p:grpSp>
      <p:sp>
        <p:nvSpPr>
          <p:cNvPr id="41" name="Trapezoid 40"/>
          <p:cNvSpPr/>
          <p:nvPr/>
        </p:nvSpPr>
        <p:spPr>
          <a:xfrm rot="120000">
            <a:off x="3257399" y="2019111"/>
            <a:ext cx="119281" cy="1327708"/>
          </a:xfrm>
          <a:prstGeom prst="trapezoid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 rot="21480000">
            <a:off x="3390904" y="2108203"/>
            <a:ext cx="110066" cy="1240367"/>
          </a:xfrm>
          <a:prstGeom prst="trapezoid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3268137" y="4478864"/>
            <a:ext cx="203204" cy="22014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65" idx="2"/>
          </p:cNvCxnSpPr>
          <p:nvPr/>
        </p:nvCxnSpPr>
        <p:spPr>
          <a:xfrm flipH="1">
            <a:off x="3361267" y="3834378"/>
            <a:ext cx="14902" cy="3023622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3242739" y="4917045"/>
            <a:ext cx="273044" cy="1697550"/>
            <a:chOff x="3242739" y="4917045"/>
            <a:chExt cx="273044" cy="169755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263905" y="4917045"/>
              <a:ext cx="251878" cy="25824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242739" y="5395391"/>
              <a:ext cx="251878" cy="25824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242742" y="5880102"/>
              <a:ext cx="251878" cy="25824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242745" y="6356346"/>
              <a:ext cx="251878" cy="258249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Oval 56"/>
          <p:cNvSpPr/>
          <p:nvPr/>
        </p:nvSpPr>
        <p:spPr>
          <a:xfrm>
            <a:off x="2929485" y="4207928"/>
            <a:ext cx="101600" cy="762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3263899" y="4028004"/>
            <a:ext cx="251878" cy="25824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373974" y="4135949"/>
            <a:ext cx="385227" cy="0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2861734" y="2620278"/>
            <a:ext cx="1028870" cy="1214100"/>
            <a:chOff x="2861734" y="2620278"/>
            <a:chExt cx="1028870" cy="121410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/>
            <a:srcRect l="33944" t="22929" r="34066" b="20335"/>
            <a:stretch/>
          </p:blipFill>
          <p:spPr>
            <a:xfrm>
              <a:off x="2861734" y="2620278"/>
              <a:ext cx="1028870" cy="121410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3154119" y="2675468"/>
              <a:ext cx="505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MO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727200" y="4826002"/>
            <a:ext cx="1236133" cy="461665"/>
            <a:chOff x="1727200" y="4826002"/>
            <a:chExt cx="1236133" cy="461665"/>
          </a:xfrm>
        </p:grpSpPr>
        <p:cxnSp>
          <p:nvCxnSpPr>
            <p:cNvPr id="68" name="Straight Arrow Connector 67"/>
            <p:cNvCxnSpPr/>
            <p:nvPr/>
          </p:nvCxnSpPr>
          <p:spPr>
            <a:xfrm flipV="1">
              <a:off x="1727200" y="5080000"/>
              <a:ext cx="1236133" cy="1693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2184398" y="4826002"/>
              <a:ext cx="41700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  <a:latin typeface="Times New Roman"/>
                  <a:cs typeface="Times New Roman"/>
                </a:rPr>
                <a:t>f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53583" y="4368794"/>
            <a:ext cx="2199217" cy="421216"/>
            <a:chOff x="1153583" y="4368794"/>
            <a:chExt cx="2199217" cy="421216"/>
          </a:xfrm>
        </p:grpSpPr>
        <p:sp>
          <p:nvSpPr>
            <p:cNvPr id="71" name="Rectangle 70"/>
            <p:cNvSpPr/>
            <p:nvPr/>
          </p:nvSpPr>
          <p:spPr>
            <a:xfrm>
              <a:off x="2595038" y="4370910"/>
              <a:ext cx="69850" cy="4191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53583" y="4368794"/>
              <a:ext cx="57284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CCD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761069" y="4580460"/>
              <a:ext cx="1591731" cy="16940"/>
              <a:chOff x="1761069" y="4580460"/>
              <a:chExt cx="1591731" cy="16940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flipH="1">
                <a:off x="1761069" y="4580460"/>
                <a:ext cx="821269" cy="4231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prstDash val="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2667001" y="4591050"/>
                <a:ext cx="685799" cy="6350"/>
                <a:chOff x="2667001" y="4591050"/>
                <a:chExt cx="685799" cy="6350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 flipH="1">
                  <a:off x="2762251" y="4597400"/>
                  <a:ext cx="590549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prstDash val="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 rot="120000" flipH="1">
                  <a:off x="2667001" y="4591050"/>
                  <a:ext cx="222249" cy="635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prstDash val="dash"/>
                  <a:headEnd type="non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9" name="Group 78"/>
          <p:cNvGrpSpPr/>
          <p:nvPr/>
        </p:nvGrpSpPr>
        <p:grpSpPr>
          <a:xfrm>
            <a:off x="-36792" y="4635503"/>
            <a:ext cx="1656974" cy="2195065"/>
            <a:chOff x="-36792" y="4635503"/>
            <a:chExt cx="1656974" cy="2195065"/>
          </a:xfrm>
        </p:grpSpPr>
        <p:pic>
          <p:nvPicPr>
            <p:cNvPr id="80" name="Picture 79" descr="FF image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5" b="-146"/>
            <a:stretch/>
          </p:blipFill>
          <p:spPr>
            <a:xfrm>
              <a:off x="38108" y="5404104"/>
              <a:ext cx="1519759" cy="1426464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-36792" y="4635503"/>
              <a:ext cx="16569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/>
                <a:t>COTR inter-</a:t>
              </a:r>
            </a:p>
            <a:p>
              <a:pPr algn="ctr"/>
              <a:r>
                <a:rPr lang="en-US" sz="2400" b="1"/>
                <a:t>ferometry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45067" y="4563527"/>
            <a:ext cx="402172" cy="220140"/>
            <a:chOff x="745067" y="4563527"/>
            <a:chExt cx="402172" cy="220140"/>
          </a:xfrm>
        </p:grpSpPr>
        <p:cxnSp>
          <p:nvCxnSpPr>
            <p:cNvPr id="84" name="Straight Arrow Connector 83"/>
            <p:cNvCxnSpPr/>
            <p:nvPr/>
          </p:nvCxnSpPr>
          <p:spPr>
            <a:xfrm flipH="1">
              <a:off x="745067" y="4563527"/>
              <a:ext cx="402172" cy="6"/>
            </a:xfrm>
            <a:prstGeom prst="straightConnector1">
              <a:avLst/>
            </a:prstGeom>
            <a:ln>
              <a:solidFill>
                <a:srgbClr val="FF66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778936" y="4567767"/>
              <a:ext cx="61" cy="215900"/>
            </a:xfrm>
            <a:prstGeom prst="straightConnector1">
              <a:avLst/>
            </a:prstGeom>
            <a:ln>
              <a:solidFill>
                <a:srgbClr val="FF6600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>
            <a:endCxn id="117" idx="1"/>
          </p:cNvCxnSpPr>
          <p:nvPr/>
        </p:nvCxnSpPr>
        <p:spPr>
          <a:xfrm>
            <a:off x="3367606" y="5042345"/>
            <a:ext cx="460933" cy="0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116" idx="1"/>
          </p:cNvCxnSpPr>
          <p:nvPr/>
        </p:nvCxnSpPr>
        <p:spPr>
          <a:xfrm flipV="1">
            <a:off x="3381084" y="5521787"/>
            <a:ext cx="451569" cy="10272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endCxn id="115" idx="1"/>
          </p:cNvCxnSpPr>
          <p:nvPr/>
        </p:nvCxnSpPr>
        <p:spPr>
          <a:xfrm flipV="1">
            <a:off x="3394562" y="5997698"/>
            <a:ext cx="432371" cy="4233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endCxn id="94" idx="1"/>
          </p:cNvCxnSpPr>
          <p:nvPr/>
        </p:nvCxnSpPr>
        <p:spPr>
          <a:xfrm>
            <a:off x="3368348" y="6491645"/>
            <a:ext cx="459952" cy="2905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828300" y="6309884"/>
            <a:ext cx="5728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CCD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826933" y="5813032"/>
            <a:ext cx="5728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CCD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832653" y="5337121"/>
            <a:ext cx="5728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CCD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828539" y="4857679"/>
            <a:ext cx="5728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CCD</a:t>
            </a:r>
          </a:p>
        </p:txBody>
      </p:sp>
      <p:grpSp>
        <p:nvGrpSpPr>
          <p:cNvPr id="123" name="Group 122"/>
          <p:cNvGrpSpPr/>
          <p:nvPr/>
        </p:nvGrpSpPr>
        <p:grpSpPr>
          <a:xfrm>
            <a:off x="4441504" y="5090629"/>
            <a:ext cx="4667634" cy="1625817"/>
            <a:chOff x="4475370" y="5039830"/>
            <a:chExt cx="4667634" cy="1625817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827D6411-05FD-4DBA-9D60-9F43D204D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502" t="13102" r="12641" b="13043"/>
            <a:stretch/>
          </p:blipFill>
          <p:spPr>
            <a:xfrm flipV="1">
              <a:off x="4543384" y="5517554"/>
              <a:ext cx="1117305" cy="111730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0A54E44A-7F1F-46C5-8E8C-C73CBE8B1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536" t="12685" r="13733" b="13585"/>
            <a:stretch/>
          </p:blipFill>
          <p:spPr>
            <a:xfrm flipV="1">
              <a:off x="5718501" y="5506032"/>
              <a:ext cx="1093258" cy="109325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2904E901-92B5-4000-BE4B-661EB1A7D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905" t="13126" r="13898" b="13677"/>
            <a:stretch/>
          </p:blipFill>
          <p:spPr>
            <a:xfrm flipV="1">
              <a:off x="6870007" y="5509398"/>
              <a:ext cx="1095735" cy="1095735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BE4FE2E9-1649-44DE-9B06-D4FB3956C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417" t="13886" r="13629" b="13161"/>
            <a:stretch/>
          </p:blipFill>
          <p:spPr>
            <a:xfrm flipV="1">
              <a:off x="8038104" y="5496481"/>
              <a:ext cx="1104900" cy="1104900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4775707" y="5511450"/>
              <a:ext cx="649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10 µm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75370" y="6357870"/>
              <a:ext cx="73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400 nm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660307" y="6329391"/>
              <a:ext cx="73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500 nm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814291" y="6320754"/>
              <a:ext cx="73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600 nm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968275" y="6326141"/>
              <a:ext cx="735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730 nm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910667" y="5039830"/>
              <a:ext cx="37215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Multi-spectral COTR images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3702893" y="3657599"/>
            <a:ext cx="970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COTR</a:t>
            </a:r>
          </a:p>
          <a:p>
            <a:pPr algn="ctr"/>
            <a:r>
              <a:rPr lang="en-US" b="1"/>
              <a:t>spectro-</a:t>
            </a:r>
          </a:p>
          <a:p>
            <a:pPr algn="ctr"/>
            <a:r>
              <a:rPr lang="en-US" b="1"/>
              <a:t>meter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46066" y="16941"/>
            <a:ext cx="6674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Toward 3D reconstruction of LPA beam profiles </a:t>
            </a:r>
          </a:p>
          <a:p>
            <a:pPr algn="ctr"/>
            <a:r>
              <a:rPr lang="en-US" sz="2400" b="1"/>
              <a:t>from spectroscopic COTR imaging, interferometry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265538" y="927383"/>
            <a:ext cx="7022851" cy="369332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LaBerge, Wed 18:00, “Multi-spectral COTR imaging &amp; interferometry...”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225868" y="1321824"/>
            <a:ext cx="3774656" cy="3508447"/>
            <a:chOff x="5395198" y="1491154"/>
            <a:chExt cx="3774656" cy="3508447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C7E8B2D8-0154-445C-84F0-DDA10C776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6097" t="8872" r="11681" b="6715"/>
            <a:stretch/>
          </p:blipFill>
          <p:spPr>
            <a:xfrm>
              <a:off x="5836483" y="1491154"/>
              <a:ext cx="2862072" cy="346557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8161771" y="1794943"/>
              <a:ext cx="10080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pC/µm</a:t>
              </a:r>
              <a:r>
                <a:rPr lang="en-US" sz="2000" b="1" baseline="30000"/>
                <a:t>3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 rot="16020000">
              <a:off x="5209015" y="2732598"/>
              <a:ext cx="834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3 µm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 rot="19260000">
              <a:off x="7210656" y="4466945"/>
              <a:ext cx="1111250" cy="4374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 rot="19260000">
              <a:off x="7272781" y="4425967"/>
              <a:ext cx="990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10 µm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17400000">
              <a:off x="7288575" y="4345134"/>
              <a:ext cx="566375" cy="34116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 rot="1860000">
              <a:off x="5800955" y="4562195"/>
              <a:ext cx="1111250" cy="4374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xtBox 126"/>
            <p:cNvSpPr txBox="1"/>
            <p:nvPr/>
          </p:nvSpPr>
          <p:spPr>
            <a:xfrm rot="1920000">
              <a:off x="5880014" y="4493700"/>
              <a:ext cx="9900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10 µm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120175" y="4345134"/>
              <a:ext cx="566375" cy="34116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H="1" flipV="1">
              <a:off x="5867400" y="2305050"/>
              <a:ext cx="51250" cy="126025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8644463" y="3708398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597912" y="2569657"/>
              <a:ext cx="49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10</a:t>
              </a:r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8585200" y="2827867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593667" y="3403600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8602134" y="3975100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8593667" y="3695701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8589434" y="3119967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589434" y="2544234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89434" y="2256366"/>
              <a:ext cx="8466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extBox 138"/>
          <p:cNvSpPr txBox="1"/>
          <p:nvPr/>
        </p:nvSpPr>
        <p:spPr>
          <a:xfrm>
            <a:off x="5892801" y="3793071"/>
            <a:ext cx="1865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σ</a:t>
            </a:r>
            <a:r>
              <a:rPr lang="en-US" sz="2000" b="1" baseline="-25000">
                <a:solidFill>
                  <a:srgbClr val="FF0000"/>
                </a:solidFill>
              </a:rPr>
              <a:t>x,y </a:t>
            </a:r>
            <a:r>
              <a:rPr lang="en-US" sz="2000" b="1">
                <a:solidFill>
                  <a:srgbClr val="FF0000"/>
                </a:solidFill>
              </a:rPr>
              <a:t>≈ 2 ± 0.3 µm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8B773018-142D-4FCF-B319-553044B50DCC}"/>
              </a:ext>
            </a:extLst>
          </p:cNvPr>
          <p:cNvSpPr/>
          <p:nvPr/>
        </p:nvSpPr>
        <p:spPr>
          <a:xfrm>
            <a:off x="6548691" y="2088505"/>
            <a:ext cx="2235916" cy="1521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Partial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3D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bunch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recon-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struction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3568679" y="4828103"/>
            <a:ext cx="69850" cy="3989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3568691" y="5323376"/>
            <a:ext cx="69838" cy="383077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3568679" y="5819227"/>
            <a:ext cx="69850" cy="363137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3568691" y="6329391"/>
            <a:ext cx="69838" cy="34982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68332" y="49299"/>
            <a:ext cx="1071624" cy="1037528"/>
            <a:chOff x="3303214" y="2758382"/>
            <a:chExt cx="1424847" cy="1409786"/>
          </a:xfrm>
        </p:grpSpPr>
        <p:sp>
          <p:nvSpPr>
            <p:cNvPr id="6" name="Oval 5"/>
            <p:cNvSpPr/>
            <p:nvPr/>
          </p:nvSpPr>
          <p:spPr>
            <a:xfrm>
              <a:off x="3345495" y="2787041"/>
              <a:ext cx="1364292" cy="13642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1"/>
            <a:stretch/>
          </p:blipFill>
          <p:spPr>
            <a:xfrm>
              <a:off x="3303214" y="2758382"/>
              <a:ext cx="1424847" cy="1409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76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8663</TotalTime>
  <Words>3663</Words>
  <Application>Microsoft Macintosh PowerPoint</Application>
  <PresentationFormat>On-screen Show (4:3)</PresentationFormat>
  <Paragraphs>766</Paragraphs>
  <Slides>24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Frequency-domain tomography (FDT)  records multiple phase streaks in one shot…</vt:lpstr>
      <vt:lpstr>Single-shot tomographic movies unravel the complex physics of filament formation in Kerr media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</cp:lastModifiedBy>
  <cp:revision>501</cp:revision>
  <dcterms:created xsi:type="dcterms:W3CDTF">2018-06-03T18:26:30Z</dcterms:created>
  <dcterms:modified xsi:type="dcterms:W3CDTF">2019-05-09T09:57:34Z</dcterms:modified>
</cp:coreProperties>
</file>