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</p:sldMasterIdLst>
  <p:notesMasterIdLst>
    <p:notesMasterId r:id="rId25"/>
  </p:notesMasterIdLst>
  <p:sldIdLst>
    <p:sldId id="258" r:id="rId2"/>
    <p:sldId id="274" r:id="rId3"/>
    <p:sldId id="278" r:id="rId4"/>
    <p:sldId id="279" r:id="rId5"/>
    <p:sldId id="288" r:id="rId6"/>
    <p:sldId id="282" r:id="rId7"/>
    <p:sldId id="283" r:id="rId8"/>
    <p:sldId id="257" r:id="rId9"/>
    <p:sldId id="261" r:id="rId10"/>
    <p:sldId id="280" r:id="rId11"/>
    <p:sldId id="281" r:id="rId12"/>
    <p:sldId id="273" r:id="rId13"/>
    <p:sldId id="263" r:id="rId14"/>
    <p:sldId id="275" r:id="rId15"/>
    <p:sldId id="284" r:id="rId16"/>
    <p:sldId id="287" r:id="rId17"/>
    <p:sldId id="264" r:id="rId18"/>
    <p:sldId id="276" r:id="rId19"/>
    <p:sldId id="265" r:id="rId20"/>
    <p:sldId id="285" r:id="rId21"/>
    <p:sldId id="266" r:id="rId22"/>
    <p:sldId id="272" r:id="rId23"/>
    <p:sldId id="286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878"/>
    <p:restoredTop sz="94654"/>
  </p:normalViewPr>
  <p:slideViewPr>
    <p:cSldViewPr snapToGrid="0" snapToObjects="1">
      <p:cViewPr varScale="1">
        <p:scale>
          <a:sx n="124" d="100"/>
          <a:sy n="124" d="100"/>
        </p:scale>
        <p:origin x="7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image" Target="../media/image14.emf"/><Relationship Id="rId4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EE54C8-7355-4B4E-B20C-9F9547DC80FB}" type="datetimeFigureOut">
              <a:rPr lang="en-GB" smtClean="0"/>
              <a:t>09/05/2019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87FA89-50CE-1045-BA32-6AF356F9BE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7902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D1D23-A05E-454B-B372-09F49A025AE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58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D1D23-A05E-454B-B372-09F49A025AE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864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>
            <a:extLst>
              <a:ext uri="{FF2B5EF4-FFF2-40B4-BE49-F238E27FC236}">
                <a16:creationId xmlns:a16="http://schemas.microsoft.com/office/drawing/2014/main" id="{84BDBB5B-C6E9-9F47-B26E-9F9AC77040A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 l="7271" t="11251" b="8266"/>
          <a:stretch>
            <a:fillRect/>
          </a:stretch>
        </p:blipFill>
        <p:spPr bwMode="auto">
          <a:xfrm>
            <a:off x="375429" y="16343"/>
            <a:ext cx="3598103" cy="89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7" descr="RHUL-Logo">
            <a:extLst>
              <a:ext uri="{FF2B5EF4-FFF2-40B4-BE49-F238E27FC236}">
                <a16:creationId xmlns:a16="http://schemas.microsoft.com/office/drawing/2014/main" id="{C48FBFEC-BDA6-9142-9BC0-F5BFE11DDB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732240" y="6916"/>
            <a:ext cx="1166666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E3681D81-63C9-2744-B761-22F8A5391A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324099" y="16343"/>
            <a:ext cx="1374548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35AB8973-C808-3F41-A2E1-83E5B2071F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30582" y="10324"/>
            <a:ext cx="1168495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2">
            <a:extLst>
              <a:ext uri="{FF2B5EF4-FFF2-40B4-BE49-F238E27FC236}">
                <a16:creationId xmlns:a16="http://schemas.microsoft.com/office/drawing/2014/main" id="{E2DC2AE2-16D1-D748-9D42-2B516E6082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74150" y="1347878"/>
            <a:ext cx="779570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b="0"/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DD1066-01AF-704D-A777-F9A0F9B72A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60725" y="3140076"/>
            <a:ext cx="2203450" cy="10683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algn="ctr"/>
            <a:r>
              <a:rPr lang="en-US" b="1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Author</a:t>
            </a:r>
          </a:p>
          <a:p>
            <a:pPr algn="ctr"/>
            <a:r>
              <a:rPr lang="en-US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Institution</a:t>
            </a:r>
          </a:p>
        </p:txBody>
      </p:sp>
    </p:spTree>
    <p:extLst>
      <p:ext uri="{BB962C8B-B14F-4D97-AF65-F5344CB8AC3E}">
        <p14:creationId xmlns:p14="http://schemas.microsoft.com/office/powerpoint/2010/main" val="3041118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105EF-8E08-374B-BFC8-95D423D52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596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D817-685A-6C40-821A-6B0C5B3115DC}" type="datetimeFigureOut">
              <a:rPr lang="en-US" smtClean="0"/>
              <a:t>5/9/19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125F-DD4A-194C-9676-C7B785462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545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4226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3/PhysRevLett.120.254801" TargetMode="External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1710.05740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3/PhysRevLett.120.254801" TargetMode="External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9.emf"/><Relationship Id="rId5" Type="http://schemas.microsoft.com/office/2007/relationships/media" Target="../media/media3.mp4"/><Relationship Id="rId10" Type="http://schemas.openxmlformats.org/officeDocument/2006/relationships/image" Target="../media/image8.emf"/><Relationship Id="rId4" Type="http://schemas.openxmlformats.org/officeDocument/2006/relationships/video" Target="../media/media2.mp4"/><Relationship Id="rId9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7.emf"/><Relationship Id="rId4" Type="http://schemas.openxmlformats.org/officeDocument/2006/relationships/image" Target="../media/image14.emf"/><Relationship Id="rId9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3/PhysRevLett.120.254801" TargetMode="External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1710.0574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BD0D36-1386-944C-BB68-EF11B3C25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23552" y="-244780"/>
            <a:ext cx="11021339" cy="73475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522B3F-442D-2C47-9B42-034A3A4E6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Controlling the dynamics of </a:t>
            </a:r>
            <a:r>
              <a:rPr lang="en-GB" dirty="0" err="1">
                <a:solidFill>
                  <a:schemeClr val="bg1"/>
                </a:solidFill>
              </a:rPr>
              <a:t>wakefield</a:t>
            </a:r>
            <a:r>
              <a:rPr lang="en-GB" dirty="0">
                <a:solidFill>
                  <a:schemeClr val="bg1"/>
                </a:solidFill>
              </a:rPr>
              <a:t> accelerators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FF248B-52E5-0B44-89E6-17D550DFEA9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4025" y="1690688"/>
            <a:ext cx="8235950" cy="1068388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Matthew Streeter</a:t>
            </a:r>
          </a:p>
          <a:p>
            <a:pPr marL="0" indent="0" algn="ctr">
              <a:buNone/>
            </a:pPr>
            <a:r>
              <a:rPr lang="en-GB" sz="2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John Adams Institute for Accelerator Science, Imperial College London</a:t>
            </a:r>
            <a:endParaRPr lang="en-US" sz="2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63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35949594-84F5-ED4D-BF3E-8CFB7260C4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079" y="1000074"/>
            <a:ext cx="6676632" cy="393394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81F25F9-7477-6446-8839-791B0F78A26A}"/>
              </a:ext>
            </a:extLst>
          </p:cNvPr>
          <p:cNvSpPr txBox="1"/>
          <p:nvPr/>
        </p:nvSpPr>
        <p:spPr>
          <a:xfrm>
            <a:off x="22861" y="6367897"/>
            <a:ext cx="90090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Streeter, M. J. V., et al. (2018) </a:t>
            </a:r>
            <a:r>
              <a:rPr lang="en-GB" sz="1400" i="1" dirty="0"/>
              <a:t>Physical Review Letters</a:t>
            </a:r>
            <a:r>
              <a:rPr lang="en-GB" sz="1400" dirty="0"/>
              <a:t>, </a:t>
            </a:r>
            <a:r>
              <a:rPr lang="en-GB" sz="1400" i="1" dirty="0"/>
              <a:t>120</a:t>
            </a:r>
            <a:r>
              <a:rPr lang="en-GB" sz="1400" dirty="0"/>
              <a:t>(25), 254801. </a:t>
            </a:r>
            <a:r>
              <a:rPr lang="en-GB" sz="1400" dirty="0">
                <a:hlinkClick r:id="rId3"/>
              </a:rPr>
              <a:t>https://doi.org/10.1103/PhysRevLett.120.254801</a:t>
            </a:r>
            <a:endParaRPr lang="en-GB" sz="1400" dirty="0"/>
          </a:p>
          <a:p>
            <a:r>
              <a:rPr lang="en-GB" sz="1400" dirty="0"/>
              <a:t>Bloom, M. S., et al. (2018). </a:t>
            </a:r>
            <a:r>
              <a:rPr lang="en-GB" sz="1400" dirty="0">
                <a:hlinkClick r:id="rId4"/>
              </a:rPr>
              <a:t>https://arxiv.org/abs/1710.05740</a:t>
            </a:r>
            <a:endParaRPr lang="en-GB" sz="1400" dirty="0"/>
          </a:p>
          <a:p>
            <a:endParaRPr lang="en-GB" sz="1400" dirty="0">
              <a:effectLst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1D0C643-FF33-9943-BACC-FF35E2ED6B1D}"/>
              </a:ext>
            </a:extLst>
          </p:cNvPr>
          <p:cNvSpPr/>
          <p:nvPr/>
        </p:nvSpPr>
        <p:spPr>
          <a:xfrm>
            <a:off x="8430016" y="5380133"/>
            <a:ext cx="680847" cy="738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A72FF005-7855-EC4D-B0F8-EBB5A86D1E30}"/>
              </a:ext>
            </a:extLst>
          </p:cNvPr>
          <p:cNvSpPr txBox="1">
            <a:spLocks/>
          </p:cNvSpPr>
          <p:nvPr/>
        </p:nvSpPr>
        <p:spPr>
          <a:xfrm>
            <a:off x="15644" y="551720"/>
            <a:ext cx="9088001" cy="615189"/>
          </a:xfr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An experiment to study laser, electron and x-ray beams simultaneously</a:t>
            </a:r>
          </a:p>
        </p:txBody>
      </p:sp>
    </p:spTree>
    <p:extLst>
      <p:ext uri="{BB962C8B-B14F-4D97-AF65-F5344CB8AC3E}">
        <p14:creationId xmlns:p14="http://schemas.microsoft.com/office/powerpoint/2010/main" val="1888880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21" y="857250"/>
            <a:ext cx="3645834" cy="5143500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4668140" y="6350169"/>
            <a:ext cx="447128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Helvetica" charset="0"/>
                <a:ea typeface="Helvetica" charset="0"/>
                <a:cs typeface="Helvetica" charset="0"/>
              </a:rPr>
              <a:t>Decker, C. D. et al. </a:t>
            </a:r>
            <a:r>
              <a:rPr lang="en-US" sz="1350" i="1" dirty="0">
                <a:latin typeface="Helvetica" charset="0"/>
                <a:ea typeface="Helvetica" charset="0"/>
                <a:cs typeface="Helvetica" charset="0"/>
              </a:rPr>
              <a:t>Physics of Plasmas</a:t>
            </a:r>
            <a:r>
              <a:rPr lang="en-US" sz="1350" dirty="0">
                <a:latin typeface="Helvetica" charset="0"/>
                <a:ea typeface="Helvetica" charset="0"/>
                <a:cs typeface="Helvetica" charset="0"/>
              </a:rPr>
              <a:t>, </a:t>
            </a:r>
            <a:r>
              <a:rPr lang="en-US" sz="1350" i="1" dirty="0">
                <a:latin typeface="Helvetica" charset="0"/>
                <a:ea typeface="Helvetica" charset="0"/>
                <a:cs typeface="Helvetica" charset="0"/>
              </a:rPr>
              <a:t>3</a:t>
            </a:r>
            <a:r>
              <a:rPr lang="en-US" sz="1350" dirty="0">
                <a:latin typeface="Helvetica" charset="0"/>
                <a:ea typeface="Helvetica" charset="0"/>
                <a:cs typeface="Helvetica" charset="0"/>
              </a:rPr>
              <a:t>(5) (1996). </a:t>
            </a:r>
          </a:p>
          <a:p>
            <a:r>
              <a:rPr lang="en-US" sz="1350" dirty="0">
                <a:latin typeface="Helvetica" charset="0"/>
                <a:ea typeface="Helvetica" charset="0"/>
                <a:cs typeface="Helvetica" charset="0"/>
              </a:rPr>
              <a:t>Lu, W., et al. Physical Review STAB </a:t>
            </a:r>
            <a:r>
              <a:rPr lang="fi-FI" sz="1350" dirty="0">
                <a:latin typeface="Helvetica" charset="0"/>
                <a:ea typeface="Helvetica" charset="0"/>
                <a:cs typeface="Helvetica" charset="0"/>
              </a:rPr>
              <a:t>10(6), 1–12</a:t>
            </a:r>
            <a:r>
              <a:rPr lang="en-US" sz="1350" dirty="0">
                <a:latin typeface="Helvetica" charset="0"/>
                <a:ea typeface="Helvetica" charset="0"/>
                <a:cs typeface="Helvetica" charset="0"/>
              </a:rPr>
              <a:t> (2007).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B80782-FF43-1142-AA7B-B2409737D041}"/>
              </a:ext>
            </a:extLst>
          </p:cNvPr>
          <p:cNvSpPr txBox="1"/>
          <p:nvPr/>
        </p:nvSpPr>
        <p:spPr>
          <a:xfrm>
            <a:off x="6727550" y="2740162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Helvetica" charset="0"/>
                <a:ea typeface="Helvetica" charset="0"/>
                <a:cs typeface="Helvetica" charset="0"/>
              </a:rPr>
              <a:t>Depletion length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D9FD2B-1C7A-EF44-9A72-B680B425D92D}"/>
              </a:ext>
            </a:extLst>
          </p:cNvPr>
          <p:cNvSpPr txBox="1"/>
          <p:nvPr/>
        </p:nvSpPr>
        <p:spPr>
          <a:xfrm>
            <a:off x="6727550" y="3363147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Dephasing length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321F1F-527C-7444-BD36-A32267BE2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2819" y="2700659"/>
            <a:ext cx="139065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830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BC5630-8F65-F247-A3B2-8A999FB7D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589" y="2099508"/>
            <a:ext cx="3205182" cy="15962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38F62D-DBF7-024A-A2DF-A2062CAF9D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" t="7450" r="18200" b="8164"/>
          <a:stretch/>
        </p:blipFill>
        <p:spPr>
          <a:xfrm>
            <a:off x="5285230" y="1642998"/>
            <a:ext cx="3697615" cy="2568825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0A170E1C-1171-E842-BA6E-0493AF1C3054}"/>
              </a:ext>
            </a:extLst>
          </p:cNvPr>
          <p:cNvSpPr txBox="1">
            <a:spLocks/>
          </p:cNvSpPr>
          <p:nvPr/>
        </p:nvSpPr>
        <p:spPr>
          <a:xfrm>
            <a:off x="186692" y="170546"/>
            <a:ext cx="8759103" cy="1050716"/>
          </a:xfrm>
          <a:prstGeom prst="rect">
            <a:avLst/>
          </a:prstGeom>
          <a:solidFill>
            <a:schemeClr val="bg1"/>
          </a:solidFill>
          <a:ln w="25400" cap="rnd">
            <a:noFill/>
            <a:prstDash val="solid"/>
            <a:round/>
          </a:ln>
          <a:effectLst/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dirty="0">
              <a:ea typeface="IBM Plex Sans" charset="0"/>
              <a:cs typeface="IBM Plex Sans" charset="0"/>
            </a:endParaRPr>
          </a:p>
          <a:p>
            <a:r>
              <a:rPr lang="en-US" sz="2400" dirty="0">
                <a:ea typeface="IBM Plex Sans" charset="0"/>
                <a:cs typeface="IBM Plex Sans" charset="0"/>
              </a:rPr>
              <a:t>Redshifted photons travel slower than the pulse front and cause power amplification</a:t>
            </a:r>
          </a:p>
          <a:p>
            <a:endParaRPr lang="en-US" sz="2400" dirty="0">
              <a:ea typeface="IBM Plex Sans" charset="0"/>
              <a:cs typeface="IBM Plex Sans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607B4B-E955-4D46-AE08-8AC29A1B97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6" t="9311" r="18988" b="4934"/>
          <a:stretch/>
        </p:blipFill>
        <p:spPr>
          <a:xfrm>
            <a:off x="5310769" y="4235485"/>
            <a:ext cx="3646539" cy="26105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CED56D-73AE-F540-95BF-8E44ECBD1060}"/>
              </a:ext>
            </a:extLst>
          </p:cNvPr>
          <p:cNvSpPr txBox="1"/>
          <p:nvPr/>
        </p:nvSpPr>
        <p:spPr>
          <a:xfrm>
            <a:off x="186692" y="3775883"/>
            <a:ext cx="5779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IBM Plex Sans" panose="020B0503050000000000" pitchFamily="34" charset="77"/>
                <a:ea typeface="IBM Plex Sans" charset="0"/>
                <a:cs typeface="IBM Plex Sans" charset="0"/>
              </a:rPr>
              <a:t>These photons drift backwards and contribute to  field behind the depletion region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9A9620-93AC-994F-BA92-B2E8E719A0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845" y="5105186"/>
            <a:ext cx="3646539" cy="11228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9DC081-F03E-AF46-848D-6DC0E95B25E6}"/>
              </a:ext>
            </a:extLst>
          </p:cNvPr>
          <p:cNvSpPr txBox="1"/>
          <p:nvPr/>
        </p:nvSpPr>
        <p:spPr>
          <a:xfrm>
            <a:off x="210376" y="4458855"/>
            <a:ext cx="3517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IBM Plex Sans" panose="020B0503050000000000" pitchFamily="34" charset="77"/>
                <a:ea typeface="IBM Plex Sans" charset="0"/>
                <a:cs typeface="IBM Plex Sans" charset="0"/>
              </a:rPr>
              <a:t>Pre-Injection Pulse Evolution length</a:t>
            </a:r>
          </a:p>
          <a:p>
            <a:r>
              <a:rPr lang="en-US" dirty="0">
                <a:latin typeface="IBM Plex Sans" panose="020B0503050000000000" pitchFamily="34" charset="77"/>
                <a:ea typeface="IBM Plex Sans" charset="0"/>
                <a:cs typeface="IBM Plex Sans" charset="0"/>
              </a:rPr>
              <a:t>For a Gaussian pulse=: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CA56DF-E058-FA49-8FE9-836A90C27FFE}"/>
              </a:ext>
            </a:extLst>
          </p:cNvPr>
          <p:cNvSpPr txBox="1"/>
          <p:nvPr/>
        </p:nvSpPr>
        <p:spPr>
          <a:xfrm>
            <a:off x="210376" y="1373059"/>
            <a:ext cx="4762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IBM Plex Sans" panose="020B0503050000000000" pitchFamily="34" charset="77"/>
                <a:ea typeface="IBM Plex Sans" charset="0"/>
                <a:cs typeface="IBM Plex Sans" charset="0"/>
              </a:rPr>
              <a:t>Group velocity of far redshifted photons can be less than the reduced group velocity of the laser</a:t>
            </a:r>
          </a:p>
        </p:txBody>
      </p:sp>
    </p:spTree>
    <p:extLst>
      <p:ext uri="{BB962C8B-B14F-4D97-AF65-F5344CB8AC3E}">
        <p14:creationId xmlns:p14="http://schemas.microsoft.com/office/powerpoint/2010/main" val="565100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0CCAB1-AE2D-D645-A6B7-DA3B10763D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35" y="133812"/>
            <a:ext cx="4418865" cy="62340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D0CB0E-BCCE-AB49-B97A-233CED0048A7}"/>
              </a:ext>
            </a:extLst>
          </p:cNvPr>
          <p:cNvSpPr txBox="1"/>
          <p:nvPr/>
        </p:nvSpPr>
        <p:spPr>
          <a:xfrm>
            <a:off x="4235002" y="270589"/>
            <a:ext cx="47969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+mj-lt"/>
              </a:rPr>
              <a:t>Laser evolution determines self-injection and acceleration behavior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84A43E-6582-4044-80F4-3A0F4B71D6FE}"/>
              </a:ext>
            </a:extLst>
          </p:cNvPr>
          <p:cNvSpPr txBox="1"/>
          <p:nvPr/>
        </p:nvSpPr>
        <p:spPr>
          <a:xfrm>
            <a:off x="22861" y="6511341"/>
            <a:ext cx="90090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Streeter, M. J. V., et al. (2018) </a:t>
            </a:r>
            <a:r>
              <a:rPr lang="en-GB" sz="1400" i="1" dirty="0"/>
              <a:t>Physical Review Letters</a:t>
            </a:r>
            <a:r>
              <a:rPr lang="en-GB" sz="1400" dirty="0"/>
              <a:t>, </a:t>
            </a:r>
            <a:r>
              <a:rPr lang="en-GB" sz="1400" i="1" dirty="0"/>
              <a:t>120</a:t>
            </a:r>
            <a:r>
              <a:rPr lang="en-GB" sz="1400" dirty="0"/>
              <a:t>(25), 254801. </a:t>
            </a:r>
            <a:r>
              <a:rPr lang="en-GB" sz="1400" dirty="0">
                <a:hlinkClick r:id="rId3"/>
              </a:rPr>
              <a:t>https://doi.org/10.1103/PhysRevLett.120.254801</a:t>
            </a:r>
            <a:endParaRPr lang="en-GB" sz="1400" dirty="0"/>
          </a:p>
          <a:p>
            <a:endParaRPr lang="en-GB" sz="1400" dirty="0"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2817F8-E2E4-2545-A2B6-6DE53B470D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6" t="9311" r="18988" b="4934"/>
          <a:stretch/>
        </p:blipFill>
        <p:spPr>
          <a:xfrm>
            <a:off x="4527395" y="3034169"/>
            <a:ext cx="4305301" cy="30821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8D03DE-FD1C-E14C-839F-F69AF0B63659}"/>
              </a:ext>
            </a:extLst>
          </p:cNvPr>
          <p:cNvSpPr txBox="1"/>
          <p:nvPr/>
        </p:nvSpPr>
        <p:spPr>
          <a:xfrm>
            <a:off x="5698899" y="2664837"/>
            <a:ext cx="2533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Model of laser evolution </a:t>
            </a:r>
          </a:p>
        </p:txBody>
      </p:sp>
    </p:spTree>
    <p:extLst>
      <p:ext uri="{BB962C8B-B14F-4D97-AF65-F5344CB8AC3E}">
        <p14:creationId xmlns:p14="http://schemas.microsoft.com/office/powerpoint/2010/main" val="3270337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2570E2-3788-BE43-B73D-B40814635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278" y="0"/>
            <a:ext cx="5929963" cy="60514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934878-00FA-054F-B922-AE94EE738B5A}"/>
              </a:ext>
            </a:extLst>
          </p:cNvPr>
          <p:cNvSpPr txBox="1"/>
          <p:nvPr/>
        </p:nvSpPr>
        <p:spPr>
          <a:xfrm>
            <a:off x="0" y="403896"/>
            <a:ext cx="28073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/>
              <a:t>Photon ‘tracking’ with PIC code data</a:t>
            </a:r>
            <a:br>
              <a:rPr lang="en-GB" sz="3000" dirty="0"/>
            </a:br>
            <a:r>
              <a:rPr lang="en-GB" sz="3000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3BD580-163B-7148-BB1D-6CEEB2D83617}"/>
              </a:ext>
            </a:extLst>
          </p:cNvPr>
          <p:cNvSpPr txBox="1"/>
          <p:nvPr/>
        </p:nvSpPr>
        <p:spPr>
          <a:xfrm>
            <a:off x="305759" y="2342888"/>
            <a:ext cx="23429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a) Photon longitudinal position with electric potential in plasma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b) Laser spectrum evolution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627EA7-57AC-6F40-A9BD-E0E3EFB5A014}"/>
              </a:ext>
            </a:extLst>
          </p:cNvPr>
          <p:cNvSpPr txBox="1"/>
          <p:nvPr/>
        </p:nvSpPr>
        <p:spPr>
          <a:xfrm>
            <a:off x="408551" y="6488668"/>
            <a:ext cx="7438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FBPIC: </a:t>
            </a:r>
            <a:r>
              <a:rPr lang="en-GB" dirty="0" err="1"/>
              <a:t>Lehe</a:t>
            </a:r>
            <a:r>
              <a:rPr lang="en-GB" dirty="0"/>
              <a:t>, R., et al.. </a:t>
            </a:r>
            <a:r>
              <a:rPr lang="en-GB" i="1" dirty="0"/>
              <a:t>Computer Physics Communications</a:t>
            </a:r>
            <a:r>
              <a:rPr lang="en-GB" dirty="0"/>
              <a:t>, </a:t>
            </a:r>
            <a:r>
              <a:rPr lang="en-GB" i="1" dirty="0"/>
              <a:t>203</a:t>
            </a:r>
            <a:r>
              <a:rPr lang="en-GB" dirty="0"/>
              <a:t>, 66–82  (2016). </a:t>
            </a:r>
          </a:p>
        </p:txBody>
      </p:sp>
    </p:spTree>
    <p:extLst>
      <p:ext uri="{BB962C8B-B14F-4D97-AF65-F5344CB8AC3E}">
        <p14:creationId xmlns:p14="http://schemas.microsoft.com/office/powerpoint/2010/main" val="3433169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1C372-B055-5845-962A-8FF97B243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8567"/>
            <a:ext cx="7886700" cy="1325563"/>
          </a:xfrm>
        </p:spPr>
        <p:txBody>
          <a:bodyPr/>
          <a:lstStyle/>
          <a:p>
            <a:r>
              <a:rPr lang="en-GB" dirty="0"/>
              <a:t>Further experiments confirm the large redshift of the drive laser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E762A0-7CED-FB4D-8214-4C90EBE2A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94" y="1590806"/>
            <a:ext cx="4160159" cy="34321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4749A0-574B-194A-B6F8-9FC6F03E1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8048" y="1590806"/>
            <a:ext cx="4160158" cy="343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072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5CF6A-B99A-B843-AA95-CE7697552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GB" dirty="0"/>
              <a:t>A potential source of powerful single-cycle mid IR pulses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7864B1-F899-2E44-8830-9690831D9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176348"/>
            <a:ext cx="5486400" cy="52197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6704462-5B09-5748-B387-DB352810DE74}"/>
              </a:ext>
            </a:extLst>
          </p:cNvPr>
          <p:cNvSpPr/>
          <p:nvPr/>
        </p:nvSpPr>
        <p:spPr>
          <a:xfrm>
            <a:off x="93945" y="6488668"/>
            <a:ext cx="89561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indent="-304800"/>
            <a:r>
              <a:rPr lang="en-GB" dirty="0" err="1"/>
              <a:t>Nie</a:t>
            </a:r>
            <a:r>
              <a:rPr lang="en-GB" dirty="0"/>
              <a:t>, Z., et al.. </a:t>
            </a:r>
            <a:r>
              <a:rPr lang="en-GB" i="1" dirty="0"/>
              <a:t>Nature Photonics</a:t>
            </a:r>
            <a:r>
              <a:rPr lang="en-GB" dirty="0"/>
              <a:t>, </a:t>
            </a:r>
            <a:r>
              <a:rPr lang="en-GB" i="1" dirty="0"/>
              <a:t>12</a:t>
            </a:r>
            <a:r>
              <a:rPr lang="en-GB" dirty="0"/>
              <a:t>(8), 489–494 (2018). </a:t>
            </a: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890104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>
            <a:extLst>
              <a:ext uri="{FF2B5EF4-FFF2-40B4-BE49-F238E27FC236}">
                <a16:creationId xmlns:a16="http://schemas.microsoft.com/office/drawing/2014/main" id="{41D49022-58E3-0047-8C6E-157442032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67" y="34335"/>
            <a:ext cx="7202466" cy="1245476"/>
          </a:xfrm>
          <a:noFill/>
          <a:ln w="25400" cap="rnd">
            <a:noFill/>
            <a:prstDash val="solid"/>
            <a:round/>
          </a:ln>
          <a:effectLst/>
        </p:spPr>
        <p:txBody>
          <a:bodyPr>
            <a:normAutofit/>
          </a:bodyPr>
          <a:lstStyle/>
          <a:p>
            <a:r>
              <a:rPr lang="en-US" sz="3000" dirty="0">
                <a:ea typeface="IBM Plex Sans" charset="0"/>
                <a:cs typeface="Calibri" panose="020F0502020204030204" pitchFamily="34" charset="0"/>
              </a:rPr>
              <a:t>Controlling the laser evolution by shaping the initial pulse profile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CB89B1F-9555-3245-B794-239F74128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8" y="2404543"/>
            <a:ext cx="4802578" cy="29692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9E7FE0-5818-004C-B903-2B73546FA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213" y="1597311"/>
            <a:ext cx="3818704" cy="23609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227A8BD-1D2F-F542-9D52-4FC98AD990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213" y="4332734"/>
            <a:ext cx="3818704" cy="236094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4120EC5-DFF7-FE41-B326-5CFF8F6F269E}"/>
              </a:ext>
            </a:extLst>
          </p:cNvPr>
          <p:cNvSpPr txBox="1"/>
          <p:nvPr/>
        </p:nvSpPr>
        <p:spPr>
          <a:xfrm>
            <a:off x="6213441" y="1178940"/>
            <a:ext cx="19862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ea typeface="IBM Plex Sans" charset="0"/>
                <a:cs typeface="Calibri" panose="020F0502020204030204" pitchFamily="34" charset="0"/>
              </a:rPr>
              <a:t>Model prediction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8B04C4-C4F7-D242-81AA-6EC8FA6B26E3}"/>
              </a:ext>
            </a:extLst>
          </p:cNvPr>
          <p:cNvSpPr txBox="1"/>
          <p:nvPr/>
        </p:nvSpPr>
        <p:spPr>
          <a:xfrm>
            <a:off x="6148006" y="4013460"/>
            <a:ext cx="2117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ea typeface="IBM Plex Sans" charset="0"/>
                <a:cs typeface="Calibri" panose="020F0502020204030204" pitchFamily="34" charset="0"/>
              </a:rPr>
              <a:t>1D PIC simulations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B5EDEE-9E3F-8549-AE65-409BEB3A8A39}"/>
              </a:ext>
            </a:extLst>
          </p:cNvPr>
          <p:cNvSpPr txBox="1"/>
          <p:nvPr/>
        </p:nvSpPr>
        <p:spPr>
          <a:xfrm>
            <a:off x="1366124" y="1886988"/>
            <a:ext cx="2694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ea typeface="IBM Plex Sans" charset="0"/>
                <a:cs typeface="Calibri" panose="020F0502020204030204" pitchFamily="34" charset="0"/>
              </a:rPr>
              <a:t>Input laser pulse shapes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3FD16CF-8031-0B48-9199-3F4FB4C8D6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0293" y="5989828"/>
            <a:ext cx="2590800" cy="3175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E5A3F87-5142-8842-A497-61E417959B00}"/>
              </a:ext>
            </a:extLst>
          </p:cNvPr>
          <p:cNvSpPr txBox="1"/>
          <p:nvPr/>
        </p:nvSpPr>
        <p:spPr>
          <a:xfrm>
            <a:off x="56165" y="5589718"/>
            <a:ext cx="5212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ea typeface="IBM Plex Sans" charset="0"/>
                <a:cs typeface="Calibri" panose="020F0502020204030204" pitchFamily="34" charset="0"/>
              </a:rPr>
              <a:t>Electron density for calculations and simulations</a:t>
            </a:r>
          </a:p>
        </p:txBody>
      </p:sp>
    </p:spTree>
    <p:extLst>
      <p:ext uri="{BB962C8B-B14F-4D97-AF65-F5344CB8AC3E}">
        <p14:creationId xmlns:p14="http://schemas.microsoft.com/office/powerpoint/2010/main" val="4586136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>
            <a:extLst>
              <a:ext uri="{FF2B5EF4-FFF2-40B4-BE49-F238E27FC236}">
                <a16:creationId xmlns:a16="http://schemas.microsoft.com/office/drawing/2014/main" id="{41D49022-58E3-0047-8C6E-157442032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67" y="34335"/>
            <a:ext cx="7202466" cy="1245476"/>
          </a:xfrm>
          <a:noFill/>
          <a:ln w="25400" cap="rnd">
            <a:noFill/>
            <a:prstDash val="solid"/>
            <a:round/>
          </a:ln>
          <a:effectLst/>
        </p:spPr>
        <p:txBody>
          <a:bodyPr>
            <a:normAutofit/>
          </a:bodyPr>
          <a:lstStyle/>
          <a:p>
            <a:r>
              <a:rPr lang="en-US" sz="3000" dirty="0">
                <a:ea typeface="IBM Plex Sans" charset="0"/>
                <a:cs typeface="Calibri" panose="020F0502020204030204" pitchFamily="34" charset="0"/>
              </a:rPr>
              <a:t>Controlling the laser evolution by shaping the initial pulse profile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CCA01E-0111-964F-8F69-5C063976E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627" y="1279811"/>
            <a:ext cx="5782847" cy="477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3156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ED6C43-CB44-E847-B057-083A5A0CA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70975"/>
            <a:ext cx="5347742" cy="35094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49770F-4202-FF4C-8693-36689F9DC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051122"/>
            <a:ext cx="4668441" cy="31122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DA5D80-58AB-634B-AFE8-1AEF22F12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372" y="3779734"/>
            <a:ext cx="3700694" cy="22843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4C5123-8186-FE4D-B420-B7678FFEA23F}"/>
              </a:ext>
            </a:extLst>
          </p:cNvPr>
          <p:cNvSpPr txBox="1"/>
          <p:nvPr/>
        </p:nvSpPr>
        <p:spPr>
          <a:xfrm>
            <a:off x="6111240" y="694584"/>
            <a:ext cx="28524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Using active feedback to optimize laser pulse shape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5F05FD-52CC-044D-934E-924B858FFED7}"/>
              </a:ext>
            </a:extLst>
          </p:cNvPr>
          <p:cNvSpPr/>
          <p:nvPr/>
        </p:nvSpPr>
        <p:spPr>
          <a:xfrm>
            <a:off x="0" y="6273225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indent="-304800"/>
            <a:r>
              <a:rPr lang="en-GB" sz="1600" dirty="0"/>
              <a:t>Streeter, M. J. V., et al. </a:t>
            </a:r>
            <a:r>
              <a:rPr lang="en-GB" sz="1600" i="1" dirty="0"/>
              <a:t>Applied Physics Letters</a:t>
            </a:r>
            <a:r>
              <a:rPr lang="en-GB" sz="1600" dirty="0"/>
              <a:t>, </a:t>
            </a:r>
            <a:r>
              <a:rPr lang="en-GB" sz="1600" i="1" dirty="0"/>
              <a:t>112</a:t>
            </a:r>
            <a:r>
              <a:rPr lang="en-GB" sz="1600" dirty="0"/>
              <a:t>(24), 244101 (2018). </a:t>
            </a:r>
          </a:p>
          <a:p>
            <a:pPr marL="304800" indent="-304800"/>
            <a:r>
              <a:rPr lang="en-GB" sz="1600" dirty="0">
                <a:effectLst/>
              </a:rPr>
              <a:t>Dann, S. J. D. et al </a:t>
            </a:r>
            <a:r>
              <a:rPr lang="en-GB" sz="1600" i="1" dirty="0"/>
              <a:t>Physical Review Accelerators and Beams</a:t>
            </a:r>
            <a:r>
              <a:rPr lang="en-GB" sz="1600" dirty="0"/>
              <a:t>, </a:t>
            </a:r>
            <a:r>
              <a:rPr lang="en-GB" sz="1600" i="1" dirty="0"/>
              <a:t>22</a:t>
            </a:r>
            <a:r>
              <a:rPr lang="en-GB" sz="1600" dirty="0"/>
              <a:t>(4), 041303 (2019). </a:t>
            </a:r>
            <a:endParaRPr lang="en-GB" sz="1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26096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185F73-0897-8F48-A9A0-6CB57F8B4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167268"/>
            <a:ext cx="9144001" cy="1957058"/>
          </a:xfrm>
        </p:spPr>
        <p:txBody>
          <a:bodyPr/>
          <a:lstStyle/>
          <a:p>
            <a:r>
              <a:rPr lang="en-US" sz="3200" dirty="0"/>
              <a:t>The amplitude of the plasma wave is set by the laser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61DF47-F58F-4446-9707-C4925CB974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9754" y="2239161"/>
            <a:ext cx="825500" cy="266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C410A0-F26A-3B40-9932-D6F3817F81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2898" y="2239161"/>
            <a:ext cx="838200" cy="266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C0889C-4AA1-2A41-B05D-F030848A7A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17096" y="2239161"/>
            <a:ext cx="838200" cy="2667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8DC056-4A4D-0D44-B594-ECB498D358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97750" y="1145797"/>
            <a:ext cx="1473200" cy="685800"/>
          </a:xfrm>
          <a:prstGeom prst="rect">
            <a:avLst/>
          </a:prstGeom>
        </p:spPr>
      </p:pic>
      <p:pic>
        <p:nvPicPr>
          <p:cNvPr id="18" name="EM_motion_1">
            <a:hlinkClick r:id="" action="ppaction://media"/>
            <a:extLst>
              <a:ext uri="{FF2B5EF4-FFF2-40B4-BE49-F238E27FC236}">
                <a16:creationId xmlns:a16="http://schemas.microsoft.com/office/drawing/2014/main" id="{93BC3330-9F80-1E48-B0CB-9AEE0826E6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" y="2622414"/>
            <a:ext cx="2865012" cy="4068318"/>
          </a:xfrm>
          <a:prstGeom prst="rect">
            <a:avLst/>
          </a:prstGeom>
        </p:spPr>
      </p:pic>
      <p:pic>
        <p:nvPicPr>
          <p:cNvPr id="19" name="EM_motion_2">
            <a:hlinkClick r:id="" action="ppaction://media"/>
            <a:extLst>
              <a:ext uri="{FF2B5EF4-FFF2-40B4-BE49-F238E27FC236}">
                <a16:creationId xmlns:a16="http://schemas.microsoft.com/office/drawing/2014/main" id="{BBE2D1F5-17C8-A042-9B7B-1269F9A727F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01844" y="2622414"/>
            <a:ext cx="2865012" cy="4068318"/>
          </a:xfrm>
          <a:prstGeom prst="rect">
            <a:avLst/>
          </a:prstGeom>
        </p:spPr>
      </p:pic>
      <p:pic>
        <p:nvPicPr>
          <p:cNvPr id="20" name="EM_motion_4">
            <a:hlinkClick r:id="" action="ppaction://media"/>
            <a:extLst>
              <a:ext uri="{FF2B5EF4-FFF2-40B4-BE49-F238E27FC236}">
                <a16:creationId xmlns:a16="http://schemas.microsoft.com/office/drawing/2014/main" id="{527895F1-3F6E-E346-A00C-009467573982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203690" y="2622414"/>
            <a:ext cx="2865012" cy="406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32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2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2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2D6C0-1F7F-3C43-93DB-E3B533416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/>
          <a:lstStyle/>
          <a:p>
            <a:r>
              <a:rPr lang="en-GB" dirty="0"/>
              <a:t>Averaged over 50 shots to obtain results for each setting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D8B8D1-FC58-B841-AAFC-1D2CBD6B4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88" y="1690688"/>
            <a:ext cx="4566792" cy="28858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5B3CCB-9AD2-054E-9469-7EC0EC4C7761}"/>
              </a:ext>
            </a:extLst>
          </p:cNvPr>
          <p:cNvSpPr txBox="1"/>
          <p:nvPr/>
        </p:nvSpPr>
        <p:spPr>
          <a:xfrm>
            <a:off x="628650" y="4624479"/>
            <a:ext cx="3079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Electron beam profile measurements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D4A875-6E29-5D47-96BA-DAA707C55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4580" y="1729205"/>
            <a:ext cx="4301632" cy="28977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AF88944-4116-1F4A-A69E-17B255D5DF81}"/>
              </a:ext>
            </a:extLst>
          </p:cNvPr>
          <p:cNvSpPr txBox="1"/>
          <p:nvPr/>
        </p:nvSpPr>
        <p:spPr>
          <a:xfrm>
            <a:off x="5305061" y="4705085"/>
            <a:ext cx="3079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Electron spectrum measurements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77D657C-0FB3-654B-B103-D653BA389EB3}"/>
              </a:ext>
            </a:extLst>
          </p:cNvPr>
          <p:cNvSpPr/>
          <p:nvPr/>
        </p:nvSpPr>
        <p:spPr>
          <a:xfrm>
            <a:off x="0" y="6273225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indent="-304800"/>
            <a:r>
              <a:rPr lang="en-GB" sz="1600" dirty="0"/>
              <a:t>Streeter, M. J. V., et al. </a:t>
            </a:r>
            <a:r>
              <a:rPr lang="en-GB" sz="1600" i="1" dirty="0"/>
              <a:t>Applied Physics Letters</a:t>
            </a:r>
            <a:r>
              <a:rPr lang="en-GB" sz="1600" dirty="0"/>
              <a:t>, </a:t>
            </a:r>
            <a:r>
              <a:rPr lang="en-GB" sz="1600" i="1" dirty="0"/>
              <a:t>112</a:t>
            </a:r>
            <a:r>
              <a:rPr lang="en-GB" sz="1600" dirty="0"/>
              <a:t>(24), 244101 (2018). </a:t>
            </a:r>
          </a:p>
          <a:p>
            <a:pPr marL="304800" indent="-304800"/>
            <a:r>
              <a:rPr lang="en-GB" sz="1600" dirty="0">
                <a:effectLst/>
              </a:rPr>
              <a:t>Dann, S. J. D. et al </a:t>
            </a:r>
            <a:r>
              <a:rPr lang="en-GB" sz="1600" i="1" dirty="0"/>
              <a:t>Physical Review Accelerators and Beams</a:t>
            </a:r>
            <a:r>
              <a:rPr lang="en-GB" sz="1600" dirty="0"/>
              <a:t>, </a:t>
            </a:r>
            <a:r>
              <a:rPr lang="en-GB" sz="1600" i="1" dirty="0"/>
              <a:t>22</a:t>
            </a:r>
            <a:r>
              <a:rPr lang="en-GB" sz="1600" dirty="0"/>
              <a:t>(4), 041303 (2019). </a:t>
            </a:r>
            <a:endParaRPr lang="en-GB" sz="1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395555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E6E8B6-2786-7A4C-B2DE-BACD2C9E2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3072"/>
            <a:ext cx="5268970" cy="43908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166730-C0D1-DE4B-9FF8-F4710F0E9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9668" y="2383305"/>
            <a:ext cx="3825512" cy="25503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7411CC-3EF5-8047-AAE8-936B3BDD8E06}"/>
              </a:ext>
            </a:extLst>
          </p:cNvPr>
          <p:cNvSpPr txBox="1"/>
          <p:nvPr/>
        </p:nvSpPr>
        <p:spPr>
          <a:xfrm>
            <a:off x="280067" y="176537"/>
            <a:ext cx="8219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Algorithm autonomously improved electron spectrum through control of initial pulse shape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52101C-C1DC-154D-8669-DEE8A4E8F3F2}"/>
              </a:ext>
            </a:extLst>
          </p:cNvPr>
          <p:cNvSpPr txBox="1"/>
          <p:nvPr/>
        </p:nvSpPr>
        <p:spPr>
          <a:xfrm>
            <a:off x="564289" y="1477338"/>
            <a:ext cx="3578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Electron spectrum before and after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5BCD37-D197-064C-B3B7-C3CE2A7BDA16}"/>
              </a:ext>
            </a:extLst>
          </p:cNvPr>
          <p:cNvSpPr txBox="1"/>
          <p:nvPr/>
        </p:nvSpPr>
        <p:spPr>
          <a:xfrm>
            <a:off x="4795298" y="1846670"/>
            <a:ext cx="4194253" cy="640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Fully compressed pulse shape and optimized cases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47CC93-BC45-9B44-997D-AAE8F2FF4921}"/>
              </a:ext>
            </a:extLst>
          </p:cNvPr>
          <p:cNvSpPr/>
          <p:nvPr/>
        </p:nvSpPr>
        <p:spPr>
          <a:xfrm>
            <a:off x="0" y="6273225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indent="-304800"/>
            <a:r>
              <a:rPr lang="en-GB" sz="1600" dirty="0"/>
              <a:t>Streeter, M. J. V., et al. </a:t>
            </a:r>
            <a:r>
              <a:rPr lang="en-GB" sz="1600" i="1" dirty="0"/>
              <a:t>Applied Physics Letters</a:t>
            </a:r>
            <a:r>
              <a:rPr lang="en-GB" sz="1600" dirty="0"/>
              <a:t>, </a:t>
            </a:r>
            <a:r>
              <a:rPr lang="en-GB" sz="1600" i="1" dirty="0"/>
              <a:t>112</a:t>
            </a:r>
            <a:r>
              <a:rPr lang="en-GB" sz="1600" dirty="0"/>
              <a:t>(24), 244101 (2018). </a:t>
            </a:r>
          </a:p>
          <a:p>
            <a:pPr marL="304800" indent="-304800"/>
            <a:r>
              <a:rPr lang="en-GB" sz="1600" dirty="0">
                <a:effectLst/>
              </a:rPr>
              <a:t>Dann, S. J. D. et al </a:t>
            </a:r>
            <a:r>
              <a:rPr lang="en-GB" sz="1600" i="1" dirty="0"/>
              <a:t>Physical Review Accelerators and Beams</a:t>
            </a:r>
            <a:r>
              <a:rPr lang="en-GB" sz="1600" dirty="0"/>
              <a:t>, </a:t>
            </a:r>
            <a:r>
              <a:rPr lang="en-GB" sz="1600" i="1" dirty="0"/>
              <a:t>22</a:t>
            </a:r>
            <a:r>
              <a:rPr lang="en-GB" sz="1600" dirty="0"/>
              <a:t>(4), 041303 (2019). </a:t>
            </a:r>
            <a:endParaRPr lang="en-GB" sz="1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026667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8FC2830-B5BE-8743-BB9A-2F2646880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9381" y="0"/>
            <a:ext cx="941332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Summary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E1C16B-30EF-FD42-ABE4-54E84FBEFA82}"/>
              </a:ext>
            </a:extLst>
          </p:cNvPr>
          <p:cNvSpPr txBox="1"/>
          <p:nvPr/>
        </p:nvSpPr>
        <p:spPr>
          <a:xfrm>
            <a:off x="555491" y="789139"/>
            <a:ext cx="803301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Laser pulse evolution is of central importance to performance of LWFAs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Power amplification leading to self-injection was observed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A phenomenological model of photon acceleration and dispersion was developed to calculate the evolution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Large redshift of the driving laser pulse is observed in highly non-linear LWFA, resulting in octave spanning laser pulses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Control of the input laser pulse shape affects the laser evolution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Machine learning was used to control the input pulse to optimise an LWFA operating at 5 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20049936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8FC2830-B5BE-8743-BB9A-2F2646880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9381" y="0"/>
            <a:ext cx="941332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Thank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F149B2-8046-414A-B445-A83A1DC03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43" y="887299"/>
            <a:ext cx="8666871" cy="1121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330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BAFF889-EDBC-404F-B7BE-FEA423F11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8" y="198205"/>
            <a:ext cx="3591098" cy="6656539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307E818E-14A6-3544-BEBD-1B86FD542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167267"/>
            <a:ext cx="4571999" cy="1135439"/>
          </a:xfrm>
        </p:spPr>
        <p:txBody>
          <a:bodyPr/>
          <a:lstStyle/>
          <a:p>
            <a:r>
              <a:rPr lang="en-US" sz="3600" dirty="0"/>
              <a:t>The plasma response modifies the laser pulse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9A0D53-76A4-E34A-AF46-57E9472B2D74}"/>
              </a:ext>
            </a:extLst>
          </p:cNvPr>
          <p:cNvSpPr txBox="1"/>
          <p:nvPr/>
        </p:nvSpPr>
        <p:spPr>
          <a:xfrm>
            <a:off x="3620986" y="793816"/>
            <a:ext cx="98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IBM Plex Sans" charset="0"/>
                <a:ea typeface="IBM Plex Sans" charset="0"/>
                <a:cs typeface="IBM Plex Sans" charset="0"/>
              </a:rPr>
              <a:t>0.0 mm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14B17F-38A6-EA42-8979-0BC570E61F94}"/>
              </a:ext>
            </a:extLst>
          </p:cNvPr>
          <p:cNvSpPr txBox="1"/>
          <p:nvPr/>
        </p:nvSpPr>
        <p:spPr>
          <a:xfrm>
            <a:off x="3620986" y="2292682"/>
            <a:ext cx="98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IBM Plex Sans" charset="0"/>
                <a:ea typeface="IBM Plex Sans" charset="0"/>
                <a:cs typeface="IBM Plex Sans" charset="0"/>
              </a:rPr>
              <a:t>2.6 mm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414F7B-E129-BF47-9115-6D4E1B9F5DD4}"/>
              </a:ext>
            </a:extLst>
          </p:cNvPr>
          <p:cNvSpPr txBox="1"/>
          <p:nvPr/>
        </p:nvSpPr>
        <p:spPr>
          <a:xfrm>
            <a:off x="3620986" y="3791548"/>
            <a:ext cx="98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IBM Plex Sans" charset="0"/>
                <a:ea typeface="IBM Plex Sans" charset="0"/>
                <a:cs typeface="IBM Plex Sans" charset="0"/>
              </a:rPr>
              <a:t>5.3 mm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CC9822-2FB8-164F-98A8-E695855EB2B3}"/>
              </a:ext>
            </a:extLst>
          </p:cNvPr>
          <p:cNvSpPr txBox="1"/>
          <p:nvPr/>
        </p:nvSpPr>
        <p:spPr>
          <a:xfrm>
            <a:off x="3620986" y="5290415"/>
            <a:ext cx="98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IBM Plex Sans" charset="0"/>
                <a:ea typeface="IBM Plex Sans" charset="0"/>
                <a:cs typeface="IBM Plex Sans" charset="0"/>
              </a:rPr>
              <a:t>8.0 mm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547523-B28D-5445-BD6B-A066D14B5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8140" y="1154782"/>
            <a:ext cx="4180981" cy="39093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5DD02B-35FF-E340-A4AB-23D719CEBFF0}"/>
              </a:ext>
            </a:extLst>
          </p:cNvPr>
          <p:cNvSpPr txBox="1"/>
          <p:nvPr/>
        </p:nvSpPr>
        <p:spPr>
          <a:xfrm>
            <a:off x="4668140" y="6350169"/>
            <a:ext cx="447128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Helvetica" charset="0"/>
                <a:ea typeface="Helvetica" charset="0"/>
                <a:cs typeface="Helvetica" charset="0"/>
              </a:rPr>
              <a:t>Decker, C. D. et al. </a:t>
            </a:r>
            <a:r>
              <a:rPr lang="en-US" sz="1350" i="1" dirty="0">
                <a:latin typeface="Helvetica" charset="0"/>
                <a:ea typeface="Helvetica" charset="0"/>
                <a:cs typeface="Helvetica" charset="0"/>
              </a:rPr>
              <a:t>Physics of Plasmas</a:t>
            </a:r>
            <a:r>
              <a:rPr lang="en-US" sz="1350" dirty="0">
                <a:latin typeface="Helvetica" charset="0"/>
                <a:ea typeface="Helvetica" charset="0"/>
                <a:cs typeface="Helvetica" charset="0"/>
              </a:rPr>
              <a:t>, </a:t>
            </a:r>
            <a:r>
              <a:rPr lang="en-US" sz="1350" i="1" dirty="0">
                <a:latin typeface="Helvetica" charset="0"/>
                <a:ea typeface="Helvetica" charset="0"/>
                <a:cs typeface="Helvetica" charset="0"/>
              </a:rPr>
              <a:t>3</a:t>
            </a:r>
            <a:r>
              <a:rPr lang="en-US" sz="1350" dirty="0">
                <a:latin typeface="Helvetica" charset="0"/>
                <a:ea typeface="Helvetica" charset="0"/>
                <a:cs typeface="Helvetica" charset="0"/>
              </a:rPr>
              <a:t>(5) (1996). </a:t>
            </a:r>
          </a:p>
          <a:p>
            <a:r>
              <a:rPr lang="en-US" sz="1350" dirty="0">
                <a:latin typeface="Helvetica" charset="0"/>
                <a:ea typeface="Helvetica" charset="0"/>
                <a:cs typeface="Helvetica" charset="0"/>
              </a:rPr>
              <a:t>Lu, W., et al. Physical Review STAB </a:t>
            </a:r>
            <a:r>
              <a:rPr lang="fi-FI" sz="1350" dirty="0">
                <a:latin typeface="Helvetica" charset="0"/>
                <a:ea typeface="Helvetica" charset="0"/>
                <a:cs typeface="Helvetica" charset="0"/>
              </a:rPr>
              <a:t>10(6), 1–12</a:t>
            </a:r>
            <a:r>
              <a:rPr lang="en-US" sz="1350" dirty="0">
                <a:latin typeface="Helvetica" charset="0"/>
                <a:ea typeface="Helvetica" charset="0"/>
                <a:cs typeface="Helvetica" charset="0"/>
              </a:rPr>
              <a:t> (2007).</a:t>
            </a:r>
          </a:p>
        </p:txBody>
      </p:sp>
    </p:spTree>
    <p:extLst>
      <p:ext uri="{BB962C8B-B14F-4D97-AF65-F5344CB8AC3E}">
        <p14:creationId xmlns:p14="http://schemas.microsoft.com/office/powerpoint/2010/main" val="4105823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9E3799A-9BE3-BC45-9C92-DE3D5C2BA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98" y="153228"/>
            <a:ext cx="6955604" cy="655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346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48">
            <a:extLst>
              <a:ext uri="{FF2B5EF4-FFF2-40B4-BE49-F238E27FC236}">
                <a16:creationId xmlns:a16="http://schemas.microsoft.com/office/drawing/2014/main" id="{0EE846A1-D264-1B4E-B525-BBDCD33B2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3429000"/>
            <a:ext cx="6810375" cy="2938463"/>
          </a:xfrm>
          <a:custGeom>
            <a:avLst/>
            <a:gdLst>
              <a:gd name="T0" fmla="*/ 0 w 6811101"/>
              <a:gd name="T1" fmla="*/ 2945431 h 2937883"/>
              <a:gd name="T2" fmla="*/ 710907 w 6811101"/>
              <a:gd name="T3" fmla="*/ 12868 h 2937883"/>
              <a:gd name="T4" fmla="*/ 1498671 w 6811101"/>
              <a:gd name="T5" fmla="*/ 2868259 h 2937883"/>
              <a:gd name="T6" fmla="*/ 2209578 w 6811101"/>
              <a:gd name="T7" fmla="*/ 51447 h 2937883"/>
              <a:gd name="T8" fmla="*/ 2997342 w 6811101"/>
              <a:gd name="T9" fmla="*/ 2848965 h 2937883"/>
              <a:gd name="T10" fmla="*/ 3708254 w 6811101"/>
              <a:gd name="T11" fmla="*/ 90039 h 2937883"/>
              <a:gd name="T12" fmla="*/ 4476805 w 6811101"/>
              <a:gd name="T13" fmla="*/ 2868259 h 2937883"/>
              <a:gd name="T14" fmla="*/ 5264569 w 6811101"/>
              <a:gd name="T15" fmla="*/ 109334 h 2937883"/>
              <a:gd name="T16" fmla="*/ 5956265 w 6811101"/>
              <a:gd name="T17" fmla="*/ 2791087 h 2937883"/>
              <a:gd name="T18" fmla="*/ 6686387 w 6811101"/>
              <a:gd name="T19" fmla="*/ 128617 h 293788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811101"/>
              <a:gd name="T31" fmla="*/ 0 h 2937883"/>
              <a:gd name="T32" fmla="*/ 6811101 w 6811101"/>
              <a:gd name="T33" fmla="*/ 2937883 h 293788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811101" h="2937883">
                <a:moveTo>
                  <a:pt x="0" y="2937883"/>
                </a:moveTo>
                <a:cubicBezTo>
                  <a:pt x="230885" y="1481770"/>
                  <a:pt x="461770" y="25658"/>
                  <a:pt x="711895" y="12829"/>
                </a:cubicBezTo>
                <a:cubicBezTo>
                  <a:pt x="962020" y="0"/>
                  <a:pt x="1250626" y="2854493"/>
                  <a:pt x="1500751" y="2860908"/>
                </a:cubicBezTo>
                <a:cubicBezTo>
                  <a:pt x="1750876" y="2867323"/>
                  <a:pt x="1962521" y="54524"/>
                  <a:pt x="2212646" y="51317"/>
                </a:cubicBezTo>
                <a:cubicBezTo>
                  <a:pt x="2462771" y="48110"/>
                  <a:pt x="2751377" y="2835249"/>
                  <a:pt x="3001502" y="2841664"/>
                </a:cubicBezTo>
                <a:cubicBezTo>
                  <a:pt x="3251627" y="2848079"/>
                  <a:pt x="3466479" y="86598"/>
                  <a:pt x="3713397" y="89805"/>
                </a:cubicBezTo>
                <a:cubicBezTo>
                  <a:pt x="3960315" y="93012"/>
                  <a:pt x="4223268" y="2857701"/>
                  <a:pt x="4483013" y="2860908"/>
                </a:cubicBezTo>
                <a:cubicBezTo>
                  <a:pt x="4742759" y="2864115"/>
                  <a:pt x="5024952" y="121877"/>
                  <a:pt x="5271870" y="109048"/>
                </a:cubicBezTo>
                <a:cubicBezTo>
                  <a:pt x="5518789" y="96219"/>
                  <a:pt x="5727226" y="2780726"/>
                  <a:pt x="5964524" y="2783933"/>
                </a:cubicBezTo>
                <a:cubicBezTo>
                  <a:pt x="6201822" y="2787140"/>
                  <a:pt x="6811101" y="28866"/>
                  <a:pt x="6695659" y="128292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4" name="Rectangle 49">
            <a:extLst>
              <a:ext uri="{FF2B5EF4-FFF2-40B4-BE49-F238E27FC236}">
                <a16:creationId xmlns:a16="http://schemas.microsoft.com/office/drawing/2014/main" id="{A2B5F870-9700-DC45-84D3-DBD1E384E6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2667000"/>
            <a:ext cx="2895600" cy="4191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5" name="Straight Connector 17">
            <a:extLst>
              <a:ext uri="{FF2B5EF4-FFF2-40B4-BE49-F238E27FC236}">
                <a16:creationId xmlns:a16="http://schemas.microsoft.com/office/drawing/2014/main" id="{45BC40AD-E534-6749-81DA-A8DB7DB8107E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-1828006" y="4342606"/>
            <a:ext cx="4572000" cy="1588"/>
          </a:xfrm>
          <a:prstGeom prst="line">
            <a:avLst/>
          </a:prstGeom>
          <a:noFill/>
          <a:ln w="76200">
            <a:solidFill>
              <a:srgbClr val="040404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traight Connector 21">
            <a:extLst>
              <a:ext uri="{FF2B5EF4-FFF2-40B4-BE49-F238E27FC236}">
                <a16:creationId xmlns:a16="http://schemas.microsoft.com/office/drawing/2014/main" id="{5393BFF7-9E74-024B-BAAD-7C7AD735343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81000" y="4876800"/>
            <a:ext cx="6096000" cy="1588"/>
          </a:xfrm>
          <a:prstGeom prst="line">
            <a:avLst/>
          </a:prstGeom>
          <a:noFill/>
          <a:ln w="76200">
            <a:solidFill>
              <a:srgbClr val="040404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7" name="Object 2">
            <a:extLst>
              <a:ext uri="{FF2B5EF4-FFF2-40B4-BE49-F238E27FC236}">
                <a16:creationId xmlns:a16="http://schemas.microsoft.com/office/drawing/2014/main" id="{A5D7516C-1DC6-6E4E-9B96-265FC43BB62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64275" y="1600200"/>
          <a:ext cx="2708275" cy="150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tion" r:id="rId3" imgW="800100" imgH="444500" progId="Equation.3">
                  <p:embed/>
                </p:oleObj>
              </mc:Choice>
              <mc:Fallback>
                <p:oleObj name="Equation" r:id="rId3" imgW="800100" imgH="444500" progId="Equation.3">
                  <p:embed/>
                  <p:pic>
                    <p:nvPicPr>
                      <p:cNvPr id="22530" name="Object 2">
                        <a:extLst>
                          <a:ext uri="{FF2B5EF4-FFF2-40B4-BE49-F238E27FC236}">
                            <a16:creationId xmlns:a16="http://schemas.microsoft.com/office/drawing/2014/main" id="{1EF9D1F8-5E73-424F-902D-4C2D49F6288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64275" y="1600200"/>
                        <a:ext cx="2708275" cy="1503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16">
            <a:extLst>
              <a:ext uri="{FF2B5EF4-FFF2-40B4-BE49-F238E27FC236}">
                <a16:creationId xmlns:a16="http://schemas.microsoft.com/office/drawing/2014/main" id="{66F23994-8F13-0949-BD7C-7E084035F56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57200" y="3352800"/>
            <a:ext cx="5486400" cy="15240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9" name="Object 3">
            <a:extLst>
              <a:ext uri="{FF2B5EF4-FFF2-40B4-BE49-F238E27FC236}">
                <a16:creationId xmlns:a16="http://schemas.microsoft.com/office/drawing/2014/main" id="{421595E7-C33B-BC4E-A7F0-8A0005288E1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10400" y="2971800"/>
          <a:ext cx="1504950" cy="128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Equation" r:id="rId5" imgW="444500" imgH="381000" progId="Equation.3">
                  <p:embed/>
                </p:oleObj>
              </mc:Choice>
              <mc:Fallback>
                <p:oleObj name="Equation" r:id="rId5" imgW="444500" imgH="381000" progId="Equation.3">
                  <p:embed/>
                  <p:pic>
                    <p:nvPicPr>
                      <p:cNvPr id="22531" name="Object 3">
                        <a:extLst>
                          <a:ext uri="{FF2B5EF4-FFF2-40B4-BE49-F238E27FC236}">
                            <a16:creationId xmlns:a16="http://schemas.microsoft.com/office/drawing/2014/main" id="{007A9669-0A66-DA42-A399-A68A963947A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2971800"/>
                        <a:ext cx="1504950" cy="1289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53">
            <a:extLst>
              <a:ext uri="{FF2B5EF4-FFF2-40B4-BE49-F238E27FC236}">
                <a16:creationId xmlns:a16="http://schemas.microsoft.com/office/drawing/2014/main" id="{263F3FC5-84F8-994A-81D7-B548F3851D5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098800" y="3598863"/>
            <a:ext cx="914400" cy="1587"/>
          </a:xfrm>
          <a:prstGeom prst="straightConnector1">
            <a:avLst/>
          </a:prstGeom>
          <a:noFill/>
          <a:ln w="76200">
            <a:solidFill>
              <a:srgbClr val="DC0217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Arrow Connector 55">
            <a:extLst>
              <a:ext uri="{FF2B5EF4-FFF2-40B4-BE49-F238E27FC236}">
                <a16:creationId xmlns:a16="http://schemas.microsoft.com/office/drawing/2014/main" id="{B8ADF05B-6392-444B-B6C7-184C3184BFE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38300" y="3662363"/>
            <a:ext cx="457200" cy="1587"/>
          </a:xfrm>
          <a:prstGeom prst="straightConnector1">
            <a:avLst/>
          </a:prstGeom>
          <a:noFill/>
          <a:ln w="76200">
            <a:solidFill>
              <a:srgbClr val="DC0217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Arrow Connector 57">
            <a:extLst>
              <a:ext uri="{FF2B5EF4-FFF2-40B4-BE49-F238E27FC236}">
                <a16:creationId xmlns:a16="http://schemas.microsoft.com/office/drawing/2014/main" id="{0395B43D-8A04-E04E-AC19-7ADB6DCB455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524000" y="3429000"/>
            <a:ext cx="1447800" cy="1588"/>
          </a:xfrm>
          <a:prstGeom prst="straightConnector1">
            <a:avLst/>
          </a:prstGeom>
          <a:noFill/>
          <a:ln w="76200">
            <a:solidFill>
              <a:srgbClr val="01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4" name="Object 4">
            <a:extLst>
              <a:ext uri="{FF2B5EF4-FFF2-40B4-BE49-F238E27FC236}">
                <a16:creationId xmlns:a16="http://schemas.microsoft.com/office/drawing/2014/main" id="{569A2506-E530-5841-8F6D-443523B422A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08188" y="2879725"/>
          <a:ext cx="430212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7" imgW="127000" imgH="139700" progId="Equation.3">
                  <p:embed/>
                </p:oleObj>
              </mc:Choice>
              <mc:Fallback>
                <p:oleObj name="Equation" r:id="rId7" imgW="127000" imgH="139700" progId="Equation.3">
                  <p:embed/>
                  <p:pic>
                    <p:nvPicPr>
                      <p:cNvPr id="22532" name="Object 4">
                        <a:extLst>
                          <a:ext uri="{FF2B5EF4-FFF2-40B4-BE49-F238E27FC236}">
                            <a16:creationId xmlns:a16="http://schemas.microsoft.com/office/drawing/2014/main" id="{6B345A62-1390-1F4A-87DF-C50E633BE26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8188" y="2879725"/>
                        <a:ext cx="430212" cy="47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5">
            <a:extLst>
              <a:ext uri="{FF2B5EF4-FFF2-40B4-BE49-F238E27FC236}">
                <a16:creationId xmlns:a16="http://schemas.microsoft.com/office/drawing/2014/main" id="{EA8BFCE3-8871-824F-ACC3-AB0BEAF837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97638" y="4529138"/>
          <a:ext cx="1419225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Equation" r:id="rId9" imgW="419100" imgH="203200" progId="Equation.3">
                  <p:embed/>
                </p:oleObj>
              </mc:Choice>
              <mc:Fallback>
                <p:oleObj name="Equation" r:id="rId9" imgW="419100" imgH="203200" progId="Equation.3">
                  <p:embed/>
                  <p:pic>
                    <p:nvPicPr>
                      <p:cNvPr id="22533" name="Object 5">
                        <a:extLst>
                          <a:ext uri="{FF2B5EF4-FFF2-40B4-BE49-F238E27FC236}">
                            <a16:creationId xmlns:a16="http://schemas.microsoft.com/office/drawing/2014/main" id="{2369A8B2-29CC-264E-B6B0-7A112B61BC0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7638" y="4529138"/>
                        <a:ext cx="1419225" cy="688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23">
            <a:extLst>
              <a:ext uri="{FF2B5EF4-FFF2-40B4-BE49-F238E27FC236}">
                <a16:creationId xmlns:a16="http://schemas.microsoft.com/office/drawing/2014/main" id="{CFCD774A-3C25-FE40-9FB8-B1998D5B7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2550" y="2320925"/>
            <a:ext cx="1143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6000" i="0">
                <a:solidFill>
                  <a:srgbClr val="FF0000"/>
                </a:solidFill>
                <a:cs typeface="Times New Roman" panose="02020603050405020304" pitchFamily="18" charset="0"/>
              </a:rPr>
              <a:t>v</a:t>
            </a:r>
            <a:r>
              <a:rPr lang="en-US" altLang="en-US" sz="6000" i="0" baseline="-25000">
                <a:solidFill>
                  <a:srgbClr val="FF0000"/>
                </a:solidFill>
                <a:cs typeface="Times New Roman" panose="02020603050405020304" pitchFamily="18" charset="0"/>
              </a:rPr>
              <a:t>Φ</a:t>
            </a:r>
            <a:endParaRPr lang="en-US" altLang="en-US" sz="6000" i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E276FA-8BC9-6D46-A488-066CCB099CC6}"/>
              </a:ext>
            </a:extLst>
          </p:cNvPr>
          <p:cNvSpPr/>
          <p:nvPr/>
        </p:nvSpPr>
        <p:spPr bwMode="auto">
          <a:xfrm>
            <a:off x="6153150" y="1600200"/>
            <a:ext cx="2895600" cy="2743200"/>
          </a:xfrm>
          <a:prstGeom prst="rect">
            <a:avLst/>
          </a:prstGeom>
          <a:noFill/>
          <a:ln w="3810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Verdana" charset="0"/>
              <a:ea typeface="Times New Roman" charset="0"/>
              <a:cs typeface="ＭＳ Ｐゴシック" charset="0"/>
            </a:endParaRPr>
          </a:p>
        </p:txBody>
      </p:sp>
      <p:sp>
        <p:nvSpPr>
          <p:cNvPr id="18" name="TextBox 25">
            <a:extLst>
              <a:ext uri="{FF2B5EF4-FFF2-40B4-BE49-F238E27FC236}">
                <a16:creationId xmlns:a16="http://schemas.microsoft.com/office/drawing/2014/main" id="{D153649A-391E-4E41-B63B-37106FFBC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7613" y="1543050"/>
            <a:ext cx="1143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6000" i="0">
                <a:solidFill>
                  <a:srgbClr val="FF0000"/>
                </a:solidFill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EA116B88-6DA1-0E4A-AE3E-EF8DD686C7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31762"/>
            <a:ext cx="9048750" cy="638175"/>
          </a:xfrm>
        </p:spPr>
        <p:txBody>
          <a:bodyPr/>
          <a:lstStyle/>
          <a:p>
            <a:pPr eaLnBrk="1" hangingPunct="1"/>
            <a:r>
              <a:rPr lang="en-GB" altLang="en-US" sz="3600" dirty="0">
                <a:ea typeface="ＭＳ Ｐゴシック" panose="020B0600070205080204" pitchFamily="34" charset="-128"/>
              </a:rPr>
              <a:t>Longitudinal gradients in refractive index modifies the spectrum of the laser pulse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821D70-E143-DE4A-AD41-83F0FD92E65A}"/>
              </a:ext>
            </a:extLst>
          </p:cNvPr>
          <p:cNvSpPr txBox="1"/>
          <p:nvPr/>
        </p:nvSpPr>
        <p:spPr>
          <a:xfrm>
            <a:off x="304555" y="1229307"/>
            <a:ext cx="1143000" cy="10156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6000" i="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Verdana" pitchFamily="1" charset="0"/>
                <a:ea typeface="Times New Roman" pitchFamily="1" charset="0"/>
                <a:cs typeface="Times New Roman" pitchFamily="1" charset="0"/>
              </a:rPr>
              <a:t>n</a:t>
            </a:r>
            <a:r>
              <a:rPr lang="en-US" sz="6000" i="0" baseline="-250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Verdana" pitchFamily="1" charset="0"/>
                <a:ea typeface="Times New Roman" pitchFamily="1" charset="0"/>
                <a:cs typeface="Times New Roman" pitchFamily="1" charset="0"/>
              </a:rPr>
              <a:t>e</a:t>
            </a:r>
            <a:endParaRPr lang="en-US" sz="6000" i="0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Verdana" pitchFamily="1" charset="0"/>
              <a:ea typeface="Times New Roman" pitchFamily="1" charset="0"/>
              <a:cs typeface="Times New Roman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431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DD3077E-D90A-4342-BF19-BE20A56B9FD6}"/>
              </a:ext>
            </a:extLst>
          </p:cNvPr>
          <p:cNvSpPr txBox="1"/>
          <p:nvPr/>
        </p:nvSpPr>
        <p:spPr>
          <a:xfrm>
            <a:off x="2597475" y="6488668"/>
            <a:ext cx="6549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Ralph, J. E., et al.. </a:t>
            </a:r>
            <a:r>
              <a:rPr lang="en-GB" i="1" dirty="0"/>
              <a:t>Physical Review Letters</a:t>
            </a:r>
            <a:r>
              <a:rPr lang="en-GB" dirty="0"/>
              <a:t>, </a:t>
            </a:r>
            <a:r>
              <a:rPr lang="en-GB" i="1" dirty="0"/>
              <a:t>102</a:t>
            </a:r>
            <a:r>
              <a:rPr lang="en-GB" dirty="0"/>
              <a:t>(17), 175003. . (2009).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6A14ACA-2906-EB43-A3F9-1779BFD61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11235"/>
            <a:ext cx="9144001" cy="1957058"/>
          </a:xfrm>
        </p:spPr>
        <p:txBody>
          <a:bodyPr/>
          <a:lstStyle/>
          <a:p>
            <a:r>
              <a:rPr lang="en-GB" sz="3200" dirty="0"/>
              <a:t>Measurements of self guiding in the blowout regime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F4C901-C546-FC4C-9181-CEFBEA814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730" y="1089764"/>
            <a:ext cx="5713358" cy="457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504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DD3077E-D90A-4342-BF19-BE20A56B9FD6}"/>
              </a:ext>
            </a:extLst>
          </p:cNvPr>
          <p:cNvSpPr txBox="1"/>
          <p:nvPr/>
        </p:nvSpPr>
        <p:spPr>
          <a:xfrm>
            <a:off x="96799" y="6383541"/>
            <a:ext cx="8950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Faure, J., et al.. PRL, </a:t>
            </a:r>
            <a:r>
              <a:rPr lang="en-GB" i="1" dirty="0"/>
              <a:t>95</a:t>
            </a:r>
            <a:r>
              <a:rPr lang="en-GB" dirty="0"/>
              <a:t>(20), 205003 (2005).    Schreiber, J., et al.. PRL, </a:t>
            </a:r>
            <a:r>
              <a:rPr lang="en-GB" i="1" dirty="0"/>
              <a:t>105</a:t>
            </a:r>
            <a:r>
              <a:rPr lang="en-GB" dirty="0"/>
              <a:t>(23), 235003 (2010). </a:t>
            </a:r>
          </a:p>
          <a:p>
            <a:r>
              <a:rPr lang="en-GB" dirty="0">
                <a:effectLst/>
              </a:rPr>
              <a:t> 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6A14ACA-2906-EB43-A3F9-1779BFD61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11235"/>
            <a:ext cx="9144001" cy="1957058"/>
          </a:xfrm>
        </p:spPr>
        <p:txBody>
          <a:bodyPr/>
          <a:lstStyle/>
          <a:p>
            <a:r>
              <a:rPr lang="en-GB" sz="3200" dirty="0"/>
              <a:t>Measurements of pulse compression in non-linear </a:t>
            </a:r>
            <a:r>
              <a:rPr lang="en-GB" sz="3200" dirty="0" err="1"/>
              <a:t>wakefields</a:t>
            </a:r>
            <a:r>
              <a:rPr lang="en-GB" sz="3200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906F6C-E8E3-154D-ACEC-7F7306E00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66" y="940619"/>
            <a:ext cx="3490645" cy="51319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7D67FD-E7A5-3347-B332-2440B1E7B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504" y="1436568"/>
            <a:ext cx="4297403" cy="398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193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53429E5-8B68-6B40-AFF4-7E3E60727EBC}"/>
              </a:ext>
            </a:extLst>
          </p:cNvPr>
          <p:cNvGrpSpPr/>
          <p:nvPr/>
        </p:nvGrpSpPr>
        <p:grpSpPr>
          <a:xfrm>
            <a:off x="-5058222" y="1640210"/>
            <a:ext cx="14134128" cy="4318562"/>
            <a:chOff x="-4990128" y="992938"/>
            <a:chExt cx="14134128" cy="4318562"/>
          </a:xfrm>
        </p:grpSpPr>
        <p:sp>
          <p:nvSpPr>
            <p:cNvPr id="54" name="Rectangle 53"/>
            <p:cNvSpPr/>
            <p:nvPr/>
          </p:nvSpPr>
          <p:spPr>
            <a:xfrm rot="5400000">
              <a:off x="6487970" y="1270926"/>
              <a:ext cx="316219" cy="1155274"/>
            </a:xfrm>
            <a:prstGeom prst="rect">
              <a:avLst/>
            </a:prstGeom>
            <a:solidFill>
              <a:srgbClr val="FCB3B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3042915" y="3460393"/>
              <a:ext cx="251779" cy="251779"/>
            </a:xfrm>
            <a:prstGeom prst="ellipse">
              <a:avLst/>
            </a:prstGeom>
            <a:solidFill>
              <a:schemeClr val="tx1"/>
            </a:solidFill>
            <a:ln w="1270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3123194" y="1977214"/>
              <a:ext cx="74932" cy="333428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57" name="Triangle 56"/>
            <p:cNvSpPr/>
            <p:nvPr/>
          </p:nvSpPr>
          <p:spPr>
            <a:xfrm rot="5400000">
              <a:off x="-1142628" y="-466666"/>
              <a:ext cx="405000" cy="8100000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58" name="Triangle 57"/>
            <p:cNvSpPr/>
            <p:nvPr/>
          </p:nvSpPr>
          <p:spPr>
            <a:xfrm rot="16200000">
              <a:off x="5040372" y="1563064"/>
              <a:ext cx="202500" cy="4050000"/>
            </a:xfrm>
            <a:prstGeom prst="triangle">
              <a:avLst/>
            </a:prstGeom>
            <a:solidFill>
              <a:srgbClr val="FF0000">
                <a:alpha val="30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338059" y="3366673"/>
              <a:ext cx="405000" cy="188999"/>
            </a:xfrm>
            <a:prstGeom prst="rect">
              <a:avLst/>
            </a:prstGeom>
            <a:solidFill>
              <a:srgbClr val="B450FF"/>
            </a:solidFill>
            <a:ln w="38100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338059" y="3617672"/>
              <a:ext cx="405000" cy="188999"/>
            </a:xfrm>
            <a:prstGeom prst="rect">
              <a:avLst/>
            </a:prstGeom>
            <a:solidFill>
              <a:srgbClr val="B450FF"/>
            </a:solidFill>
            <a:ln w="38100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 rot="6807311">
              <a:off x="6997893" y="3580253"/>
              <a:ext cx="451648" cy="218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63" name="Rectangle 31"/>
            <p:cNvSpPr/>
            <p:nvPr/>
          </p:nvSpPr>
          <p:spPr>
            <a:xfrm rot="2328528">
              <a:off x="6501977" y="3211331"/>
              <a:ext cx="767378" cy="278620"/>
            </a:xfrm>
            <a:custGeom>
              <a:avLst/>
              <a:gdLst>
                <a:gd name="connsiteX0" fmla="*/ 0 w 1474898"/>
                <a:gd name="connsiteY0" fmla="*/ 0 h 366037"/>
                <a:gd name="connsiteX1" fmla="*/ 1474898 w 1474898"/>
                <a:gd name="connsiteY1" fmla="*/ 0 h 366037"/>
                <a:gd name="connsiteX2" fmla="*/ 1474898 w 1474898"/>
                <a:gd name="connsiteY2" fmla="*/ 366037 h 366037"/>
                <a:gd name="connsiteX3" fmla="*/ 0 w 1474898"/>
                <a:gd name="connsiteY3" fmla="*/ 366037 h 366037"/>
                <a:gd name="connsiteX4" fmla="*/ 0 w 1474898"/>
                <a:gd name="connsiteY4" fmla="*/ 0 h 366037"/>
                <a:gd name="connsiteX0" fmla="*/ 0 w 1474898"/>
                <a:gd name="connsiteY0" fmla="*/ 0 h 457036"/>
                <a:gd name="connsiteX1" fmla="*/ 1474898 w 1474898"/>
                <a:gd name="connsiteY1" fmla="*/ 0 h 457036"/>
                <a:gd name="connsiteX2" fmla="*/ 683439 w 1474898"/>
                <a:gd name="connsiteY2" fmla="*/ 457036 h 457036"/>
                <a:gd name="connsiteX3" fmla="*/ 0 w 1474898"/>
                <a:gd name="connsiteY3" fmla="*/ 366037 h 457036"/>
                <a:gd name="connsiteX4" fmla="*/ 0 w 1474898"/>
                <a:gd name="connsiteY4" fmla="*/ 0 h 457036"/>
                <a:gd name="connsiteX0" fmla="*/ 0 w 1474898"/>
                <a:gd name="connsiteY0" fmla="*/ 0 h 366037"/>
                <a:gd name="connsiteX1" fmla="*/ 1474898 w 1474898"/>
                <a:gd name="connsiteY1" fmla="*/ 0 h 366037"/>
                <a:gd name="connsiteX2" fmla="*/ 1210493 w 1474898"/>
                <a:gd name="connsiteY2" fmla="*/ 331651 h 366037"/>
                <a:gd name="connsiteX3" fmla="*/ 0 w 1474898"/>
                <a:gd name="connsiteY3" fmla="*/ 366037 h 366037"/>
                <a:gd name="connsiteX4" fmla="*/ 0 w 1474898"/>
                <a:gd name="connsiteY4" fmla="*/ 0 h 366037"/>
                <a:gd name="connsiteX0" fmla="*/ 0 w 1210493"/>
                <a:gd name="connsiteY0" fmla="*/ 0 h 366037"/>
                <a:gd name="connsiteX1" fmla="*/ 1195680 w 1210493"/>
                <a:gd name="connsiteY1" fmla="*/ 49580 h 366037"/>
                <a:gd name="connsiteX2" fmla="*/ 1210493 w 1210493"/>
                <a:gd name="connsiteY2" fmla="*/ 331651 h 366037"/>
                <a:gd name="connsiteX3" fmla="*/ 0 w 1210493"/>
                <a:gd name="connsiteY3" fmla="*/ 366037 h 366037"/>
                <a:gd name="connsiteX4" fmla="*/ 0 w 1210493"/>
                <a:gd name="connsiteY4" fmla="*/ 0 h 366037"/>
                <a:gd name="connsiteX0" fmla="*/ 0 w 1210493"/>
                <a:gd name="connsiteY0" fmla="*/ 0 h 366037"/>
                <a:gd name="connsiteX1" fmla="*/ 1043363 w 1210493"/>
                <a:gd name="connsiteY1" fmla="*/ 186396 h 366037"/>
                <a:gd name="connsiteX2" fmla="*/ 1210493 w 1210493"/>
                <a:gd name="connsiteY2" fmla="*/ 331651 h 366037"/>
                <a:gd name="connsiteX3" fmla="*/ 0 w 1210493"/>
                <a:gd name="connsiteY3" fmla="*/ 366037 h 366037"/>
                <a:gd name="connsiteX4" fmla="*/ 0 w 1210493"/>
                <a:gd name="connsiteY4" fmla="*/ 0 h 366037"/>
                <a:gd name="connsiteX0" fmla="*/ 0 w 1210493"/>
                <a:gd name="connsiteY0" fmla="*/ 0 h 366037"/>
                <a:gd name="connsiteX1" fmla="*/ 1150976 w 1210493"/>
                <a:gd name="connsiteY1" fmla="*/ 47374 h 366037"/>
                <a:gd name="connsiteX2" fmla="*/ 1210493 w 1210493"/>
                <a:gd name="connsiteY2" fmla="*/ 331651 h 366037"/>
                <a:gd name="connsiteX3" fmla="*/ 0 w 1210493"/>
                <a:gd name="connsiteY3" fmla="*/ 366037 h 366037"/>
                <a:gd name="connsiteX4" fmla="*/ 0 w 1210493"/>
                <a:gd name="connsiteY4" fmla="*/ 0 h 366037"/>
                <a:gd name="connsiteX0" fmla="*/ 0 w 1245880"/>
                <a:gd name="connsiteY0" fmla="*/ 0 h 366037"/>
                <a:gd name="connsiteX1" fmla="*/ 1150976 w 1245880"/>
                <a:gd name="connsiteY1" fmla="*/ 47374 h 366037"/>
                <a:gd name="connsiteX2" fmla="*/ 1245880 w 1245880"/>
                <a:gd name="connsiteY2" fmla="*/ 322271 h 366037"/>
                <a:gd name="connsiteX3" fmla="*/ 0 w 1245880"/>
                <a:gd name="connsiteY3" fmla="*/ 366037 h 366037"/>
                <a:gd name="connsiteX4" fmla="*/ 0 w 1245880"/>
                <a:gd name="connsiteY4" fmla="*/ 0 h 366037"/>
                <a:gd name="connsiteX0" fmla="*/ 0 w 1244118"/>
                <a:gd name="connsiteY0" fmla="*/ 0 h 366037"/>
                <a:gd name="connsiteX1" fmla="*/ 1150976 w 1244118"/>
                <a:gd name="connsiteY1" fmla="*/ 47374 h 366037"/>
                <a:gd name="connsiteX2" fmla="*/ 1244118 w 1244118"/>
                <a:gd name="connsiteY2" fmla="*/ 314149 h 366037"/>
                <a:gd name="connsiteX3" fmla="*/ 0 w 1244118"/>
                <a:gd name="connsiteY3" fmla="*/ 366037 h 366037"/>
                <a:gd name="connsiteX4" fmla="*/ 0 w 1244118"/>
                <a:gd name="connsiteY4" fmla="*/ 0 h 366037"/>
                <a:gd name="connsiteX0" fmla="*/ 397501 w 1244118"/>
                <a:gd name="connsiteY0" fmla="*/ 0 h 423381"/>
                <a:gd name="connsiteX1" fmla="*/ 1150976 w 1244118"/>
                <a:gd name="connsiteY1" fmla="*/ 104718 h 423381"/>
                <a:gd name="connsiteX2" fmla="*/ 1244118 w 1244118"/>
                <a:gd name="connsiteY2" fmla="*/ 371493 h 423381"/>
                <a:gd name="connsiteX3" fmla="*/ 0 w 1244118"/>
                <a:gd name="connsiteY3" fmla="*/ 423381 h 423381"/>
                <a:gd name="connsiteX4" fmla="*/ 397501 w 1244118"/>
                <a:gd name="connsiteY4" fmla="*/ 0 h 423381"/>
                <a:gd name="connsiteX0" fmla="*/ 178378 w 1024995"/>
                <a:gd name="connsiteY0" fmla="*/ 0 h 371493"/>
                <a:gd name="connsiteX1" fmla="*/ 931853 w 1024995"/>
                <a:gd name="connsiteY1" fmla="*/ 104718 h 371493"/>
                <a:gd name="connsiteX2" fmla="*/ 1024995 w 1024995"/>
                <a:gd name="connsiteY2" fmla="*/ 371493 h 371493"/>
                <a:gd name="connsiteX3" fmla="*/ 0 w 1024995"/>
                <a:gd name="connsiteY3" fmla="*/ 304388 h 371493"/>
                <a:gd name="connsiteX4" fmla="*/ 178378 w 1024995"/>
                <a:gd name="connsiteY4" fmla="*/ 0 h 371493"/>
                <a:gd name="connsiteX0" fmla="*/ 176554 w 1023171"/>
                <a:gd name="connsiteY0" fmla="*/ 0 h 371493"/>
                <a:gd name="connsiteX1" fmla="*/ 930029 w 1023171"/>
                <a:gd name="connsiteY1" fmla="*/ 104718 h 371493"/>
                <a:gd name="connsiteX2" fmla="*/ 1023171 w 1023171"/>
                <a:gd name="connsiteY2" fmla="*/ 371493 h 371493"/>
                <a:gd name="connsiteX3" fmla="*/ 0 w 1023171"/>
                <a:gd name="connsiteY3" fmla="*/ 336310 h 371493"/>
                <a:gd name="connsiteX4" fmla="*/ 176554 w 1023171"/>
                <a:gd name="connsiteY4" fmla="*/ 0 h 371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3171" h="371493">
                  <a:moveTo>
                    <a:pt x="176554" y="0"/>
                  </a:moveTo>
                  <a:lnTo>
                    <a:pt x="930029" y="104718"/>
                  </a:lnTo>
                  <a:lnTo>
                    <a:pt x="1023171" y="371493"/>
                  </a:lnTo>
                  <a:lnTo>
                    <a:pt x="0" y="336310"/>
                  </a:lnTo>
                  <a:lnTo>
                    <a:pt x="176554" y="0"/>
                  </a:lnTo>
                  <a:close/>
                </a:path>
              </a:pathLst>
            </a:custGeom>
            <a:solidFill>
              <a:srgbClr val="FCB3B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6499371" y="1336384"/>
              <a:ext cx="316219" cy="2522492"/>
            </a:xfrm>
            <a:prstGeom prst="rect">
              <a:avLst/>
            </a:prstGeom>
            <a:solidFill>
              <a:srgbClr val="FCB3B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 rot="10800000">
              <a:off x="6454979" y="3827994"/>
              <a:ext cx="405000" cy="675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 rot="20067806">
              <a:off x="6388157" y="3099131"/>
              <a:ext cx="540000" cy="675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 flipH="1">
              <a:off x="7681441" y="1814887"/>
              <a:ext cx="114299" cy="3496613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 flipH="1">
              <a:off x="7795740" y="3366286"/>
              <a:ext cx="342073" cy="49259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7266008" y="3438037"/>
              <a:ext cx="1259159" cy="3411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latin typeface="Helvetica" charset="0"/>
                  <a:ea typeface="Helvetica" charset="0"/>
                  <a:cs typeface="Helvetica" charset="0"/>
                </a:rPr>
                <a:t> </a:t>
              </a:r>
            </a:p>
          </p:txBody>
        </p:sp>
        <p:cxnSp>
          <p:nvCxnSpPr>
            <p:cNvPr id="70" name="Straight Connector 69"/>
            <p:cNvCxnSpPr/>
            <p:nvPr/>
          </p:nvCxnSpPr>
          <p:spPr>
            <a:xfrm>
              <a:off x="7133494" y="3593549"/>
              <a:ext cx="1216595" cy="0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tangle 70"/>
            <p:cNvSpPr/>
            <p:nvPr/>
          </p:nvSpPr>
          <p:spPr>
            <a:xfrm rot="6772113">
              <a:off x="7001408" y="3579921"/>
              <a:ext cx="270000" cy="27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2271124" y="3607445"/>
              <a:ext cx="12849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latin typeface="Helvetica" charset="0"/>
                  <a:ea typeface="Helvetica" charset="0"/>
                  <a:cs typeface="Helvetica" charset="0"/>
                </a:rPr>
                <a:t>Helium Gas </a:t>
              </a:r>
              <a:r>
                <a:rPr lang="en-US" dirty="0">
                  <a:latin typeface="Helvetica" charset="0"/>
                  <a:ea typeface="Helvetica" charset="0"/>
                  <a:cs typeface="Helvetica" charset="0"/>
                </a:rPr>
                <a:t>jet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757752" y="3712171"/>
              <a:ext cx="16771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latin typeface="Helvetica" charset="0"/>
                  <a:ea typeface="Helvetica" charset="0"/>
                  <a:cs typeface="Helvetica" charset="0"/>
                </a:rPr>
                <a:t>Electron spectrometer</a:t>
              </a:r>
              <a:endParaRPr lang="en-US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282511" y="2126813"/>
              <a:ext cx="14367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charset="0"/>
                  <a:ea typeface="Helvetica" charset="0"/>
                  <a:cs typeface="Helvetica" charset="0"/>
                </a:rPr>
                <a:t>Laser diagnostics</a:t>
              </a:r>
            </a:p>
          </p:txBody>
        </p:sp>
        <p:sp>
          <p:nvSpPr>
            <p:cNvPr id="79" name="Rectangle 78"/>
            <p:cNvSpPr/>
            <p:nvPr/>
          </p:nvSpPr>
          <p:spPr>
            <a:xfrm flipH="1">
              <a:off x="4872140" y="3486814"/>
              <a:ext cx="722035" cy="180497"/>
            </a:xfrm>
            <a:prstGeom prst="rect">
              <a:avLst/>
            </a:prstGeom>
            <a:solidFill>
              <a:schemeClr val="accent6">
                <a:lumMod val="75000"/>
                <a:alpha val="45000"/>
              </a:schemeClr>
            </a:solidFill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3918365" y="3366742"/>
              <a:ext cx="405000" cy="188999"/>
            </a:xfrm>
            <a:prstGeom prst="rect">
              <a:avLst/>
            </a:prstGeom>
            <a:solidFill>
              <a:srgbClr val="B450FF"/>
            </a:solidFill>
            <a:ln w="38100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3918365" y="3617741"/>
              <a:ext cx="405000" cy="188999"/>
            </a:xfrm>
            <a:prstGeom prst="rect">
              <a:avLst/>
            </a:prstGeom>
            <a:solidFill>
              <a:srgbClr val="B450FF"/>
            </a:solidFill>
            <a:ln w="38100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3504018" y="3366673"/>
              <a:ext cx="405000" cy="188999"/>
            </a:xfrm>
            <a:prstGeom prst="rect">
              <a:avLst/>
            </a:prstGeom>
            <a:solidFill>
              <a:srgbClr val="B450FF"/>
            </a:solidFill>
            <a:ln w="38100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3504018" y="3617672"/>
              <a:ext cx="405000" cy="188999"/>
            </a:xfrm>
            <a:prstGeom prst="rect">
              <a:avLst/>
            </a:prstGeom>
            <a:solidFill>
              <a:srgbClr val="B450FF"/>
            </a:solidFill>
            <a:ln w="38100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357174" y="2984714"/>
              <a:ext cx="1672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Helvetica" charset="0"/>
                  <a:ea typeface="Helvetica" charset="0"/>
                  <a:cs typeface="Helvetica" charset="0"/>
                </a:rPr>
                <a:t>Dipole magnet</a:t>
              </a: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6934235" y="1602973"/>
              <a:ext cx="1022720" cy="46501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FROG</a:t>
              </a: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587684" y="1554900"/>
              <a:ext cx="1612959" cy="51270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rPr>
                <a:t>Spectrometer</a:t>
              </a: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6094869" y="992938"/>
              <a:ext cx="1133288" cy="42044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Imaging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03320" y="2203590"/>
              <a:ext cx="156966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Helvetica" charset="0"/>
                  <a:ea typeface="Helvetica" charset="0"/>
                  <a:cs typeface="Helvetica" charset="0"/>
                </a:rPr>
                <a:t>Laser</a:t>
              </a:r>
            </a:p>
            <a:p>
              <a:r>
                <a:rPr lang="en-US" dirty="0">
                  <a:latin typeface="Helvetica" charset="0"/>
                  <a:ea typeface="Helvetica" charset="0"/>
                  <a:cs typeface="Helvetica" charset="0"/>
                </a:rPr>
                <a:t>12 J, 50 fs,</a:t>
              </a:r>
            </a:p>
            <a:p>
              <a:r>
                <a:rPr lang="en-US" dirty="0">
                  <a:latin typeface="Helvetica" charset="0"/>
                  <a:ea typeface="Helvetica" charset="0"/>
                  <a:cs typeface="Helvetica" charset="0"/>
                </a:rPr>
                <a:t>F/20 focusing</a:t>
              </a:r>
            </a:p>
            <a:p>
              <a:r>
                <a:rPr lang="en-US" dirty="0">
                  <a:latin typeface="Helvetica" charset="0"/>
                  <a:ea typeface="Helvetica" charset="0"/>
                  <a:cs typeface="Helvetica" charset="0"/>
                </a:rPr>
                <a:t>a</a:t>
              </a:r>
              <a:r>
                <a:rPr lang="en-US" baseline="-25000" dirty="0">
                  <a:latin typeface="Helvetica" charset="0"/>
                  <a:ea typeface="Helvetica" charset="0"/>
                  <a:cs typeface="Helvetica" charset="0"/>
                </a:rPr>
                <a:t>0</a:t>
              </a:r>
              <a:r>
                <a:rPr lang="en-US" dirty="0">
                  <a:latin typeface="Helvetica" charset="0"/>
                  <a:ea typeface="Helvetica" charset="0"/>
                  <a:cs typeface="Helvetica" charset="0"/>
                </a:rPr>
                <a:t> = 3</a:t>
              </a: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8189521" y="3346168"/>
              <a:ext cx="954479" cy="51270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rPr>
                <a:t>X-ray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rPr>
                <a:t>CCD</a:t>
              </a: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2409251" y="1286527"/>
              <a:ext cx="1467956" cy="6803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rPr>
                <a:t>Transverse probing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1220249" y="4371166"/>
              <a:ext cx="18867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latin typeface="Helvetica" charset="0"/>
                  <a:ea typeface="Helvetica" charset="0"/>
                  <a:cs typeface="Helvetica" charset="0"/>
                </a:rPr>
                <a:t>Plasma channel length = 13 mm</a:t>
              </a:r>
            </a:p>
          </p:txBody>
        </p:sp>
      </p:grpSp>
      <p:sp>
        <p:nvSpPr>
          <p:cNvPr id="37" name="Title 2">
            <a:extLst>
              <a:ext uri="{FF2B5EF4-FFF2-40B4-BE49-F238E27FC236}">
                <a16:creationId xmlns:a16="http://schemas.microsoft.com/office/drawing/2014/main" id="{1CEB0DA8-94AE-714B-A9B1-665965016D7D}"/>
              </a:ext>
            </a:extLst>
          </p:cNvPr>
          <p:cNvSpPr txBox="1">
            <a:spLocks/>
          </p:cNvSpPr>
          <p:nvPr/>
        </p:nvSpPr>
        <p:spPr>
          <a:xfrm>
            <a:off x="15644" y="551720"/>
            <a:ext cx="9088001" cy="615189"/>
          </a:xfr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An experiment to study laser, electron and x-ray beams simultaneously</a:t>
            </a:r>
          </a:p>
        </p:txBody>
      </p:sp>
    </p:spTree>
    <p:extLst>
      <p:ext uri="{BB962C8B-B14F-4D97-AF65-F5344CB8AC3E}">
        <p14:creationId xmlns:p14="http://schemas.microsoft.com/office/powerpoint/2010/main" val="89337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0A2DB7EE-49E2-694A-A4D2-4F9E9E2257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-6671"/>
          <a:stretch/>
        </p:blipFill>
        <p:spPr>
          <a:xfrm>
            <a:off x="1436719" y="1166909"/>
            <a:ext cx="6181351" cy="522108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81F25F9-7477-6446-8839-791B0F78A26A}"/>
              </a:ext>
            </a:extLst>
          </p:cNvPr>
          <p:cNvSpPr txBox="1"/>
          <p:nvPr/>
        </p:nvSpPr>
        <p:spPr>
          <a:xfrm>
            <a:off x="22861" y="6367897"/>
            <a:ext cx="90090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Streeter, M. J. V., et al. (2018) </a:t>
            </a:r>
            <a:r>
              <a:rPr lang="en-GB" sz="1400" i="1" dirty="0"/>
              <a:t>Physical Review Letters</a:t>
            </a:r>
            <a:r>
              <a:rPr lang="en-GB" sz="1400" dirty="0"/>
              <a:t>, </a:t>
            </a:r>
            <a:r>
              <a:rPr lang="en-GB" sz="1400" i="1" dirty="0"/>
              <a:t>120</a:t>
            </a:r>
            <a:r>
              <a:rPr lang="en-GB" sz="1400" dirty="0"/>
              <a:t>(25), 254801. </a:t>
            </a:r>
            <a:r>
              <a:rPr lang="en-GB" sz="1400" dirty="0">
                <a:hlinkClick r:id="rId3"/>
              </a:rPr>
              <a:t>https://doi.org/10.1103/PhysRevLett.120.254801</a:t>
            </a:r>
            <a:endParaRPr lang="en-GB" sz="1400" dirty="0"/>
          </a:p>
          <a:p>
            <a:r>
              <a:rPr lang="en-GB" sz="1400" dirty="0"/>
              <a:t>Bloom, M. S., et al. (2018). </a:t>
            </a:r>
            <a:r>
              <a:rPr lang="en-GB" sz="1400" dirty="0">
                <a:hlinkClick r:id="rId4"/>
              </a:rPr>
              <a:t>https://arxiv.org/abs/1710.05740</a:t>
            </a:r>
            <a:endParaRPr lang="en-GB" sz="1400" dirty="0"/>
          </a:p>
          <a:p>
            <a:endParaRPr lang="en-GB" sz="1400" dirty="0">
              <a:effectLst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1D0C643-FF33-9943-BACC-FF35E2ED6B1D}"/>
              </a:ext>
            </a:extLst>
          </p:cNvPr>
          <p:cNvSpPr/>
          <p:nvPr/>
        </p:nvSpPr>
        <p:spPr>
          <a:xfrm>
            <a:off x="8430016" y="5380133"/>
            <a:ext cx="680847" cy="738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itle 2">
            <a:extLst>
              <a:ext uri="{FF2B5EF4-FFF2-40B4-BE49-F238E27FC236}">
                <a16:creationId xmlns:a16="http://schemas.microsoft.com/office/drawing/2014/main" id="{3C8344D8-6313-8447-B52B-E05AF590F6D7}"/>
              </a:ext>
            </a:extLst>
          </p:cNvPr>
          <p:cNvSpPr txBox="1">
            <a:spLocks/>
          </p:cNvSpPr>
          <p:nvPr/>
        </p:nvSpPr>
        <p:spPr>
          <a:xfrm>
            <a:off x="15644" y="551720"/>
            <a:ext cx="9088001" cy="615189"/>
          </a:xfr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An experiment to study laser, electron and x-ray beams simultaneously</a:t>
            </a:r>
          </a:p>
        </p:txBody>
      </p:sp>
    </p:spTree>
    <p:extLst>
      <p:ext uri="{BB962C8B-B14F-4D97-AF65-F5344CB8AC3E}">
        <p14:creationId xmlns:p14="http://schemas.microsoft.com/office/powerpoint/2010/main" val="37350945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ctr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F71F7E6D-0F28-9E43-8FE5-287D81CF0438}" vid="{220065C2-49AD-284E-8B45-8B90FF09B63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4248</TotalTime>
  <Words>839</Words>
  <Application>Microsoft Macintosh PowerPoint</Application>
  <PresentationFormat>On-screen Show (4:3)</PresentationFormat>
  <Paragraphs>91</Paragraphs>
  <Slides>23</Slides>
  <Notes>2</Notes>
  <HiddenSlides>0</HiddenSlides>
  <MMClips>3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Helvetica</vt:lpstr>
      <vt:lpstr>IBM Plex Sans</vt:lpstr>
      <vt:lpstr>Verdana</vt:lpstr>
      <vt:lpstr>Office Theme</vt:lpstr>
      <vt:lpstr>Microsoft Equation</vt:lpstr>
      <vt:lpstr>Controlling the dynamics of wakefield accelerators</vt:lpstr>
      <vt:lpstr>The amplitude of the plasma wave is set by the laser</vt:lpstr>
      <vt:lpstr>The plasma response modifies the laser pulse</vt:lpstr>
      <vt:lpstr>PowerPoint Presentation</vt:lpstr>
      <vt:lpstr>Longitudinal gradients in refractive index modifies the spectrum of the laser pulse</vt:lpstr>
      <vt:lpstr>Measurements of self guiding in the blowout regime</vt:lpstr>
      <vt:lpstr>Measurements of pulse compression in non-linear wakefields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Further experiments confirm the large redshift of the drive laser</vt:lpstr>
      <vt:lpstr>A potential source of powerful single-cycle mid IR pulses</vt:lpstr>
      <vt:lpstr>Controlling the laser evolution by shaping the initial pulse profile</vt:lpstr>
      <vt:lpstr>Controlling the laser evolution by shaping the initial pulse profile</vt:lpstr>
      <vt:lpstr>PowerPoint Presentation</vt:lpstr>
      <vt:lpstr>Averaged over 50 shots to obtain results for each setting</vt:lpstr>
      <vt:lpstr>PowerPoint Presentation</vt:lpstr>
      <vt:lpstr>Summary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Pulse compression, depletion and power amplification of a laser pulse driving a non-linear wakefield</dc:title>
  <dc:creator>Streeter, Matthew</dc:creator>
  <cp:lastModifiedBy>Streeter, Matthew</cp:lastModifiedBy>
  <cp:revision>60</cp:revision>
  <dcterms:created xsi:type="dcterms:W3CDTF">2018-12-05T13:30:50Z</dcterms:created>
  <dcterms:modified xsi:type="dcterms:W3CDTF">2019-05-09T06:54:25Z</dcterms:modified>
</cp:coreProperties>
</file>