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264" r:id="rId5"/>
    <p:sldId id="334" r:id="rId6"/>
    <p:sldId id="257" r:id="rId7"/>
    <p:sldId id="294" r:id="rId8"/>
    <p:sldId id="295" r:id="rId9"/>
    <p:sldId id="296" r:id="rId10"/>
    <p:sldId id="297" r:id="rId11"/>
    <p:sldId id="298" r:id="rId12"/>
    <p:sldId id="265" r:id="rId13"/>
    <p:sldId id="266" r:id="rId14"/>
    <p:sldId id="267" r:id="rId15"/>
    <p:sldId id="313" r:id="rId16"/>
    <p:sldId id="329" r:id="rId17"/>
    <p:sldId id="314" r:id="rId18"/>
    <p:sldId id="331" r:id="rId19"/>
    <p:sldId id="332" r:id="rId20"/>
    <p:sldId id="333" r:id="rId21"/>
    <p:sldId id="315" r:id="rId22"/>
    <p:sldId id="330" r:id="rId23"/>
    <p:sldId id="316" r:id="rId24"/>
    <p:sldId id="321" r:id="rId25"/>
    <p:sldId id="326" r:id="rId26"/>
    <p:sldId id="323" r:id="rId27"/>
    <p:sldId id="335" r:id="rId28"/>
    <p:sldId id="336" r:id="rId29"/>
    <p:sldId id="318" r:id="rId30"/>
    <p:sldId id="317" r:id="rId31"/>
    <p:sldId id="319" r:id="rId32"/>
    <p:sldId id="320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56D29-B878-49A8-9F92-B4E0E3288C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254034-E618-4B04-A1A3-C21D28E107CC}">
      <dgm:prSet/>
      <dgm:spPr/>
      <dgm:t>
        <a:bodyPr/>
        <a:lstStyle/>
        <a:p>
          <a:r>
            <a:rPr lang="en-US"/>
            <a:t>1. Quantum correlations</a:t>
          </a:r>
        </a:p>
      </dgm:t>
    </dgm:pt>
    <dgm:pt modelId="{0B073F18-99F7-48D7-A0A9-46DBB522CB75}" type="parTrans" cxnId="{305A787E-8733-473F-A0F1-DD52731D113A}">
      <dgm:prSet/>
      <dgm:spPr/>
      <dgm:t>
        <a:bodyPr/>
        <a:lstStyle/>
        <a:p>
          <a:endParaRPr lang="en-US"/>
        </a:p>
      </dgm:t>
    </dgm:pt>
    <dgm:pt modelId="{4EFD375B-90AB-4097-B954-17DF3C93301F}" type="sibTrans" cxnId="{305A787E-8733-473F-A0F1-DD52731D113A}">
      <dgm:prSet/>
      <dgm:spPr/>
      <dgm:t>
        <a:bodyPr/>
        <a:lstStyle/>
        <a:p>
          <a:endParaRPr lang="en-US"/>
        </a:p>
      </dgm:t>
    </dgm:pt>
    <dgm:pt modelId="{C1429D01-8D0B-4EAD-AA78-44703A925C11}">
      <dgm:prSet/>
      <dgm:spPr/>
      <dgm:t>
        <a:bodyPr/>
        <a:lstStyle/>
        <a:p>
          <a:r>
            <a:rPr lang="en-US"/>
            <a:t>2.Membership problems and main results</a:t>
          </a:r>
        </a:p>
      </dgm:t>
    </dgm:pt>
    <dgm:pt modelId="{D72B907B-F93D-4F73-97CF-E09E5167CCE0}" type="parTrans" cxnId="{4CE2D1B3-051D-4FD9-A7F5-972EFFF0D6CD}">
      <dgm:prSet/>
      <dgm:spPr/>
      <dgm:t>
        <a:bodyPr/>
        <a:lstStyle/>
        <a:p>
          <a:endParaRPr lang="en-US"/>
        </a:p>
      </dgm:t>
    </dgm:pt>
    <dgm:pt modelId="{BC455286-8885-4E7D-B7C1-9C5E7BE34B65}" type="sibTrans" cxnId="{4CE2D1B3-051D-4FD9-A7F5-972EFFF0D6CD}">
      <dgm:prSet/>
      <dgm:spPr/>
      <dgm:t>
        <a:bodyPr/>
        <a:lstStyle/>
        <a:p>
          <a:endParaRPr lang="en-US"/>
        </a:p>
      </dgm:t>
    </dgm:pt>
    <dgm:pt modelId="{C973B59B-3696-4DE6-A7C9-6D54FE83E622}">
      <dgm:prSet/>
      <dgm:spPr/>
      <dgm:t>
        <a:bodyPr/>
        <a:lstStyle/>
        <a:p>
          <a:r>
            <a:rPr lang="en-US"/>
            <a:t>3. Proof of the main result</a:t>
          </a:r>
        </a:p>
      </dgm:t>
    </dgm:pt>
    <dgm:pt modelId="{B5EAE8E2-4698-4792-8D7C-312F3E326D18}" type="parTrans" cxnId="{0A28130E-DBAF-41CD-92E8-BE07A08B9E0D}">
      <dgm:prSet/>
      <dgm:spPr/>
      <dgm:t>
        <a:bodyPr/>
        <a:lstStyle/>
        <a:p>
          <a:endParaRPr lang="en-US"/>
        </a:p>
      </dgm:t>
    </dgm:pt>
    <dgm:pt modelId="{BB1D3B84-0506-4390-B6D5-06118801C4D2}" type="sibTrans" cxnId="{0A28130E-DBAF-41CD-92E8-BE07A08B9E0D}">
      <dgm:prSet/>
      <dgm:spPr/>
      <dgm:t>
        <a:bodyPr/>
        <a:lstStyle/>
        <a:p>
          <a:endParaRPr lang="en-US"/>
        </a:p>
      </dgm:t>
    </dgm:pt>
    <dgm:pt modelId="{312FC4F8-98B4-401E-A468-3A50F91D55AD}" type="pres">
      <dgm:prSet presAssocID="{5EB56D29-B878-49A8-9F92-B4E0E3288C64}" presName="root" presStyleCnt="0">
        <dgm:presLayoutVars>
          <dgm:dir/>
          <dgm:resizeHandles val="exact"/>
        </dgm:presLayoutVars>
      </dgm:prSet>
      <dgm:spPr/>
    </dgm:pt>
    <dgm:pt modelId="{1B22C52A-5368-4795-8C6E-CEFF71D4D2C2}" type="pres">
      <dgm:prSet presAssocID="{E8254034-E618-4B04-A1A3-C21D28E107CC}" presName="compNode" presStyleCnt="0"/>
      <dgm:spPr/>
    </dgm:pt>
    <dgm:pt modelId="{E3501E0B-F3FC-4211-A218-9EDBC6833FF4}" type="pres">
      <dgm:prSet presAssocID="{E8254034-E618-4B04-A1A3-C21D28E107CC}" presName="bgRect" presStyleLbl="bgShp" presStyleIdx="0" presStyleCnt="3"/>
      <dgm:spPr/>
    </dgm:pt>
    <dgm:pt modelId="{EFB9B30F-37A0-4562-A3F9-85EBCC836DCE}" type="pres">
      <dgm:prSet presAssocID="{E8254034-E618-4B04-A1A3-C21D28E107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0B8313C-2835-401A-9D2B-824ADDB6836B}" type="pres">
      <dgm:prSet presAssocID="{E8254034-E618-4B04-A1A3-C21D28E107CC}" presName="spaceRect" presStyleCnt="0"/>
      <dgm:spPr/>
    </dgm:pt>
    <dgm:pt modelId="{EA540984-8112-41FB-BCF2-729A1FCCD06E}" type="pres">
      <dgm:prSet presAssocID="{E8254034-E618-4B04-A1A3-C21D28E107CC}" presName="parTx" presStyleLbl="revTx" presStyleIdx="0" presStyleCnt="3">
        <dgm:presLayoutVars>
          <dgm:chMax val="0"/>
          <dgm:chPref val="0"/>
        </dgm:presLayoutVars>
      </dgm:prSet>
      <dgm:spPr/>
    </dgm:pt>
    <dgm:pt modelId="{29BD0740-F755-4C25-A78E-1744DB379E5B}" type="pres">
      <dgm:prSet presAssocID="{4EFD375B-90AB-4097-B954-17DF3C93301F}" presName="sibTrans" presStyleCnt="0"/>
      <dgm:spPr/>
    </dgm:pt>
    <dgm:pt modelId="{B3F0F16A-94A7-429A-977B-B7A2A45961D4}" type="pres">
      <dgm:prSet presAssocID="{C1429D01-8D0B-4EAD-AA78-44703A925C11}" presName="compNode" presStyleCnt="0"/>
      <dgm:spPr/>
    </dgm:pt>
    <dgm:pt modelId="{62D9BF6C-C89C-4C02-8F72-D5C16F426900}" type="pres">
      <dgm:prSet presAssocID="{C1429D01-8D0B-4EAD-AA78-44703A925C11}" presName="bgRect" presStyleLbl="bgShp" presStyleIdx="1" presStyleCnt="3"/>
      <dgm:spPr/>
    </dgm:pt>
    <dgm:pt modelId="{A9F143DC-DF4C-4ACF-ABB4-3AEAB1A3DC90}" type="pres">
      <dgm:prSet presAssocID="{C1429D01-8D0B-4EAD-AA78-44703A925C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839D09D4-5A83-4958-B595-FB20E08E6D04}" type="pres">
      <dgm:prSet presAssocID="{C1429D01-8D0B-4EAD-AA78-44703A925C11}" presName="spaceRect" presStyleCnt="0"/>
      <dgm:spPr/>
    </dgm:pt>
    <dgm:pt modelId="{73E2A1FD-6D28-4202-BE24-AF92A8567855}" type="pres">
      <dgm:prSet presAssocID="{C1429D01-8D0B-4EAD-AA78-44703A925C11}" presName="parTx" presStyleLbl="revTx" presStyleIdx="1" presStyleCnt="3">
        <dgm:presLayoutVars>
          <dgm:chMax val="0"/>
          <dgm:chPref val="0"/>
        </dgm:presLayoutVars>
      </dgm:prSet>
      <dgm:spPr/>
    </dgm:pt>
    <dgm:pt modelId="{FA3DA346-E00A-4353-8F5A-48D8F1226671}" type="pres">
      <dgm:prSet presAssocID="{BC455286-8885-4E7D-B7C1-9C5E7BE34B65}" presName="sibTrans" presStyleCnt="0"/>
      <dgm:spPr/>
    </dgm:pt>
    <dgm:pt modelId="{89A0202A-537F-40F1-929E-474FA04DF859}" type="pres">
      <dgm:prSet presAssocID="{C973B59B-3696-4DE6-A7C9-6D54FE83E622}" presName="compNode" presStyleCnt="0"/>
      <dgm:spPr/>
    </dgm:pt>
    <dgm:pt modelId="{46CE22B4-9A5C-46DC-90F0-EEC5BFEE6F5B}" type="pres">
      <dgm:prSet presAssocID="{C973B59B-3696-4DE6-A7C9-6D54FE83E622}" presName="bgRect" presStyleLbl="bgShp" presStyleIdx="2" presStyleCnt="3"/>
      <dgm:spPr/>
    </dgm:pt>
    <dgm:pt modelId="{D892344F-5582-4ADE-B174-1A0DC6A632E3}" type="pres">
      <dgm:prSet presAssocID="{C973B59B-3696-4DE6-A7C9-6D54FE83E6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BCD845E-F403-45C6-AEB6-6AF093B9CA2E}" type="pres">
      <dgm:prSet presAssocID="{C973B59B-3696-4DE6-A7C9-6D54FE83E622}" presName="spaceRect" presStyleCnt="0"/>
      <dgm:spPr/>
    </dgm:pt>
    <dgm:pt modelId="{B71E4B74-D92F-4D24-9E89-C1AB05F4E00E}" type="pres">
      <dgm:prSet presAssocID="{C973B59B-3696-4DE6-A7C9-6D54FE83E6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28130E-DBAF-41CD-92E8-BE07A08B9E0D}" srcId="{5EB56D29-B878-49A8-9F92-B4E0E3288C64}" destId="{C973B59B-3696-4DE6-A7C9-6D54FE83E622}" srcOrd="2" destOrd="0" parTransId="{B5EAE8E2-4698-4792-8D7C-312F3E326D18}" sibTransId="{BB1D3B84-0506-4390-B6D5-06118801C4D2}"/>
    <dgm:cxn modelId="{6AF29E70-43EB-4977-81EA-2448F51BC274}" type="presOf" srcId="{5EB56D29-B878-49A8-9F92-B4E0E3288C64}" destId="{312FC4F8-98B4-401E-A468-3A50F91D55AD}" srcOrd="0" destOrd="0" presId="urn:microsoft.com/office/officeart/2018/2/layout/IconVerticalSolidList"/>
    <dgm:cxn modelId="{1D7BDB52-B8CA-462A-ABE6-F02CCB66874D}" type="presOf" srcId="{E8254034-E618-4B04-A1A3-C21D28E107CC}" destId="{EA540984-8112-41FB-BCF2-729A1FCCD06E}" srcOrd="0" destOrd="0" presId="urn:microsoft.com/office/officeart/2018/2/layout/IconVerticalSolidList"/>
    <dgm:cxn modelId="{305A787E-8733-473F-A0F1-DD52731D113A}" srcId="{5EB56D29-B878-49A8-9F92-B4E0E3288C64}" destId="{E8254034-E618-4B04-A1A3-C21D28E107CC}" srcOrd="0" destOrd="0" parTransId="{0B073F18-99F7-48D7-A0A9-46DBB522CB75}" sibTransId="{4EFD375B-90AB-4097-B954-17DF3C93301F}"/>
    <dgm:cxn modelId="{D13C8986-A85D-4D5F-88AB-15095D72FA00}" type="presOf" srcId="{C1429D01-8D0B-4EAD-AA78-44703A925C11}" destId="{73E2A1FD-6D28-4202-BE24-AF92A8567855}" srcOrd="0" destOrd="0" presId="urn:microsoft.com/office/officeart/2018/2/layout/IconVerticalSolidList"/>
    <dgm:cxn modelId="{4CE2D1B3-051D-4FD9-A7F5-972EFFF0D6CD}" srcId="{5EB56D29-B878-49A8-9F92-B4E0E3288C64}" destId="{C1429D01-8D0B-4EAD-AA78-44703A925C11}" srcOrd="1" destOrd="0" parTransId="{D72B907B-F93D-4F73-97CF-E09E5167CCE0}" sibTransId="{BC455286-8885-4E7D-B7C1-9C5E7BE34B65}"/>
    <dgm:cxn modelId="{A9B610EF-AF8E-4B98-9AD3-9D7D17A17EE7}" type="presOf" srcId="{C973B59B-3696-4DE6-A7C9-6D54FE83E622}" destId="{B71E4B74-D92F-4D24-9E89-C1AB05F4E00E}" srcOrd="0" destOrd="0" presId="urn:microsoft.com/office/officeart/2018/2/layout/IconVerticalSolidList"/>
    <dgm:cxn modelId="{7603D0E7-EA3F-40D9-ABA1-13EA88A98C5E}" type="presParOf" srcId="{312FC4F8-98B4-401E-A468-3A50F91D55AD}" destId="{1B22C52A-5368-4795-8C6E-CEFF71D4D2C2}" srcOrd="0" destOrd="0" presId="urn:microsoft.com/office/officeart/2018/2/layout/IconVerticalSolidList"/>
    <dgm:cxn modelId="{72D49AE3-2D93-4FBA-B182-7DCF87D7459F}" type="presParOf" srcId="{1B22C52A-5368-4795-8C6E-CEFF71D4D2C2}" destId="{E3501E0B-F3FC-4211-A218-9EDBC6833FF4}" srcOrd="0" destOrd="0" presId="urn:microsoft.com/office/officeart/2018/2/layout/IconVerticalSolidList"/>
    <dgm:cxn modelId="{25AD0700-2F7C-4FF3-BCB7-CF5E01D1B134}" type="presParOf" srcId="{1B22C52A-5368-4795-8C6E-CEFF71D4D2C2}" destId="{EFB9B30F-37A0-4562-A3F9-85EBCC836DCE}" srcOrd="1" destOrd="0" presId="urn:microsoft.com/office/officeart/2018/2/layout/IconVerticalSolidList"/>
    <dgm:cxn modelId="{B217CF10-5DA0-4DD0-BCBC-E373453A17D5}" type="presParOf" srcId="{1B22C52A-5368-4795-8C6E-CEFF71D4D2C2}" destId="{80B8313C-2835-401A-9D2B-824ADDB6836B}" srcOrd="2" destOrd="0" presId="urn:microsoft.com/office/officeart/2018/2/layout/IconVerticalSolidList"/>
    <dgm:cxn modelId="{143EEE96-EC1B-43B1-BB0E-34CE45687F4A}" type="presParOf" srcId="{1B22C52A-5368-4795-8C6E-CEFF71D4D2C2}" destId="{EA540984-8112-41FB-BCF2-729A1FCCD06E}" srcOrd="3" destOrd="0" presId="urn:microsoft.com/office/officeart/2018/2/layout/IconVerticalSolidList"/>
    <dgm:cxn modelId="{5524F530-6949-4DE5-B057-6FBED6A01EF9}" type="presParOf" srcId="{312FC4F8-98B4-401E-A468-3A50F91D55AD}" destId="{29BD0740-F755-4C25-A78E-1744DB379E5B}" srcOrd="1" destOrd="0" presId="urn:microsoft.com/office/officeart/2018/2/layout/IconVerticalSolidList"/>
    <dgm:cxn modelId="{7761384A-2796-43E8-B4E1-585C3D68D608}" type="presParOf" srcId="{312FC4F8-98B4-401E-A468-3A50F91D55AD}" destId="{B3F0F16A-94A7-429A-977B-B7A2A45961D4}" srcOrd="2" destOrd="0" presId="urn:microsoft.com/office/officeart/2018/2/layout/IconVerticalSolidList"/>
    <dgm:cxn modelId="{FA63BFC1-E736-430C-BCD5-C9CE4611F420}" type="presParOf" srcId="{B3F0F16A-94A7-429A-977B-B7A2A45961D4}" destId="{62D9BF6C-C89C-4C02-8F72-D5C16F426900}" srcOrd="0" destOrd="0" presId="urn:microsoft.com/office/officeart/2018/2/layout/IconVerticalSolidList"/>
    <dgm:cxn modelId="{15211D04-4735-4863-8103-C6D9CB26CE5E}" type="presParOf" srcId="{B3F0F16A-94A7-429A-977B-B7A2A45961D4}" destId="{A9F143DC-DF4C-4ACF-ABB4-3AEAB1A3DC90}" srcOrd="1" destOrd="0" presId="urn:microsoft.com/office/officeart/2018/2/layout/IconVerticalSolidList"/>
    <dgm:cxn modelId="{145122D3-9D6F-41C5-862D-682ABBFECDAF}" type="presParOf" srcId="{B3F0F16A-94A7-429A-977B-B7A2A45961D4}" destId="{839D09D4-5A83-4958-B595-FB20E08E6D04}" srcOrd="2" destOrd="0" presId="urn:microsoft.com/office/officeart/2018/2/layout/IconVerticalSolidList"/>
    <dgm:cxn modelId="{4CCC7BEE-25A6-4403-ABE9-91A75E09C552}" type="presParOf" srcId="{B3F0F16A-94A7-429A-977B-B7A2A45961D4}" destId="{73E2A1FD-6D28-4202-BE24-AF92A8567855}" srcOrd="3" destOrd="0" presId="urn:microsoft.com/office/officeart/2018/2/layout/IconVerticalSolidList"/>
    <dgm:cxn modelId="{64FC6FDA-A611-4922-A1C0-6DD4E9A961DE}" type="presParOf" srcId="{312FC4F8-98B4-401E-A468-3A50F91D55AD}" destId="{FA3DA346-E00A-4353-8F5A-48D8F1226671}" srcOrd="3" destOrd="0" presId="urn:microsoft.com/office/officeart/2018/2/layout/IconVerticalSolidList"/>
    <dgm:cxn modelId="{F320A87C-0D8D-47A5-9B8C-C44254F3CAFC}" type="presParOf" srcId="{312FC4F8-98B4-401E-A468-3A50F91D55AD}" destId="{89A0202A-537F-40F1-929E-474FA04DF859}" srcOrd="4" destOrd="0" presId="urn:microsoft.com/office/officeart/2018/2/layout/IconVerticalSolidList"/>
    <dgm:cxn modelId="{D2F37CEA-1879-49EC-BD41-7EE9D4AEC6DC}" type="presParOf" srcId="{89A0202A-537F-40F1-929E-474FA04DF859}" destId="{46CE22B4-9A5C-46DC-90F0-EEC5BFEE6F5B}" srcOrd="0" destOrd="0" presId="urn:microsoft.com/office/officeart/2018/2/layout/IconVerticalSolidList"/>
    <dgm:cxn modelId="{1F1D78CB-F042-493D-A7D2-FD894560CD6D}" type="presParOf" srcId="{89A0202A-537F-40F1-929E-474FA04DF859}" destId="{D892344F-5582-4ADE-B174-1A0DC6A632E3}" srcOrd="1" destOrd="0" presId="urn:microsoft.com/office/officeart/2018/2/layout/IconVerticalSolidList"/>
    <dgm:cxn modelId="{971C0BE1-698F-4361-94BA-B55D186BEDDC}" type="presParOf" srcId="{89A0202A-537F-40F1-929E-474FA04DF859}" destId="{EBCD845E-F403-45C6-AEB6-6AF093B9CA2E}" srcOrd="2" destOrd="0" presId="urn:microsoft.com/office/officeart/2018/2/layout/IconVerticalSolidList"/>
    <dgm:cxn modelId="{A0AB3607-AF07-4033-A0D2-93F04799E540}" type="presParOf" srcId="{89A0202A-537F-40F1-929E-474FA04DF859}" destId="{B71E4B74-D92F-4D24-9E89-C1AB05F4E0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1E0B-F3FC-4211-A218-9EDBC6833FF4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9B30F-37A0-4562-A3F9-85EBCC836DCE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40984-8112-41FB-BCF2-729A1FCCD06E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Quantum correlations</a:t>
          </a:r>
        </a:p>
      </dsp:txBody>
      <dsp:txXfrm>
        <a:off x="1725715" y="638"/>
        <a:ext cx="4180465" cy="1494125"/>
      </dsp:txXfrm>
    </dsp:sp>
    <dsp:sp modelId="{62D9BF6C-C89C-4C02-8F72-D5C16F426900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43DC-DF4C-4ACF-ABB4-3AEAB1A3DC90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A1FD-6D28-4202-BE24-AF92A8567855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2.Membership problems and main results</a:t>
          </a:r>
        </a:p>
      </dsp:txBody>
      <dsp:txXfrm>
        <a:off x="1725715" y="1868296"/>
        <a:ext cx="4180465" cy="1494125"/>
      </dsp:txXfrm>
    </dsp:sp>
    <dsp:sp modelId="{46CE22B4-9A5C-46DC-90F0-EEC5BFEE6F5B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2344F-5582-4ADE-B174-1A0DC6A632E3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E4B74-D92F-4D24-9E89-C1AB05F4E00E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Proof of the main result</a:t>
          </a:r>
        </a:p>
      </dsp:txBody>
      <dsp:txXfrm>
        <a:off x="1725715" y="3735953"/>
        <a:ext cx="4180465" cy="149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0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hyperlink" Target="http://math.stackexchange.com/questions/695182/how-to-find-the-area-of-any-irregular-shape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stract_algeb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stract_algebr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stract_algebr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stract_algebr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oad_value_injec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ier-glas-becher-leer-transparent-309778/" TargetMode="External"/><Relationship Id="rId7" Type="http://schemas.openxmlformats.org/officeDocument/2006/relationships/hyperlink" Target="http://pngimg.com/download/3693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ommons.wikimedia.org/wiki/File:Gold_coins_in_a_stack_jo_01.svg" TargetMode="Externa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ier-glas-becher-leer-transparent-309778/" TargetMode="External"/><Relationship Id="rId7" Type="http://schemas.openxmlformats.org/officeDocument/2006/relationships/hyperlink" Target="http://pngimg.com/download/3693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ommons.wikimedia.org/wiki/File:Gold_coins_in_a_stack_jo_01.svg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ier-glas-becher-leer-transparent-309778/" TargetMode="External"/><Relationship Id="rId7" Type="http://schemas.openxmlformats.org/officeDocument/2006/relationships/hyperlink" Target="http://pngimg.com/download/3693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ommons.wikimedia.org/wiki/File:Gold_coins_in_a_stack_jo_01.svg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ier-glas-becher-leer-transparent-309778/" TargetMode="External"/><Relationship Id="rId7" Type="http://schemas.openxmlformats.org/officeDocument/2006/relationships/hyperlink" Target="http://pngimg.com/download/3693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ommons.wikimedia.org/wiki/File:Gold_coins_in_a_stack_jo_01.svg" TargetMode="Externa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ier-glas-becher-leer-transparent-309778/" TargetMode="External"/><Relationship Id="rId7" Type="http://schemas.openxmlformats.org/officeDocument/2006/relationships/hyperlink" Target="http://pngimg.com/download/3693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commons.wikimedia.org/wiki/File:Gold_coins_in_a_stack_jo_01.svg" TargetMode="Externa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36935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old_coins_in_a_stack_jo_01.svg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pixabay.com/de/bier-glas-becher-leer-transparent-309778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mputer_termina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humanism.org/2013/09/skepticism-a-tool-for-humanism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The membership problem for constant-sized quantum correlations is undecidable </a:t>
            </a:r>
            <a:br>
              <a:rPr lang="en-US" altLang="zh-CN" sz="2800" dirty="0"/>
            </a:br>
            <a:br>
              <a:rPr lang="en-US" altLang="zh-CN" sz="2800" dirty="0"/>
            </a:br>
            <a:r>
              <a:rPr lang="en-US" altLang="zh-CN" sz="2400" b="1" cap="none" dirty="0" err="1"/>
              <a:t>Honghao</a:t>
            </a:r>
            <a:r>
              <a:rPr lang="en-US" altLang="zh-CN" sz="2400" b="1" cap="none" dirty="0"/>
              <a:t> Fu</a:t>
            </a:r>
            <a:r>
              <a:rPr lang="en-US" altLang="zh-CN" sz="2400" cap="none" dirty="0"/>
              <a:t>, Carl A. Miller and William </a:t>
            </a:r>
            <a:r>
              <a:rPr lang="en-US" altLang="zh-CN" sz="2400" cap="none" dirty="0" err="1"/>
              <a:t>Slofstra</a:t>
            </a: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08653F9E-34FE-4415-AB5C-AA4CED03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0" y="439610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43463D-56C4-4A3F-BF05-9C2D968EA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89357"/>
            <a:ext cx="2952206" cy="24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46781-9616-9840-99A4-212DC68A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b="1" dirty="0"/>
              <a:t>2. Membership problems: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Undecidability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8D9BE-9AD5-414D-BB9C-EDB3599B3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103120"/>
                <a:ext cx="6485467" cy="39319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undecidable [</a:t>
                </a:r>
                <a:r>
                  <a:rPr lang="en-US" sz="2000" dirty="0" err="1"/>
                  <a:t>Coudron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Slofstra</a:t>
                </a:r>
                <a:r>
                  <a:rPr lang="en-US" sz="2000" dirty="0"/>
                  <a:t>, 2019]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undecidable [J.N.V.W.Y. 2020,Slofstra 2017]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undecidable [</a:t>
                </a:r>
                <a:r>
                  <a:rPr lang="en-US" altLang="zh-CN" sz="2000" dirty="0"/>
                  <a:t>J.N.V.W.Y. 2020</a:t>
                </a:r>
                <a:r>
                  <a:rPr lang="en-US" sz="2000" dirty="0"/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undecidable [</a:t>
                </a:r>
                <a:r>
                  <a:rPr lang="en-US" altLang="zh-CN" sz="2000" dirty="0"/>
                  <a:t>J.N.V.W.Y. 2020</a:t>
                </a:r>
                <a:r>
                  <a:rPr lang="en-US" sz="2000" dirty="0"/>
                  <a:t>]</a:t>
                </a:r>
              </a:p>
              <a:p>
                <a:r>
                  <a:rPr lang="en-US" sz="2000" dirty="0"/>
                  <a:t>Reduce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the Halting Problem via nonlocal games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A8D9BE-9AD5-414D-BB9C-EDB3599B3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103120"/>
                <a:ext cx="6485467" cy="3931920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D4B54D-C34B-484F-A85E-1A230CD5F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64" r="2015" b="1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CDAE92-0FB9-45BE-B2B1-ED71B133115E}"/>
              </a:ext>
            </a:extLst>
          </p:cNvPr>
          <p:cNvSpPr/>
          <p:nvPr/>
        </p:nvSpPr>
        <p:spPr>
          <a:xfrm>
            <a:off x="1151783" y="5388709"/>
            <a:ext cx="5765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ixed-sized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correlations?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0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64F87-F683-1046-89CD-4DDD07A7A54C}"/>
                  </a:ext>
                </a:extLst>
              </p:cNvPr>
              <p:cNvSpPr txBox="1"/>
              <p:nvPr/>
            </p:nvSpPr>
            <p:spPr>
              <a:xfrm>
                <a:off x="1444672" y="2044005"/>
                <a:ext cx="5820697" cy="1200329"/>
              </a:xfrm>
              <a:prstGeom prst="rec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Given a correlation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64F87-F683-1046-89CD-4DDD07A7A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72" y="2044005"/>
                <a:ext cx="5820697" cy="1200329"/>
              </a:xfrm>
              <a:prstGeom prst="rect">
                <a:avLst/>
              </a:prstGeom>
              <a:blipFill>
                <a:blip r:embed="rId2"/>
                <a:stretch>
                  <a:fillRect l="-1246" t="-1463" b="-8780"/>
                </a:stretch>
              </a:blipFill>
              <a:ln w="508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D7515E-6C34-844C-AB29-4E3DCE3E93CA}"/>
                  </a:ext>
                </a:extLst>
              </p:cNvPr>
              <p:cNvSpPr/>
              <p:nvPr/>
            </p:nvSpPr>
            <p:spPr>
              <a:xfrm>
                <a:off x="1444672" y="1507725"/>
                <a:ext cx="5820697" cy="536280"/>
              </a:xfrm>
              <a:prstGeom prst="roundRect">
                <a:avLst/>
              </a:prstGeom>
              <a:solidFill>
                <a:srgbClr val="FFC000">
                  <a:alpha val="3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D7515E-6C34-844C-AB29-4E3DCE3E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72" y="1507725"/>
                <a:ext cx="5820697" cy="536280"/>
              </a:xfrm>
              <a:prstGeom prst="roundRect">
                <a:avLst/>
              </a:prstGeom>
              <a:blipFill>
                <a:blip r:embed="rId3"/>
                <a:stretch>
                  <a:fillRect l="-731" b="-1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8EDD449C-BBD6-7C48-BA44-1878E7E28BAB}"/>
              </a:ext>
            </a:extLst>
          </p:cNvPr>
          <p:cNvSpPr/>
          <p:nvPr/>
        </p:nvSpPr>
        <p:spPr>
          <a:xfrm>
            <a:off x="6427659" y="3127386"/>
            <a:ext cx="5352691" cy="1447596"/>
          </a:xfrm>
          <a:prstGeom prst="cloudCallout">
            <a:avLst>
              <a:gd name="adj1" fmla="val -59579"/>
              <a:gd name="adj2" fmla="val 36010"/>
            </a:avLst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 it decidable?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onfused - Daily Podcast">
            <a:extLst>
              <a:ext uri="{FF2B5EF4-FFF2-40B4-BE49-F238E27FC236}">
                <a16:creationId xmlns:a16="http://schemas.microsoft.com/office/drawing/2014/main" id="{DF7FA2AF-B676-41E0-91C2-B69DE3A1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84" y="4273367"/>
            <a:ext cx="2153816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EF45BB-0D30-46DF-B636-C6D0084D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2.Main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D9361-E58C-44E3-9DBE-A786CA528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8680" y="2386584"/>
                <a:ext cx="6570698" cy="364845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There exists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 such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𝑀𝑒𝑚𝑏𝑒𝑟𝑠h𝑖𝑝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 is </a:t>
                </a:r>
                <a:r>
                  <a:rPr lang="ang-Latn-001" altLang="zh-CN" sz="2000" b="1" dirty="0">
                    <a:solidFill>
                      <a:srgbClr val="FF0000"/>
                    </a:solidFill>
                  </a:rPr>
                  <a:t>UNDECIDABLE</a:t>
                </a:r>
              </a:p>
              <a:p>
                <a:r>
                  <a:rPr lang="en-US" altLang="zh-CN" sz="2000" dirty="0"/>
                  <a:t>There exists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 such that for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𝑀𝑒𝑚𝑏𝑒𝑟𝑠h𝑖𝑝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 is </a:t>
                </a:r>
                <a:r>
                  <a:rPr lang="ang-Latn-001" altLang="zh-CN" sz="2000" b="1" dirty="0">
                    <a:solidFill>
                      <a:srgbClr val="FF0000"/>
                    </a:solidFill>
                  </a:rPr>
                  <a:t>UNDECIDABLE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  <a:p>
                <a:r>
                  <a:rPr lang="ang-Latn-001" altLang="zh-CN" sz="2000" dirty="0"/>
                  <a:t>Based on Embedding procedures [Slo</a:t>
                </a:r>
                <a:r>
                  <a:rPr lang="en-US" altLang="zh-CN" sz="2000" dirty="0" err="1"/>
                  <a:t>fstra</a:t>
                </a:r>
                <a:r>
                  <a:rPr lang="en-US" altLang="zh-CN" sz="2000" dirty="0"/>
                  <a:t> 2016</a:t>
                </a:r>
                <a:r>
                  <a:rPr lang="ang-Latn-001" altLang="zh-CN" sz="2000" dirty="0"/>
                  <a:t>, Slo</a:t>
                </a:r>
                <a:r>
                  <a:rPr lang="en-US" altLang="zh-CN" sz="2000" dirty="0" err="1"/>
                  <a:t>fstra</a:t>
                </a:r>
                <a:r>
                  <a:rPr lang="en-US" altLang="zh-CN" sz="2000" dirty="0"/>
                  <a:t> </a:t>
                </a:r>
                <a:r>
                  <a:rPr lang="ang-Latn-001" altLang="zh-CN" sz="2000" dirty="0"/>
                  <a:t>20</a:t>
                </a:r>
                <a:r>
                  <a:rPr lang="en-US" altLang="zh-CN" sz="2000" dirty="0"/>
                  <a:t>17</a:t>
                </a:r>
                <a:r>
                  <a:rPr lang="ang-Latn-001" altLang="zh-CN" sz="2000" dirty="0"/>
                  <a:t>] and self-testing techniques [Fu</a:t>
                </a:r>
                <a:r>
                  <a:rPr lang="en-US" altLang="zh-CN" sz="2000" dirty="0"/>
                  <a:t> 20</a:t>
                </a:r>
                <a:r>
                  <a:rPr lang="ang-Latn-001" altLang="zh-CN" sz="2000" dirty="0"/>
                  <a:t>19]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D9361-E58C-44E3-9DBE-A786CA528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2386584"/>
                <a:ext cx="6570698" cy="3648456"/>
              </a:xfrm>
              <a:blipFill>
                <a:blip r:embed="rId2"/>
                <a:stretch>
                  <a:fillRect l="-836" t="-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88AF49-2297-40A2-9FCF-C56D4534B3E9}"/>
                  </a:ext>
                </a:extLst>
              </p:cNvPr>
              <p:cNvSpPr txBox="1"/>
              <p:nvPr/>
            </p:nvSpPr>
            <p:spPr>
              <a:xfrm>
                <a:off x="8124085" y="374904"/>
                <a:ext cx="3199235" cy="2734723"/>
              </a:xfrm>
              <a:prstGeom prst="rec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show that deciding membership in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b="1" dirty="0"/>
                  <a:t>even locally</a:t>
                </a:r>
                <a:r>
                  <a:rPr lang="en-US" sz="2400" dirty="0"/>
                  <a:t>, is impossible near certain boundary points.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88AF49-2297-40A2-9FCF-C56D4534B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85" y="374904"/>
                <a:ext cx="3199235" cy="2734723"/>
              </a:xfrm>
              <a:prstGeom prst="rect">
                <a:avLst/>
              </a:prstGeom>
              <a:blipFill>
                <a:blip r:embed="rId3"/>
                <a:stretch>
                  <a:fillRect l="-2251" t="-658" r="-4128" b="-3289"/>
                </a:stretch>
              </a:blipFill>
              <a:ln w="508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79AFBCB-2FBB-44AB-BC3A-5B2F41B93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7188" y="3429000"/>
            <a:ext cx="3843259" cy="2906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5A8A60-97A9-468B-ADB5-9C8DE602F250}"/>
              </a:ext>
            </a:extLst>
          </p:cNvPr>
          <p:cNvSpPr/>
          <p:nvPr/>
        </p:nvSpPr>
        <p:spPr>
          <a:xfrm>
            <a:off x="10987795" y="4569483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BCC0E3-955F-4A16-A0D3-8289145BFBA8}"/>
              </a:ext>
            </a:extLst>
          </p:cNvPr>
          <p:cNvSpPr/>
          <p:nvPr/>
        </p:nvSpPr>
        <p:spPr>
          <a:xfrm>
            <a:off x="10838701" y="4639262"/>
            <a:ext cx="827314" cy="783771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855C61-FE29-4B38-8040-6A31B3918B85}"/>
                  </a:ext>
                </a:extLst>
              </p:cNvPr>
              <p:cNvSpPr/>
              <p:nvPr/>
            </p:nvSpPr>
            <p:spPr>
              <a:xfrm>
                <a:off x="8573468" y="6291219"/>
                <a:ext cx="2609262" cy="49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𝑞𝑎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855C61-FE29-4B38-8040-6A31B3918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468" y="6291219"/>
                <a:ext cx="2609262" cy="494815"/>
              </a:xfrm>
              <a:prstGeom prst="rect">
                <a:avLst/>
              </a:prstGeom>
              <a:blipFill>
                <a:blip r:embed="rId6"/>
                <a:stretch>
                  <a:fillRect l="-467" r="-20561" b="-1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13E3313-BA78-40EF-86D6-B09023BB6F3D}"/>
              </a:ext>
            </a:extLst>
          </p:cNvPr>
          <p:cNvSpPr/>
          <p:nvPr/>
        </p:nvSpPr>
        <p:spPr>
          <a:xfrm>
            <a:off x="868680" y="3640672"/>
            <a:ext cx="6281928" cy="1241571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7" grpId="0" animBg="1"/>
      <p:bldP spid="1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BB15BB-042C-AF4C-B99E-3EDC1F6CB471}"/>
              </a:ext>
            </a:extLst>
          </p:cNvPr>
          <p:cNvSpPr/>
          <p:nvPr/>
        </p:nvSpPr>
        <p:spPr>
          <a:xfrm rot="21248091">
            <a:off x="1201784" y="3413759"/>
            <a:ext cx="8342811" cy="28999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3BA7E-B95D-3F41-A4BB-A54C8B8DC69D}"/>
              </a:ext>
            </a:extLst>
          </p:cNvPr>
          <p:cNvSpPr/>
          <p:nvPr/>
        </p:nvSpPr>
        <p:spPr>
          <a:xfrm>
            <a:off x="783772" y="4200797"/>
            <a:ext cx="9178834" cy="2238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473CC5-86D1-C64F-A947-A4CE5732129E}"/>
                  </a:ext>
                </a:extLst>
              </p:cNvPr>
              <p:cNvSpPr/>
              <p:nvPr/>
            </p:nvSpPr>
            <p:spPr>
              <a:xfrm>
                <a:off x="6096000" y="4417813"/>
                <a:ext cx="3066925" cy="62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𝑞𝑎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473CC5-86D1-C64F-A947-A4CE57321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17813"/>
                <a:ext cx="3066925" cy="622735"/>
              </a:xfrm>
              <a:prstGeom prst="rect">
                <a:avLst/>
              </a:prstGeom>
              <a:blipFill>
                <a:blip r:embed="rId2"/>
                <a:stretch>
                  <a:fillRect r="-12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582A187-8F14-B941-AC9B-0DA73024A7C0}"/>
              </a:ext>
            </a:extLst>
          </p:cNvPr>
          <p:cNvSpPr/>
          <p:nvPr/>
        </p:nvSpPr>
        <p:spPr>
          <a:xfrm>
            <a:off x="4528457" y="3123537"/>
            <a:ext cx="827314" cy="783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0BF956-FE57-5F4F-B757-D4B2A43CCD2D}"/>
                  </a:ext>
                </a:extLst>
              </p:cNvPr>
              <p:cNvSpPr txBox="1"/>
              <p:nvPr/>
            </p:nvSpPr>
            <p:spPr>
              <a:xfrm>
                <a:off x="1314042" y="1146026"/>
                <a:ext cx="9693592" cy="987322"/>
              </a:xfrm>
              <a:prstGeom prst="rec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show that deciding membership in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even locally</a:t>
                </a:r>
                <a:r>
                  <a:rPr lang="en-US" sz="2800" dirty="0"/>
                  <a:t>, is impossible near certain boundary points.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0BF956-FE57-5F4F-B757-D4B2A43C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42" y="1146026"/>
                <a:ext cx="9693592" cy="987322"/>
              </a:xfrm>
              <a:prstGeom prst="rect">
                <a:avLst/>
              </a:prstGeom>
              <a:blipFill>
                <a:blip r:embed="rId3"/>
                <a:stretch>
                  <a:fillRect l="-1064" t="-4118" b="-13529"/>
                </a:stretch>
              </a:blipFill>
              <a:ln w="508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AE02C0F-6F9E-8343-9D97-E74269FCAF9E}"/>
              </a:ext>
            </a:extLst>
          </p:cNvPr>
          <p:cNvSpPr txBox="1"/>
          <p:nvPr/>
        </p:nvSpPr>
        <p:spPr>
          <a:xfrm>
            <a:off x="4761382" y="3134813"/>
            <a:ext cx="594389" cy="76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161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4A0A-E5FD-4D50-A525-44BD586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Some Group theory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Group</a:t>
                </a:r>
                <a:r>
                  <a:rPr lang="ang-Latn-001" altLang="zh-CN" sz="2000" b="1" dirty="0"/>
                  <a:t> Presentation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ang-Latn-001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⟨ 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⟨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ang-Latn-001" altLang="zh-CN" sz="2000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osmetic&#10;&#10;Description automatically generated">
            <a:extLst>
              <a:ext uri="{FF2B5EF4-FFF2-40B4-BE49-F238E27FC236}">
                <a16:creationId xmlns:a16="http://schemas.microsoft.com/office/drawing/2014/main" id="{AB4D773C-BEF6-4B12-B44A-64CE84599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1448" y="1247775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4A0A-E5FD-4D50-A525-44BD586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Some Group theory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Group</a:t>
                </a:r>
                <a:r>
                  <a:rPr lang="ang-Latn-001" altLang="zh-CN" sz="2000" b="1" dirty="0"/>
                  <a:t> Presentation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ng-Latn-001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ang-Latn-001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⟨ 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⟨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ang-Latn-001" altLang="zh-CN" sz="2000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osmetic&#10;&#10;Description automatically generated">
            <a:extLst>
              <a:ext uri="{FF2B5EF4-FFF2-40B4-BE49-F238E27FC236}">
                <a16:creationId xmlns:a16="http://schemas.microsoft.com/office/drawing/2014/main" id="{AB4D773C-BEF6-4B12-B44A-64CE84599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1448" y="1247775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4A0A-E5FD-4D50-A525-44BD586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Some Group theory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Group</a:t>
                </a:r>
                <a:r>
                  <a:rPr lang="ang-Latn-001" altLang="zh-CN" sz="2000" b="1" dirty="0"/>
                  <a:t> Presentation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⟨ </m:t>
                        </m:r>
                        <m:r>
                          <a:rPr lang="ang-Latn-001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⟨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ang-Latn-001" altLang="zh-CN" sz="2000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osmetic&#10;&#10;Description automatically generated">
            <a:extLst>
              <a:ext uri="{FF2B5EF4-FFF2-40B4-BE49-F238E27FC236}">
                <a16:creationId xmlns:a16="http://schemas.microsoft.com/office/drawing/2014/main" id="{AB4D773C-BEF6-4B12-B44A-64CE84599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1448" y="1247775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4A0A-E5FD-4D50-A525-44BD586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Some Group theory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Group</a:t>
                </a:r>
                <a:r>
                  <a:rPr lang="ang-Latn-001" altLang="zh-CN" sz="2000" b="1" dirty="0"/>
                  <a:t> Presentation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⟨ 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⟨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ang-Latn-001" altLang="zh-CN" sz="2000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ang-Latn-001" altLang="zh-CN" sz="2000" dirty="0"/>
                  <a:t> is the set of </a:t>
                </a:r>
                <a:r>
                  <a:rPr lang="ang-Latn-001" altLang="zh-CN" sz="2000" b="1" dirty="0"/>
                  <a:t>generators</a:t>
                </a:r>
                <a:r>
                  <a:rPr lang="ang-Latn-001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ang-Latn-001" altLang="zh-CN" sz="2000" dirty="0"/>
                  <a:t> is the set of </a:t>
                </a:r>
                <a:r>
                  <a:rPr lang="ang-Latn-001" altLang="zh-CN" sz="2000" b="1" dirty="0"/>
                  <a:t>relation</a:t>
                </a:r>
                <a:r>
                  <a:rPr lang="en-US" altLang="zh-CN" sz="2000" b="1" dirty="0"/>
                  <a:t>s</a:t>
                </a:r>
                <a:endParaRPr lang="ang-Latn-001" altLang="zh-CN" sz="2000" b="1" dirty="0"/>
              </a:p>
              <a:p>
                <a:r>
                  <a:rPr lang="ang-Latn-001" altLang="zh-CN" sz="2000" b="1" dirty="0"/>
                  <a:t>Example 1, </a:t>
                </a:r>
                <a:r>
                  <a:rPr lang="en-US" altLang="zh-CN" sz="2000" dirty="0"/>
                  <a:t>The dihedral group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b="1" dirty="0"/>
                  <a:t>Example 2</a:t>
                </a:r>
                <a:r>
                  <a:rPr lang="en-US" altLang="zh-CN" sz="2000" dirty="0"/>
                  <a:t>, The solution group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ang-Latn-001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],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𝑒𝑞𝑢𝑎𝑡𝑖𝑜𝑛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ang-Latn-001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ng-Latn-001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ang-Latn-001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ang-Latn-001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ng-Latn-001" altLang="zh-CN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ang-Latn-001" altLang="zh-CN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sup>
                                </m:sSubSup>
                              </m:e>
                            </m:nary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eqArr>
                      </m:e>
                    </m:d>
                  </m:oMath>
                </a14:m>
                <a:endParaRPr lang="ang-Latn-001" altLang="zh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78993-B3ED-401E-BBAC-38BBB21CF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osmetic&#10;&#10;Description automatically generated">
            <a:extLst>
              <a:ext uri="{FF2B5EF4-FFF2-40B4-BE49-F238E27FC236}">
                <a16:creationId xmlns:a16="http://schemas.microsoft.com/office/drawing/2014/main" id="{AB4D773C-BEF6-4B12-B44A-64CE84599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1448" y="1247775"/>
            <a:ext cx="2095500" cy="2181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88154A-72F3-4EC2-ADA7-5369832E47B6}"/>
              </a:ext>
            </a:extLst>
          </p:cNvPr>
          <p:cNvSpPr/>
          <p:nvPr/>
        </p:nvSpPr>
        <p:spPr>
          <a:xfrm>
            <a:off x="7315854" y="4491757"/>
            <a:ext cx="43156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perfect strategy</a:t>
            </a:r>
          </a:p>
          <a:p>
            <a:pPr algn="ctr"/>
            <a:r>
              <a:rPr lang="en-US" altLang="zh-C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 a linear system game</a:t>
            </a:r>
            <a:endParaRPr lang="en-US" altLang="zh-CN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141610-CEAA-48CE-A212-6B003129FF49}"/>
              </a:ext>
            </a:extLst>
          </p:cNvPr>
          <p:cNvSpPr/>
          <p:nvPr/>
        </p:nvSpPr>
        <p:spPr>
          <a:xfrm>
            <a:off x="6812583" y="4837637"/>
            <a:ext cx="597159" cy="4012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3991-3D6D-4A70-83AE-7E5234F1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ng-Latn-001" altLang="zh-CN" dirty="0"/>
              <a:t>Embedding procedures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6B1E-DA9E-464E-B8C6-614DF238B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ang-Latn-001" altLang="zh-CN" sz="2000" b="1" dirty="0"/>
                  <a:t>Embedding</a:t>
                </a:r>
                <a:r>
                  <a:rPr lang="ang-Latn-001" altLang="zh-CN" sz="2000" dirty="0"/>
                  <a:t>: an injective homomorphism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ang-Latn-001" altLang="zh-CN" sz="2000" dirty="0"/>
              </a:p>
              <a:p>
                <a:r>
                  <a:rPr lang="ang-Latn-001" altLang="zh-CN" sz="2000" dirty="0"/>
                  <a:t>[Slo20]: Embedding </a:t>
                </a:r>
                <a:r>
                  <a:rPr lang="ang-Latn-001" altLang="zh-CN" sz="2000" u="sng" dirty="0"/>
                  <a:t>finitely-presented groups</a:t>
                </a:r>
                <a:r>
                  <a:rPr lang="ang-Latn-001" altLang="zh-CN" sz="2000" dirty="0"/>
                  <a:t> into solution groups</a:t>
                </a:r>
              </a:p>
              <a:p>
                <a:r>
                  <a:rPr lang="ang-Latn-001" altLang="zh-CN" sz="2000" dirty="0"/>
                  <a:t>[Slo19]: Embedding a </a:t>
                </a:r>
                <a:r>
                  <a:rPr lang="ang-Latn-001" altLang="zh-CN" sz="2000" u="sng" dirty="0"/>
                  <a:t>restricted class of groups</a:t>
                </a:r>
                <a:r>
                  <a:rPr lang="ang-Latn-001" altLang="zh-CN" sz="2000" dirty="0"/>
                  <a:t> into solution groups</a:t>
                </a:r>
              </a:p>
              <a:p>
                <a:pPr lvl="1"/>
                <a:r>
                  <a:rPr lang="ang-Latn-001" altLang="zh-CN" sz="1800" dirty="0"/>
                  <a:t>For </a:t>
                </a:r>
                <a14:m>
                  <m:oMath xmlns:m="http://schemas.openxmlformats.org/officeDocument/2006/math"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=⟨ </m:t>
                    </m:r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ang-Latn-001" altLang="zh-CN" sz="1800" b="0" i="1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endParaRPr lang="ang-Latn-001" altLang="zh-CN" sz="1800" dirty="0"/>
              </a:p>
              <a:p>
                <a:pPr lvl="1"/>
                <a:r>
                  <a:rPr lang="ang-Latn-001" altLang="zh-CN" sz="2000" b="1" dirty="0"/>
                  <a:t>Group Representation</a:t>
                </a:r>
                <a:r>
                  <a:rPr lang="ang-Latn-001" altLang="zh-CN" sz="2000" dirty="0"/>
                  <a:t>,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2000" dirty="0"/>
                  <a:t> such that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ang-Latn-001" altLang="zh-CN" sz="2000" dirty="0"/>
                  <a:t> for all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ang-Latn-001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ang-Latn-001" altLang="zh-CN" sz="2000" b="1" dirty="0"/>
                  <a:t>-Approximate Representation,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ang-Latn-001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ang-Latn-001" altLang="zh-CN" sz="2000" dirty="0"/>
                  <a:t>, for all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[Slo19] preserves elements that are nontrivial in approximate representations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6B1E-DA9E-464E-B8C6-614DF238B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475" r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hape, icon, arrow&#10;&#10;Description automatically generated">
            <a:extLst>
              <a:ext uri="{FF2B5EF4-FFF2-40B4-BE49-F238E27FC236}">
                <a16:creationId xmlns:a16="http://schemas.microsoft.com/office/drawing/2014/main" id="{EAF663A6-F3D2-4910-B363-3BEF855E0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85078" y="905256"/>
            <a:ext cx="1769107" cy="14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3991-3D6D-4A70-83AE-7E5234F1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sz="3600" dirty="0"/>
              <a:t>Embedding procedure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6B1E-DA9E-464E-B8C6-614DF238B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ang-Latn-001" altLang="zh-CN" sz="2200" b="1" dirty="0"/>
                  <a:t>Embedding</a:t>
                </a:r>
                <a:r>
                  <a:rPr lang="ang-Latn-001" altLang="zh-CN" sz="2200" dirty="0"/>
                  <a:t>: an injective homomorphism </a:t>
                </a:r>
                <a14:m>
                  <m:oMath xmlns:m="http://schemas.openxmlformats.org/officeDocument/2006/math">
                    <m:r>
                      <a:rPr lang="ang-Latn-001" altLang="zh-CN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ang-Latn-001" altLang="zh-CN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ang-Latn-001" altLang="zh-CN" sz="22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ang-Latn-001" altLang="zh-CN" sz="2200" dirty="0"/>
              </a:p>
              <a:p>
                <a:r>
                  <a:rPr lang="en-US" altLang="zh-CN" sz="2200" dirty="0"/>
                  <a:t>We can e</a:t>
                </a:r>
                <a:r>
                  <a:rPr lang="ang-Latn-001" altLang="zh-CN" sz="2200" dirty="0"/>
                  <a:t>mbed </a:t>
                </a:r>
                <a:r>
                  <a:rPr lang="ang-Latn-001" altLang="zh-CN" sz="2200" u="sng" dirty="0"/>
                  <a:t>finitely-presented groups</a:t>
                </a:r>
                <a:r>
                  <a:rPr lang="ang-Latn-001" altLang="zh-CN" sz="2200" dirty="0"/>
                  <a:t> into solution groups</a:t>
                </a:r>
                <a:r>
                  <a:rPr lang="en-US" altLang="zh-CN" sz="2200" dirty="0"/>
                  <a:t> [</a:t>
                </a:r>
                <a:r>
                  <a:rPr lang="en-US" altLang="zh-CN" sz="2200" dirty="0" err="1"/>
                  <a:t>Slofstra</a:t>
                </a:r>
                <a:r>
                  <a:rPr lang="en-US" altLang="zh-CN" sz="2200" dirty="0"/>
                  <a:t> 2016]</a:t>
                </a:r>
              </a:p>
              <a:p>
                <a:r>
                  <a:rPr lang="en-US" altLang="zh-CN" sz="2200" dirty="0"/>
                  <a:t>Suppose</a:t>
                </a:r>
                <a:r>
                  <a:rPr lang="ang-Latn-001" altLang="zh-CN" sz="2200" dirty="0"/>
                  <a:t> </a:t>
                </a:r>
                <a14:m>
                  <m:oMath xmlns:m="http://schemas.openxmlformats.org/officeDocument/2006/math">
                    <m:r>
                      <a:rPr lang="ang-Latn-001" altLang="zh-CN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ang-Latn-001" altLang="zh-CN" sz="2200" dirty="0"/>
                  <a:t> </a:t>
                </a:r>
                <a:r>
                  <a:rPr lang="en-US" altLang="zh-CN" sz="2200" dirty="0"/>
                  <a:t>is embedded in</a:t>
                </a:r>
                <a:r>
                  <a:rPr lang="ang-Latn-001" altLang="zh-CN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2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altLang="zh-CN" sz="2200" dirty="0"/>
              </a:p>
              <a:p>
                <a:pPr lvl="1"/>
                <a:r>
                  <a:rPr lang="ang-Latn-001" altLang="zh-CN" sz="2200" dirty="0"/>
                  <a:t>There exists a correlation </a:t>
                </a:r>
                <a14:m>
                  <m:oMath xmlns:m="http://schemas.openxmlformats.org/officeDocument/2006/math">
                    <m:r>
                      <a:rPr lang="ang-Latn-001" altLang="zh-CN" sz="2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ang-Latn-001" altLang="zh-CN" sz="2200" dirty="0"/>
                  <a:t> such that </a:t>
                </a:r>
                <a14:m>
                  <m:oMath xmlns:m="http://schemas.openxmlformats.org/officeDocument/2006/math"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ang-Latn-001" altLang="zh-CN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ng-Latn-001" altLang="zh-CN" sz="2200" b="1" i="1">
                            <a:latin typeface="Cambria Math" panose="02040503050406030204" pitchFamily="18" charset="0"/>
                          </a:rPr>
                          <m:t>𝒒𝒄</m:t>
                        </m:r>
                      </m:sub>
                    </m:sSub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ang-Latn-001" altLang="zh-CN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ang-Latn-001" altLang="zh-CN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200" b="1">
                        <a:latin typeface="Cambria Math" panose="02040503050406030204" pitchFamily="18" charset="0"/>
                      </a:rPr>
                      <m:t>𝚪</m:t>
                    </m:r>
                    <m:r>
                      <a:rPr lang="ang-Latn-001" altLang="zh-CN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ng-Latn-001" altLang="zh-CN" sz="2200" dirty="0"/>
                  <a:t>[C</a:t>
                </a:r>
                <a:r>
                  <a:rPr lang="en-US" altLang="zh-CN" sz="2200" dirty="0" err="1"/>
                  <a:t>oudron</a:t>
                </a:r>
                <a:r>
                  <a:rPr lang="en-US" altLang="zh-CN" sz="2200" dirty="0"/>
                  <a:t> </a:t>
                </a:r>
                <a:r>
                  <a:rPr lang="ang-Latn-001" altLang="zh-CN" sz="2200" dirty="0"/>
                  <a:t>S</a:t>
                </a:r>
                <a:r>
                  <a:rPr lang="en-US" altLang="zh-CN" sz="2200" dirty="0" err="1"/>
                  <a:t>lofstra</a:t>
                </a:r>
                <a:r>
                  <a:rPr lang="en-US" altLang="zh-CN" sz="2200" dirty="0"/>
                  <a:t> 20</a:t>
                </a:r>
                <a:r>
                  <a:rPr lang="ang-Latn-001" altLang="zh-CN" sz="2200" dirty="0"/>
                  <a:t>19]</a:t>
                </a:r>
              </a:p>
              <a:p>
                <a:pPr lvl="1"/>
                <a:r>
                  <a:rPr lang="ang-Latn-001" altLang="zh-CN" sz="2200" dirty="0"/>
                  <a:t>The size of </a:t>
                </a:r>
                <a14:m>
                  <m:oMath xmlns:m="http://schemas.openxmlformats.org/officeDocument/2006/math">
                    <m:r>
                      <a:rPr lang="ang-Latn-001" altLang="zh-CN" sz="2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ang-Latn-001" altLang="zh-CN" sz="2200" dirty="0"/>
                  <a:t> depends on the presentation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2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ang-Latn-001" altLang="zh-CN" sz="2200" dirty="0"/>
              </a:p>
              <a:p>
                <a:endParaRPr lang="ang-Latn-001" altLang="zh-CN" sz="2000" dirty="0"/>
              </a:p>
              <a:p>
                <a:endParaRPr lang="ang-Latn-001" altLang="zh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6B1E-DA9E-464E-B8C6-614DF238B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791" r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njective Function">
            <a:extLst>
              <a:ext uri="{FF2B5EF4-FFF2-40B4-BE49-F238E27FC236}">
                <a16:creationId xmlns:a16="http://schemas.microsoft.com/office/drawing/2014/main" id="{23B5B3B8-725E-4FF4-A255-BCEB1109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18" y="441518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DEDA6-EAA5-45B6-A48B-2D46E6F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Outline</a:t>
            </a:r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279EFA-1554-40D1-B5F3-3B67CD48E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4808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0D96-4188-4DD2-9800-2CDADB90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ng-Latn-001" altLang="zh-CN" dirty="0"/>
              <a:t>Embedding and quantum correlations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F26B1-D2DD-4C59-8DD3-BF5FB5144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ng-Latn-001" altLang="zh-CN" sz="2000" dirty="0"/>
                  <a:t>Consequence of [Slo20]</a:t>
                </a:r>
              </a:p>
              <a:p>
                <a:pPr lvl="1"/>
                <a:r>
                  <a:rPr lang="ang-Latn-001" altLang="zh-CN" sz="2000" dirty="0"/>
                  <a:t>Embed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ang-Latn-001" altLang="zh-CN" sz="2000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There exists a correlation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ang-Latn-001" altLang="zh-CN" sz="2000" dirty="0"/>
                  <a:t> such that </a:t>
                </a:r>
                <a14:m>
                  <m:oMath xmlns:m="http://schemas.openxmlformats.org/officeDocument/2006/math"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  <m:t>𝒒𝒄</m:t>
                        </m:r>
                      </m:sub>
                    </m:sSub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ng-Latn-001" altLang="zh-CN" sz="2000" dirty="0"/>
                  <a:t>[CS19]</a:t>
                </a:r>
              </a:p>
              <a:p>
                <a:pPr lvl="1"/>
                <a:r>
                  <a:rPr lang="ang-Latn-001" altLang="zh-CN" sz="2000" dirty="0"/>
                  <a:t>The size of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ang-Latn-001" altLang="zh-CN" sz="2000" dirty="0"/>
                  <a:t> depends on the presentation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ang-Latn-001" altLang="zh-CN" sz="2000" dirty="0"/>
              </a:p>
              <a:p>
                <a:r>
                  <a:rPr lang="ang-Latn-001" altLang="zh-CN" sz="2000" dirty="0"/>
                  <a:t>Consequence of [Slo19]</a:t>
                </a:r>
              </a:p>
              <a:p>
                <a:pPr lvl="1"/>
                <a:r>
                  <a:rPr lang="ang-Latn-001" altLang="zh-CN" sz="2000" dirty="0"/>
                  <a:t>Embed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ang-Latn-001" altLang="zh-CN" sz="2000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There exists a correlation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ang-Latn-001" altLang="zh-CN" sz="2000" dirty="0"/>
                  <a:t> such that </a:t>
                </a:r>
                <a14:m>
                  <m:oMath xmlns:m="http://schemas.openxmlformats.org/officeDocument/2006/math"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′∈</m:t>
                    </m:r>
                    <m:sSub>
                      <m:sSubPr>
                        <m:ctrlP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</a:rPr>
                          <m:t>𝒒𝒂</m:t>
                        </m:r>
                      </m:sub>
                    </m:sSub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ang-Latn-001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ng-Latn-001" altLang="zh-CN" sz="2000" b="1" i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ang-Latn-001" altLang="zh-CN" sz="2000" b="1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endParaRPr lang="ang-Latn-001" altLang="zh-CN" sz="2000" b="1" dirty="0"/>
              </a:p>
              <a:p>
                <a:pPr lvl="1"/>
                <a:r>
                  <a:rPr lang="ang-Latn-001" altLang="zh-CN" sz="2000" dirty="0"/>
                  <a:t>The size of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ang-Latn-001" altLang="zh-CN" sz="2000" dirty="0"/>
                  <a:t> depends on the presentation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ang-Latn-001" altLang="zh-CN" sz="20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ang-Latn-001" altLang="zh-CN" sz="2000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F26B1-D2DD-4C59-8DD3-BF5FB5144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Quantum Entanglement | Brilliant Math &amp; Science Wiki">
            <a:extLst>
              <a:ext uri="{FF2B5EF4-FFF2-40B4-BE49-F238E27FC236}">
                <a16:creationId xmlns:a16="http://schemas.microsoft.com/office/drawing/2014/main" id="{3279FC33-C689-473F-B836-1FF327D1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73" y="5134543"/>
            <a:ext cx="3952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DE2D-FE16-49F9-9262-5F02AE80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sz="3600" dirty="0"/>
              <a:t>	Minsky machine</a:t>
            </a:r>
            <a:endParaRPr lang="zh-CN" altLang="en-US" sz="3600" dirty="0"/>
          </a:p>
        </p:txBody>
      </p:sp>
      <p:pic>
        <p:nvPicPr>
          <p:cNvPr id="5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69FD0689-657A-4F8A-8890-C5ECBFDA6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2281" y="3742836"/>
            <a:ext cx="1197299" cy="1359709"/>
          </a:xfrm>
        </p:spPr>
      </p:pic>
      <p:pic>
        <p:nvPicPr>
          <p:cNvPr id="6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837687CE-F185-441F-9396-723FF83AC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9580" y="3742836"/>
            <a:ext cx="1197299" cy="1359709"/>
          </a:xfrm>
          <a:prstGeom prst="rect">
            <a:avLst/>
          </a:prstGeom>
        </p:spPr>
      </p:pic>
      <p:pic>
        <p:nvPicPr>
          <p:cNvPr id="7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88567A85-5B6B-42BA-85DD-03B29D114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6664" y="3742835"/>
            <a:ext cx="1197299" cy="135970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93F0CE-AF89-43A1-BC96-E8B1FB906A68}"/>
              </a:ext>
            </a:extLst>
          </p:cNvPr>
          <p:cNvSpPr/>
          <p:nvPr/>
        </p:nvSpPr>
        <p:spPr>
          <a:xfrm>
            <a:off x="5492820" y="432194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706190DE-26CA-42AB-BA77-AB7DBCDD7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6151" y="3742836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E45CFDFC-DACD-43E4-81F9-031D81E9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3450" y="3742836"/>
            <a:ext cx="1197299" cy="1359709"/>
          </a:xfrm>
          <a:prstGeom prst="rect">
            <a:avLst/>
          </a:prstGeom>
        </p:spPr>
      </p:pic>
      <p:pic>
        <p:nvPicPr>
          <p:cNvPr id="1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C491128C-E560-4398-9690-61441AB2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0534" y="3742835"/>
            <a:ext cx="1197299" cy="1359709"/>
          </a:xfrm>
          <a:prstGeom prst="rect">
            <a:avLst/>
          </a:prstGeom>
        </p:spPr>
      </p:pic>
      <p:pic>
        <p:nvPicPr>
          <p:cNvPr id="20" name="Picture 19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4232DF94-56A5-4473-B876-4E622AB3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98169" y="4313877"/>
            <a:ext cx="540634" cy="594639"/>
          </a:xfrm>
          <a:prstGeom prst="rect">
            <a:avLst/>
          </a:prstGeom>
        </p:spPr>
      </p:pic>
      <p:pic>
        <p:nvPicPr>
          <p:cNvPr id="22" name="Picture 21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74039B3E-12F9-4FDE-9ADB-A0040C49E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1712" y="4313876"/>
            <a:ext cx="540634" cy="594639"/>
          </a:xfrm>
          <a:prstGeom prst="rect">
            <a:avLst/>
          </a:prstGeom>
        </p:spPr>
      </p:pic>
      <p:pic>
        <p:nvPicPr>
          <p:cNvPr id="24" name="Picture 23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C592B31C-D744-44DA-A2C9-8A1BF6F1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4321" y="4403986"/>
            <a:ext cx="540634" cy="594639"/>
          </a:xfrm>
          <a:prstGeom prst="rect">
            <a:avLst/>
          </a:prstGeom>
        </p:spPr>
      </p:pic>
      <p:pic>
        <p:nvPicPr>
          <p:cNvPr id="25" name="Picture 24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BFE3A5D1-961A-4DEC-838A-FDBE796F2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5181" y="4403985"/>
            <a:ext cx="540634" cy="594639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2E245CDC-B62E-4724-86F8-74C5EE6FE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29167" y="3306022"/>
            <a:ext cx="555788" cy="332894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4DB7B62-3F39-4D22-91B6-1E4B50043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85181" y="3303166"/>
            <a:ext cx="555788" cy="33289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93ADFC-B10F-4CA6-9E22-A5BF2D261BC0}"/>
              </a:ext>
            </a:extLst>
          </p:cNvPr>
          <p:cNvSpPr txBox="1">
            <a:spLocks/>
          </p:cNvSpPr>
          <p:nvPr/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700" dirty="0"/>
          </a:p>
          <a:p>
            <a:r>
              <a:rPr lang="en-US" altLang="zh-CN" sz="1700" dirty="0"/>
              <a:t>A Minsky Machine has k counters</a:t>
            </a:r>
          </a:p>
          <a:p>
            <a:r>
              <a:rPr lang="en-US" altLang="zh-CN" sz="1700" dirty="0"/>
              <a:t>For each counter, there are two types of operations: </a:t>
            </a:r>
          </a:p>
          <a:p>
            <a:r>
              <a:rPr lang="en-US" altLang="zh-CN" sz="1700" dirty="0"/>
              <a:t>1. Increment</a:t>
            </a:r>
          </a:p>
          <a:p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56F6F-3D21-4B03-AF93-DE6FBDA8D216}"/>
              </a:ext>
            </a:extLst>
          </p:cNvPr>
          <p:cNvSpPr/>
          <p:nvPr/>
        </p:nvSpPr>
        <p:spPr>
          <a:xfrm>
            <a:off x="1175837" y="2031808"/>
            <a:ext cx="894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Turing machine can be simulated by a Minsky machine</a:t>
            </a:r>
          </a:p>
        </p:txBody>
      </p:sp>
    </p:spTree>
    <p:extLst>
      <p:ext uri="{BB962C8B-B14F-4D97-AF65-F5344CB8AC3E}">
        <p14:creationId xmlns:p14="http://schemas.microsoft.com/office/powerpoint/2010/main" val="35011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DE2D-FE16-49F9-9262-5F02AE80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sz="4000" dirty="0"/>
              <a:t>	</a:t>
            </a:r>
            <a:r>
              <a:rPr lang="en-US" altLang="zh-CN" sz="3600" dirty="0"/>
              <a:t>Minsky machine</a:t>
            </a:r>
            <a:endParaRPr lang="zh-CN" altLang="en-US" sz="3600" dirty="0"/>
          </a:p>
        </p:txBody>
      </p:sp>
      <p:pic>
        <p:nvPicPr>
          <p:cNvPr id="5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69FD0689-657A-4F8A-8890-C5ECBFDA6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2281" y="3742836"/>
            <a:ext cx="1197299" cy="1359709"/>
          </a:xfrm>
        </p:spPr>
      </p:pic>
      <p:pic>
        <p:nvPicPr>
          <p:cNvPr id="6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837687CE-F185-441F-9396-723FF83AC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9580" y="3742836"/>
            <a:ext cx="1197299" cy="1359709"/>
          </a:xfrm>
          <a:prstGeom prst="rect">
            <a:avLst/>
          </a:prstGeom>
        </p:spPr>
      </p:pic>
      <p:pic>
        <p:nvPicPr>
          <p:cNvPr id="7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88567A85-5B6B-42BA-85DD-03B29D114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6664" y="3742835"/>
            <a:ext cx="1197299" cy="135970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93F0CE-AF89-43A1-BC96-E8B1FB906A68}"/>
              </a:ext>
            </a:extLst>
          </p:cNvPr>
          <p:cNvSpPr/>
          <p:nvPr/>
        </p:nvSpPr>
        <p:spPr>
          <a:xfrm>
            <a:off x="5492820" y="432194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706190DE-26CA-42AB-BA77-AB7DBCDD7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6151" y="3742836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E45CFDFC-DACD-43E4-81F9-031D81E9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3450" y="3742836"/>
            <a:ext cx="1197299" cy="1359709"/>
          </a:xfrm>
          <a:prstGeom prst="rect">
            <a:avLst/>
          </a:prstGeom>
        </p:spPr>
      </p:pic>
      <p:pic>
        <p:nvPicPr>
          <p:cNvPr id="1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C491128C-E560-4398-9690-61441AB2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0534" y="3742835"/>
            <a:ext cx="1197299" cy="1359709"/>
          </a:xfrm>
          <a:prstGeom prst="rect">
            <a:avLst/>
          </a:prstGeom>
        </p:spPr>
      </p:pic>
      <p:pic>
        <p:nvPicPr>
          <p:cNvPr id="20" name="Picture 19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4232DF94-56A5-4473-B876-4E622AB3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98169" y="4313877"/>
            <a:ext cx="540634" cy="594639"/>
          </a:xfrm>
          <a:prstGeom prst="rect">
            <a:avLst/>
          </a:prstGeom>
        </p:spPr>
      </p:pic>
      <p:pic>
        <p:nvPicPr>
          <p:cNvPr id="22" name="Picture 21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74039B3E-12F9-4FDE-9ADB-A0040C49E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1712" y="4313876"/>
            <a:ext cx="540634" cy="594639"/>
          </a:xfrm>
          <a:prstGeom prst="rect">
            <a:avLst/>
          </a:prstGeom>
        </p:spPr>
      </p:pic>
      <p:pic>
        <p:nvPicPr>
          <p:cNvPr id="24" name="Picture 23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C592B31C-D744-44DA-A2C9-8A1BF6F1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4321" y="4403986"/>
            <a:ext cx="540634" cy="594639"/>
          </a:xfrm>
          <a:prstGeom prst="rect">
            <a:avLst/>
          </a:prstGeom>
        </p:spPr>
      </p:pic>
      <p:pic>
        <p:nvPicPr>
          <p:cNvPr id="25" name="Picture 24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BFE3A5D1-961A-4DEC-838A-FDBE796F2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5181" y="4403985"/>
            <a:ext cx="540634" cy="594639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2E245CDC-B62E-4724-86F8-74C5EE6FE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36744" y="4217655"/>
            <a:ext cx="555788" cy="332894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04DB7B62-3F39-4D22-91B6-1E4B50043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93253" y="4217655"/>
            <a:ext cx="555788" cy="33289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93ADFC-B10F-4CA6-9E22-A5BF2D261BC0}"/>
              </a:ext>
            </a:extLst>
          </p:cNvPr>
          <p:cNvSpPr txBox="1">
            <a:spLocks/>
          </p:cNvSpPr>
          <p:nvPr/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700" dirty="0"/>
          </a:p>
          <a:p>
            <a:r>
              <a:rPr lang="en-US" altLang="zh-CN" sz="1700" dirty="0"/>
              <a:t>A Minsky Machine has k counters</a:t>
            </a:r>
          </a:p>
          <a:p>
            <a:r>
              <a:rPr lang="en-US" altLang="zh-CN" sz="1700" dirty="0"/>
              <a:t>For each counter, there are two types of operations: </a:t>
            </a:r>
          </a:p>
          <a:p>
            <a:r>
              <a:rPr lang="en-US" altLang="zh-CN" sz="1700" dirty="0"/>
              <a:t>1. Increment</a:t>
            </a:r>
          </a:p>
          <a:p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9923F-2925-4FE6-825A-706C102A5601}"/>
              </a:ext>
            </a:extLst>
          </p:cNvPr>
          <p:cNvSpPr/>
          <p:nvPr/>
        </p:nvSpPr>
        <p:spPr>
          <a:xfrm>
            <a:off x="1175837" y="2031808"/>
            <a:ext cx="894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Turing machine can be simulated by a Minsky machine</a:t>
            </a:r>
          </a:p>
        </p:txBody>
      </p:sp>
    </p:spTree>
    <p:extLst>
      <p:ext uri="{BB962C8B-B14F-4D97-AF65-F5344CB8AC3E}">
        <p14:creationId xmlns:p14="http://schemas.microsoft.com/office/powerpoint/2010/main" val="51717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A6D8-EFC5-49E0-B5E0-03AD3000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sz="4000" dirty="0"/>
              <a:t>	</a:t>
            </a:r>
            <a:r>
              <a:rPr lang="en-US" altLang="zh-CN" sz="3600" dirty="0"/>
              <a:t>Minsky machine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1DC5-EB91-4511-B794-CE5370ED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dirty="0"/>
          </a:p>
          <a:p>
            <a:r>
              <a:rPr lang="en-US" altLang="zh-CN" sz="1800" dirty="0"/>
              <a:t>A Minsky Machine has k counters</a:t>
            </a:r>
          </a:p>
          <a:p>
            <a:r>
              <a:rPr lang="en-US" altLang="zh-CN" sz="1800" dirty="0"/>
              <a:t>For each counter, there are two types of operations: </a:t>
            </a:r>
          </a:p>
          <a:p>
            <a:r>
              <a:rPr lang="en-US" altLang="zh-CN" sz="1800" dirty="0"/>
              <a:t>1. Increment</a:t>
            </a:r>
          </a:p>
          <a:p>
            <a:r>
              <a:rPr lang="en-US" altLang="zh-CN" sz="1800" dirty="0"/>
              <a:t>2. Decrement</a:t>
            </a:r>
          </a:p>
          <a:p>
            <a:endParaRPr lang="zh-CN" altLang="en-US" dirty="0"/>
          </a:p>
        </p:txBody>
      </p:sp>
      <p:pic>
        <p:nvPicPr>
          <p:cNvPr id="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7DB701E-E59C-4367-9DB6-EB2BF2BE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5861" y="4368989"/>
            <a:ext cx="1197299" cy="1359709"/>
          </a:xfrm>
          <a:prstGeom prst="rect">
            <a:avLst/>
          </a:prstGeom>
        </p:spPr>
      </p:pic>
      <p:pic>
        <p:nvPicPr>
          <p:cNvPr id="5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D3B3FBA7-2001-4824-8609-F079B186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160" y="4368989"/>
            <a:ext cx="1197299" cy="1359709"/>
          </a:xfrm>
          <a:prstGeom prst="rect">
            <a:avLst/>
          </a:prstGeom>
        </p:spPr>
      </p:pic>
      <p:pic>
        <p:nvPicPr>
          <p:cNvPr id="6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03FDB06-4E83-4831-9EEA-243B0E98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0244" y="4368988"/>
            <a:ext cx="1197299" cy="1359709"/>
          </a:xfrm>
          <a:prstGeom prst="rect">
            <a:avLst/>
          </a:prstGeom>
        </p:spPr>
      </p:pic>
      <p:pic>
        <p:nvPicPr>
          <p:cNvPr id="7" name="Picture 6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F29DAA0F-A47B-4408-B61E-3E5A06FC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8045" y="5030137"/>
            <a:ext cx="540634" cy="594639"/>
          </a:xfrm>
          <a:prstGeom prst="rect">
            <a:avLst/>
          </a:prstGeom>
        </p:spPr>
      </p:pic>
      <p:pic>
        <p:nvPicPr>
          <p:cNvPr id="8" name="Picture 7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89DA56A7-C673-4CAA-966A-9AC5A90AF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14891" y="5030138"/>
            <a:ext cx="540634" cy="594639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25B5367-FC26-467B-90FD-1E3D3D62F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07314" y="4781655"/>
            <a:ext cx="555788" cy="3328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69610B-CB42-4EAE-9F8E-1F3C3AF8FFD8}"/>
              </a:ext>
            </a:extLst>
          </p:cNvPr>
          <p:cNvSpPr/>
          <p:nvPr/>
        </p:nvSpPr>
        <p:spPr>
          <a:xfrm>
            <a:off x="5247328" y="4801538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8D4FEE5-74F8-475D-81F5-03D1024A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82" y="4371258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F3A6C6A9-A89C-465A-B819-1BF662DE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3481" y="4371258"/>
            <a:ext cx="1197299" cy="1359709"/>
          </a:xfrm>
          <a:prstGeom prst="rect">
            <a:avLst/>
          </a:prstGeom>
        </p:spPr>
      </p:pic>
      <p:pic>
        <p:nvPicPr>
          <p:cNvPr id="1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7A89AED9-935A-4100-A732-71C8D2DC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565" y="4371257"/>
            <a:ext cx="1197299" cy="1359709"/>
          </a:xfrm>
          <a:prstGeom prst="rect">
            <a:avLst/>
          </a:prstGeom>
        </p:spPr>
      </p:pic>
      <p:pic>
        <p:nvPicPr>
          <p:cNvPr id="15" name="Picture 14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B37700AE-3A62-419D-BD86-B4D80BA14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82296" y="5030137"/>
            <a:ext cx="540634" cy="594639"/>
          </a:xfrm>
          <a:prstGeom prst="rect">
            <a:avLst/>
          </a:prstGeom>
        </p:spPr>
      </p:pic>
      <p:pic>
        <p:nvPicPr>
          <p:cNvPr id="16" name="Picture 15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96048DF8-C273-40B4-9024-5DA01DD9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5212" y="5032407"/>
            <a:ext cx="540634" cy="594639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A25BA09A-7D30-42F2-8697-DE25A1C41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77635" y="4783924"/>
            <a:ext cx="555788" cy="3328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7324F4-ECC9-488F-8856-5494915482F3}"/>
              </a:ext>
            </a:extLst>
          </p:cNvPr>
          <p:cNvSpPr/>
          <p:nvPr/>
        </p:nvSpPr>
        <p:spPr>
          <a:xfrm>
            <a:off x="1066800" y="2027348"/>
            <a:ext cx="894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Turing machine can be simulated by a Minsky machine</a:t>
            </a:r>
          </a:p>
        </p:txBody>
      </p:sp>
    </p:spTree>
    <p:extLst>
      <p:ext uri="{BB962C8B-B14F-4D97-AF65-F5344CB8AC3E}">
        <p14:creationId xmlns:p14="http://schemas.microsoft.com/office/powerpoint/2010/main" val="22856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A6D8-EFC5-49E0-B5E0-03AD3000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sz="4000" dirty="0"/>
              <a:t>	</a:t>
            </a:r>
            <a:r>
              <a:rPr lang="en-US" altLang="zh-CN" sz="3600" dirty="0"/>
              <a:t>Minsky machine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1DC5-EB91-4511-B794-CE5370ED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dirty="0"/>
          </a:p>
          <a:p>
            <a:r>
              <a:rPr lang="en-US" altLang="zh-CN" sz="1800" dirty="0"/>
              <a:t>A Minsky Machine has k counters</a:t>
            </a:r>
          </a:p>
          <a:p>
            <a:r>
              <a:rPr lang="en-US" altLang="zh-CN" sz="1800" dirty="0"/>
              <a:t>For each counter, there are two types of operations: </a:t>
            </a:r>
          </a:p>
          <a:p>
            <a:r>
              <a:rPr lang="en-US" altLang="zh-CN" sz="1800" dirty="0"/>
              <a:t>1. Increment</a:t>
            </a:r>
          </a:p>
          <a:p>
            <a:r>
              <a:rPr lang="en-US" altLang="zh-CN" sz="1800" dirty="0"/>
              <a:t>2. Decrement</a:t>
            </a:r>
          </a:p>
          <a:p>
            <a:endParaRPr lang="zh-CN" altLang="en-US" dirty="0"/>
          </a:p>
        </p:txBody>
      </p:sp>
      <p:pic>
        <p:nvPicPr>
          <p:cNvPr id="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7DB701E-E59C-4367-9DB6-EB2BF2BE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5861" y="4368989"/>
            <a:ext cx="1197299" cy="1359709"/>
          </a:xfrm>
          <a:prstGeom prst="rect">
            <a:avLst/>
          </a:prstGeom>
        </p:spPr>
      </p:pic>
      <p:pic>
        <p:nvPicPr>
          <p:cNvPr id="5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D3B3FBA7-2001-4824-8609-F079B186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160" y="4368989"/>
            <a:ext cx="1197299" cy="1359709"/>
          </a:xfrm>
          <a:prstGeom prst="rect">
            <a:avLst/>
          </a:prstGeom>
        </p:spPr>
      </p:pic>
      <p:pic>
        <p:nvPicPr>
          <p:cNvPr id="6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03FDB06-4E83-4831-9EEA-243B0E98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0244" y="4368988"/>
            <a:ext cx="1197299" cy="1359709"/>
          </a:xfrm>
          <a:prstGeom prst="rect">
            <a:avLst/>
          </a:prstGeom>
        </p:spPr>
      </p:pic>
      <p:pic>
        <p:nvPicPr>
          <p:cNvPr id="7" name="Picture 6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F29DAA0F-A47B-4408-B61E-3E5A06FC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8045" y="5030137"/>
            <a:ext cx="540634" cy="594639"/>
          </a:xfrm>
          <a:prstGeom prst="rect">
            <a:avLst/>
          </a:prstGeom>
        </p:spPr>
      </p:pic>
      <p:pic>
        <p:nvPicPr>
          <p:cNvPr id="8" name="Picture 7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89DA56A7-C673-4CAA-966A-9AC5A90AF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14891" y="5030138"/>
            <a:ext cx="540634" cy="594639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25B5367-FC26-467B-90FD-1E3D3D62F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07314" y="4781655"/>
            <a:ext cx="555788" cy="3328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69610B-CB42-4EAE-9F8E-1F3C3AF8FFD8}"/>
              </a:ext>
            </a:extLst>
          </p:cNvPr>
          <p:cNvSpPr/>
          <p:nvPr/>
        </p:nvSpPr>
        <p:spPr>
          <a:xfrm>
            <a:off x="5247328" y="4801538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8D4FEE5-74F8-475D-81F5-03D1024A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82" y="4371258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F3A6C6A9-A89C-465A-B819-1BF662DE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3481" y="4371258"/>
            <a:ext cx="1197299" cy="1359709"/>
          </a:xfrm>
          <a:prstGeom prst="rect">
            <a:avLst/>
          </a:prstGeom>
        </p:spPr>
      </p:pic>
      <p:pic>
        <p:nvPicPr>
          <p:cNvPr id="1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7A89AED9-935A-4100-A732-71C8D2DC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565" y="4371257"/>
            <a:ext cx="1197299" cy="1359709"/>
          </a:xfrm>
          <a:prstGeom prst="rect">
            <a:avLst/>
          </a:prstGeom>
        </p:spPr>
      </p:pic>
      <p:pic>
        <p:nvPicPr>
          <p:cNvPr id="15" name="Picture 14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B37700AE-3A62-419D-BD86-B4D80BA14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82296" y="5030137"/>
            <a:ext cx="540634" cy="594639"/>
          </a:xfrm>
          <a:prstGeom prst="rect">
            <a:avLst/>
          </a:prstGeom>
        </p:spPr>
      </p:pic>
      <p:pic>
        <p:nvPicPr>
          <p:cNvPr id="16" name="Picture 15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96048DF8-C273-40B4-9024-5DA01DD9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5212" y="5032407"/>
            <a:ext cx="540634" cy="594639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A25BA09A-7D30-42F2-8697-DE25A1C41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66342" y="3983034"/>
            <a:ext cx="555788" cy="3328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7324F4-ECC9-488F-8856-5494915482F3}"/>
              </a:ext>
            </a:extLst>
          </p:cNvPr>
          <p:cNvSpPr/>
          <p:nvPr/>
        </p:nvSpPr>
        <p:spPr>
          <a:xfrm>
            <a:off x="1066800" y="2027348"/>
            <a:ext cx="894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Turing machine can be simulated by a Minsky machine</a:t>
            </a:r>
          </a:p>
        </p:txBody>
      </p:sp>
    </p:spTree>
    <p:extLst>
      <p:ext uri="{BB962C8B-B14F-4D97-AF65-F5344CB8AC3E}">
        <p14:creationId xmlns:p14="http://schemas.microsoft.com/office/powerpoint/2010/main" val="388188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A6D8-EFC5-49E0-B5E0-03AD3000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sz="4000" dirty="0"/>
              <a:t>	</a:t>
            </a:r>
            <a:r>
              <a:rPr lang="en-US" altLang="zh-CN" sz="3600" dirty="0"/>
              <a:t>Minsky machine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1DC5-EB91-4511-B794-CE5370ED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dirty="0"/>
          </a:p>
          <a:p>
            <a:r>
              <a:rPr lang="en-US" altLang="zh-CN" sz="1800" dirty="0"/>
              <a:t>A Minsky Machine has k counters</a:t>
            </a:r>
          </a:p>
          <a:p>
            <a:r>
              <a:rPr lang="en-US" altLang="zh-CN" sz="1800" dirty="0"/>
              <a:t>For each counter, there are two types of operations: </a:t>
            </a:r>
          </a:p>
          <a:p>
            <a:r>
              <a:rPr lang="en-US" altLang="zh-CN" sz="1800" dirty="0"/>
              <a:t>1. Increment</a:t>
            </a:r>
          </a:p>
          <a:p>
            <a:r>
              <a:rPr lang="en-US" altLang="zh-CN" sz="1800" dirty="0"/>
              <a:t>2. Decrement</a:t>
            </a:r>
          </a:p>
          <a:p>
            <a:endParaRPr lang="zh-CN" altLang="en-US" dirty="0"/>
          </a:p>
        </p:txBody>
      </p:sp>
      <p:pic>
        <p:nvPicPr>
          <p:cNvPr id="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7DB701E-E59C-4367-9DB6-EB2BF2BE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5861" y="4368989"/>
            <a:ext cx="1197299" cy="1359709"/>
          </a:xfrm>
          <a:prstGeom prst="rect">
            <a:avLst/>
          </a:prstGeom>
        </p:spPr>
      </p:pic>
      <p:pic>
        <p:nvPicPr>
          <p:cNvPr id="5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D3B3FBA7-2001-4824-8609-F079B186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160" y="4368989"/>
            <a:ext cx="1197299" cy="1359709"/>
          </a:xfrm>
          <a:prstGeom prst="rect">
            <a:avLst/>
          </a:prstGeom>
        </p:spPr>
      </p:pic>
      <p:pic>
        <p:nvPicPr>
          <p:cNvPr id="6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03FDB06-4E83-4831-9EEA-243B0E98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0244" y="4368988"/>
            <a:ext cx="1197299" cy="1359709"/>
          </a:xfrm>
          <a:prstGeom prst="rect">
            <a:avLst/>
          </a:prstGeom>
        </p:spPr>
      </p:pic>
      <p:pic>
        <p:nvPicPr>
          <p:cNvPr id="7" name="Picture 6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F29DAA0F-A47B-4408-B61E-3E5A06FC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8045" y="5030137"/>
            <a:ext cx="540634" cy="594639"/>
          </a:xfrm>
          <a:prstGeom prst="rect">
            <a:avLst/>
          </a:prstGeom>
        </p:spPr>
      </p:pic>
      <p:pic>
        <p:nvPicPr>
          <p:cNvPr id="8" name="Picture 7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89DA56A7-C673-4CAA-966A-9AC5A90AF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14891" y="5030138"/>
            <a:ext cx="540634" cy="594639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25B5367-FC26-467B-90FD-1E3D3D62F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07314" y="4781655"/>
            <a:ext cx="555788" cy="3328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69610B-CB42-4EAE-9F8E-1F3C3AF8FFD8}"/>
              </a:ext>
            </a:extLst>
          </p:cNvPr>
          <p:cNvSpPr/>
          <p:nvPr/>
        </p:nvSpPr>
        <p:spPr>
          <a:xfrm>
            <a:off x="5247328" y="4801538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8D4FEE5-74F8-475D-81F5-03D1024A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82" y="4371258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F3A6C6A9-A89C-465A-B819-1BF662DE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3481" y="4371258"/>
            <a:ext cx="1197299" cy="1359709"/>
          </a:xfrm>
          <a:prstGeom prst="rect">
            <a:avLst/>
          </a:prstGeom>
        </p:spPr>
      </p:pic>
      <p:pic>
        <p:nvPicPr>
          <p:cNvPr id="14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7A89AED9-935A-4100-A732-71C8D2DC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565" y="4371257"/>
            <a:ext cx="1197299" cy="1359709"/>
          </a:xfrm>
          <a:prstGeom prst="rect">
            <a:avLst/>
          </a:prstGeom>
        </p:spPr>
      </p:pic>
      <p:pic>
        <p:nvPicPr>
          <p:cNvPr id="15" name="Picture 14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B37700AE-3A62-419D-BD86-B4D80BA14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82296" y="5030137"/>
            <a:ext cx="540634" cy="594639"/>
          </a:xfrm>
          <a:prstGeom prst="rect">
            <a:avLst/>
          </a:prstGeom>
        </p:spPr>
      </p:pic>
      <p:pic>
        <p:nvPicPr>
          <p:cNvPr id="16" name="Picture 15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96048DF8-C273-40B4-9024-5DA01DD9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5212" y="5032407"/>
            <a:ext cx="540634" cy="5946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7324F4-ECC9-488F-8856-5494915482F3}"/>
              </a:ext>
            </a:extLst>
          </p:cNvPr>
          <p:cNvSpPr/>
          <p:nvPr/>
        </p:nvSpPr>
        <p:spPr>
          <a:xfrm>
            <a:off x="1066800" y="2027348"/>
            <a:ext cx="894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Turing machine can be simulated by a Minsky machine</a:t>
            </a:r>
          </a:p>
        </p:txBody>
      </p:sp>
    </p:spTree>
    <p:extLst>
      <p:ext uri="{BB962C8B-B14F-4D97-AF65-F5344CB8AC3E}">
        <p14:creationId xmlns:p14="http://schemas.microsoft.com/office/powerpoint/2010/main" val="422178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B894-6012-4713-8C85-0E333E93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Group simulating a Minsky machine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5B336-9446-4B92-8F31-1DF4D9C43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ng-Latn-001" altLang="zh-CN" sz="2000" dirty="0"/>
                  <a:t>Simulation group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[</a:t>
                </a:r>
                <a:r>
                  <a:rPr lang="en-US" altLang="zh-CN" sz="2000" dirty="0" err="1"/>
                  <a:t>Kharl</a:t>
                </a:r>
                <a:r>
                  <a:rPr lang="en-US" altLang="zh-CN" sz="2000" dirty="0"/>
                  <a:t>.. </a:t>
                </a:r>
                <a:r>
                  <a:rPr lang="en-US" altLang="zh-CN" sz="2000" dirty="0" err="1"/>
                  <a:t>Myasn</a:t>
                </a:r>
                <a:r>
                  <a:rPr lang="en-US" altLang="zh-CN" sz="2000" dirty="0"/>
                  <a:t>. Sapir 2017]</a:t>
                </a:r>
              </a:p>
              <a:p>
                <a:pPr lvl="1"/>
                <a:r>
                  <a:rPr lang="en-US" altLang="zh-CN" sz="2000" dirty="0"/>
                  <a:t>For each configuration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000" dirty="0"/>
                  <a:t>, there is a group element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lvl="1"/>
                <a:r>
                  <a:rPr lang="en-US" altLang="zh-CN" sz="2000" dirty="0"/>
                  <a:t>Special elements: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/>
                  <a:t> is accepted</a:t>
                </a:r>
              </a:p>
              <a:p>
                <a:r>
                  <a:rPr lang="en-US" altLang="zh-CN" sz="2000" dirty="0"/>
                  <a:t>Embed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is undecidable [C. S. 2019]</a:t>
                </a:r>
              </a:p>
              <a:p>
                <a:pPr lvl="1"/>
                <a:r>
                  <a:rPr lang="en-US" altLang="zh-CN" sz="2000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5B336-9446-4B92-8F31-1DF4D9C43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5BFE9224-0AA0-41A3-88CD-71E03E1A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3018" y="4593035"/>
            <a:ext cx="1197299" cy="1359709"/>
          </a:xfrm>
          <a:prstGeom prst="rect">
            <a:avLst/>
          </a:prstGeom>
        </p:spPr>
      </p:pic>
      <p:pic>
        <p:nvPicPr>
          <p:cNvPr id="10" name="Picture 9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7DD995AF-4AB5-4556-8FD6-905CAFEB5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50819" y="5254184"/>
            <a:ext cx="540634" cy="594639"/>
          </a:xfrm>
          <a:prstGeom prst="rect">
            <a:avLst/>
          </a:prstGeom>
        </p:spPr>
      </p:pic>
      <p:pic>
        <p:nvPicPr>
          <p:cNvPr id="12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AFC25453-98E6-4CF1-BF9A-995993152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90317" y="4574329"/>
            <a:ext cx="1197299" cy="1359709"/>
          </a:xfrm>
          <a:prstGeom prst="rect">
            <a:avLst/>
          </a:prstGeom>
        </p:spPr>
      </p:pic>
      <p:pic>
        <p:nvPicPr>
          <p:cNvPr id="13" name="Content Placeholder 4" descr="A picture containing mug, vessel&#10;&#10;Description automatically generated">
            <a:extLst>
              <a:ext uri="{FF2B5EF4-FFF2-40B4-BE49-F238E27FC236}">
                <a16:creationId xmlns:a16="http://schemas.microsoft.com/office/drawing/2014/main" id="{4DE87335-71AD-4117-A0AE-B3BB95B1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87616" y="4574329"/>
            <a:ext cx="1197299" cy="1359709"/>
          </a:xfrm>
          <a:prstGeom prst="rect">
            <a:avLst/>
          </a:prstGeom>
        </p:spPr>
      </p:pic>
      <p:pic>
        <p:nvPicPr>
          <p:cNvPr id="14" name="Picture 13" descr="A picture containing coil spring, gambling house, room, clipart&#10;&#10;Description automatically generated">
            <a:extLst>
              <a:ext uri="{FF2B5EF4-FFF2-40B4-BE49-F238E27FC236}">
                <a16:creationId xmlns:a16="http://schemas.microsoft.com/office/drawing/2014/main" id="{ADE7E67B-08B8-4B28-9C06-405B64EAE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49347" y="5235478"/>
            <a:ext cx="540634" cy="594639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9EF9F9EC-67B4-492B-829F-F448E4A8D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41770" y="4986995"/>
            <a:ext cx="555788" cy="3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1D04-F709-48D4-BE55-A1CC5529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Self-testing result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796A9-81D9-4E8E-B4CE-5B59EE596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ang-Latn-001" altLang="zh-CN" sz="2000" dirty="0"/>
                  <a:t>For any prime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ang-Latn-001" altLang="zh-CN" sz="2000" dirty="0"/>
                  <a:t> with primitive root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There exists a correlation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 that can self-test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|"/>
                            <m:endChr m:val="⟩"/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If a stategy with the shared state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ng-Latn-001" altLang="zh-CN" sz="2000" dirty="0"/>
                  <a:t> can induce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ang-Latn-001" altLang="zh-CN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ang-Latn-001" altLang="zh-CN" sz="2000" dirty="0"/>
              </a:p>
              <a:p>
                <a:r>
                  <a:rPr lang="ang-Latn-001" altLang="zh-CN" sz="2200" dirty="0"/>
                  <a:t>A modified 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ng-Latn-001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ng-Latn-001" altLang="zh-CN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ang-Latn-001" altLang="zh-C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ng-Latn-001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ng-Latn-001" altLang="zh-CN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ang-Latn-001" altLang="zh-CN" sz="2200" dirty="0"/>
              </a:p>
              <a:p>
                <a:pPr lvl="1"/>
                <a:r>
                  <a:rPr lang="en-US" altLang="zh-CN" sz="2000" dirty="0"/>
                  <a:t>I</a:t>
                </a:r>
                <a:r>
                  <a:rPr lang="ang-Latn-001" altLang="zh-CN" sz="2000" dirty="0"/>
                  <a:t>nduced by the regular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ang-Latn-001" altLang="zh-CN" sz="2000" dirty="0"/>
              </a:p>
              <a:p>
                <a:pPr lvl="1"/>
                <a:r>
                  <a:rPr lang="ang-Latn-001" altLang="zh-CN" sz="2000" dirty="0"/>
                  <a:t>If a stategy with the shared state </a:t>
                </a:r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ng-Latn-001" altLang="zh-CN" sz="2000" dirty="0"/>
                  <a:t> can induce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ang-Latn-001" altLang="zh-CN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ang-Latn-001" altLang="zh-CN" sz="2000" dirty="0"/>
              </a:p>
              <a:p>
                <a:pPr lvl="1"/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796A9-81D9-4E8E-B4CE-5B59EE596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Quantum Entanglement | Brilliant Math &amp; Science Wiki">
            <a:extLst>
              <a:ext uri="{FF2B5EF4-FFF2-40B4-BE49-F238E27FC236}">
                <a16:creationId xmlns:a16="http://schemas.microsoft.com/office/drawing/2014/main" id="{0375146B-4237-49A0-9CE9-B9C2B826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00" y="5376481"/>
            <a:ext cx="3952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E013-491E-4EF3-A7E6-A6FD2647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3. The proof: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ang-Latn-001" altLang="zh-CN" sz="3600" dirty="0"/>
              <a:t>Our construction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FCDEC-DB0D-439D-A2BD-B4A0729355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altLang="zh-CN" sz="19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1900" dirty="0"/>
                  <a:t> is a recursively enumerable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1900" dirty="0"/>
                  <a:t> is the n-th prime with primitive root </a:t>
                </a:r>
                <a14:m>
                  <m:oMath xmlns:m="http://schemas.openxmlformats.org/officeDocument/2006/math"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∈{2, 3, 5}</m:t>
                    </m:r>
                  </m:oMath>
                </a14:m>
                <a:r>
                  <a:rPr lang="ang-Latn-001" altLang="zh-CN" sz="1900" dirty="0"/>
                  <a:t> </a:t>
                </a:r>
                <a:endParaRPr lang="en-US" altLang="zh-CN" sz="1900" dirty="0"/>
              </a:p>
              <a:p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100" dirty="0"/>
                  <a:t> enumerates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100" dirty="0"/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ang-Latn-001" altLang="zh-CN" sz="1900" dirty="0"/>
                  <a:t>: add an element </a:t>
                </a:r>
                <a14:m>
                  <m:oMath xmlns:m="http://schemas.openxmlformats.org/officeDocument/2006/math"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ang-Latn-001" altLang="zh-CN" sz="1900" dirty="0"/>
                  <a:t> to </a:t>
                </a:r>
                <a14:m>
                  <m:oMath xmlns:m="http://schemas.openxmlformats.org/officeDocument/2006/math"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1900" dirty="0"/>
                  <a:t> such that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9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900" dirty="0"/>
                  <a:t> for all n</a:t>
                </a:r>
                <a:endParaRPr lang="ang-Latn-001" altLang="zh-CN" sz="19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ang-Latn-001" altLang="zh-CN" sz="1900" dirty="0"/>
                  <a:t> implies that </a:t>
                </a:r>
                <a14:m>
                  <m:oMath xmlns:m="http://schemas.openxmlformats.org/officeDocument/2006/math"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ang-Latn-001" altLang="zh-CN" sz="19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altLang="zh-CN" sz="1900" dirty="0"/>
              </a:p>
              <a:p>
                <a:r>
                  <a:rPr lang="ang-Latn-001" altLang="zh-CN" sz="1900" dirty="0"/>
                  <a:t>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ang-Latn-001" altLang="zh-CN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ng-Latn-001" altLang="zh-CN" sz="19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ang-Latn-001" altLang="zh-CN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ng-Latn-001" altLang="zh-CN" sz="19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ang-Latn-001" altLang="zh-CN" sz="19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num>
                      <m:den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⟨ </m:t>
                        </m:r>
                        <m:sSup>
                          <m:sSupPr>
                            <m:ctrlP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ng-Latn-001" altLang="zh-CN" sz="19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</m:oMath>
                </a14:m>
                <a:r>
                  <a:rPr lang="ang-Latn-001" altLang="zh-CN" sz="1900" dirty="0"/>
                  <a:t>, </a:t>
                </a:r>
                <a14:m>
                  <m:oMath xmlns:m="http://schemas.openxmlformats.org/officeDocument/2006/math"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1900" dirty="0"/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ng-Latn-001" altLang="zh-CN" sz="19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ang-Latn-001" altLang="zh-CN" sz="19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ng-Latn-001" altLang="zh-CN" sz="1900" dirty="0"/>
                  <a:t> is accepted by </a:t>
                </a:r>
                <a14:m>
                  <m:oMath xmlns:m="http://schemas.openxmlformats.org/officeDocument/2006/math"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ang-Latn-001" altLang="zh-CN" sz="1900" dirty="0"/>
              </a:p>
              <a:p>
                <a:r>
                  <a:rPr lang="en-US" altLang="zh-CN" sz="1900" dirty="0"/>
                  <a:t>Embed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ng-Latn-001" altLang="zh-C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ang-Latn-001" altLang="zh-CN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ng-Latn-001" altLang="zh-CN" sz="19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num>
                      <m:den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⟨ </m:t>
                        </m:r>
                        <m:sSup>
                          <m:sSupPr>
                            <m:ctrlP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ang-Latn-001" altLang="zh-CN" sz="1900" i="1">
                            <a:latin typeface="Cambria Math" panose="02040503050406030204" pitchFamily="18" charset="0"/>
                          </a:rPr>
                          <m:t> ⟩</m:t>
                        </m:r>
                      </m:den>
                    </m:f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19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ng-Latn-001" altLang="zh-CN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ng-Latn-001" altLang="zh-CN" sz="19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ng-Latn-001" altLang="zh-CN" sz="19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sz="19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9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9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9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900" i="1" dirty="0">
                        <a:latin typeface="Cambria Math" panose="02040503050406030204" pitchFamily="18" charset="0"/>
                      </a:rPr>
                      <m:t>,8,8)</m:t>
                    </m:r>
                  </m:oMath>
                </a14:m>
                <a:r>
                  <a:rPr lang="en-US" altLang="zh-CN" sz="1900" dirty="0"/>
                  <a:t> </a:t>
                </a:r>
                <a:r>
                  <a:rPr lang="en-US" altLang="zh-CN" sz="1900" dirty="0" err="1"/>
                  <a:t>iff</a:t>
                </a:r>
                <a:r>
                  <a:rPr lang="en-US" altLang="zh-CN" sz="19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ng-Latn-001" altLang="zh-CN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900" dirty="0"/>
                  <a:t> in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ang-Latn-001" altLang="zh-CN" sz="19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ang-Latn-001" altLang="zh-CN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ng-Latn-001" altLang="zh-CN" sz="19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sSub>
                                  <m:sSubPr>
                                    <m:ctrlP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ang-Latn-001" altLang="zh-CN" sz="19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num>
                      <m:den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lang="en-US" altLang="zh-CN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CN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9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</m:oMath>
                </a14:m>
                <a:endParaRPr lang="en-US" altLang="zh-CN" sz="19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FCDEC-DB0D-439D-A2BD-B4A072935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1063B2-3AAC-476F-866C-5923E9C2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39617" y="4217715"/>
            <a:ext cx="2057795" cy="18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12F7C-BE8B-4746-8FE3-255CF28A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ang-Latn-001" altLang="zh-CN" sz="4400" dirty="0">
                <a:solidFill>
                  <a:srgbClr val="FFFFFF"/>
                </a:solidFill>
              </a:rPr>
              <a:t>Summary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02A57-A87C-4854-81AE-4F47C3115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349" y="936416"/>
                <a:ext cx="5443819" cy="4985169"/>
              </a:xfrm>
            </p:spPr>
            <p:txBody>
              <a:bodyPr anchor="ctr">
                <a:normAutofit/>
              </a:bodyPr>
              <a:lstStyle/>
              <a:p>
                <a:r>
                  <a:rPr lang="en-US" altLang="zh-CN" sz="2000" dirty="0"/>
                  <a:t>There exists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 such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ng-Latn-001" altLang="zh-C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ng-Latn-001" altLang="zh-CN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𝑀𝑒𝑚𝑏𝑒𝑟𝑠h𝑖𝑝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ang-Latn-001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𝑞𝑎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 is </a:t>
                </a:r>
                <a:r>
                  <a:rPr lang="ang-Latn-001" altLang="zh-CN" sz="2000" b="1" dirty="0">
                    <a:solidFill>
                      <a:srgbClr val="FF0000"/>
                    </a:solidFill>
                  </a:rPr>
                  <a:t>coRE-hard</a:t>
                </a:r>
              </a:p>
              <a:p>
                <a:pPr lvl="1"/>
                <a:r>
                  <a:rPr lang="ang-Latn-001" altLang="zh-CN" sz="2000" b="1" dirty="0">
                    <a:solidFill>
                      <a:srgbClr val="FF0000"/>
                    </a:solidFill>
                  </a:rPr>
                  <a:t>Not tight </a:t>
                </a:r>
                <a:r>
                  <a:rPr lang="ang-Latn-001" altLang="zh-CN" sz="2000" dirty="0"/>
                  <a:t>[M</a:t>
                </a:r>
                <a:r>
                  <a:rPr lang="en-US" altLang="zh-CN" sz="2000" dirty="0" err="1"/>
                  <a:t>ousavi</a:t>
                </a:r>
                <a:r>
                  <a:rPr lang="en-US" altLang="zh-CN" sz="2000" dirty="0"/>
                  <a:t>, </a:t>
                </a:r>
                <a:r>
                  <a:rPr lang="ang-Latn-001" altLang="zh-CN" sz="2000" dirty="0"/>
                  <a:t>N</a:t>
                </a:r>
                <a:r>
                  <a:rPr lang="en-US" altLang="zh-CN" sz="2000" dirty="0" err="1"/>
                  <a:t>ezhadi</a:t>
                </a:r>
                <a:r>
                  <a:rPr lang="en-US" altLang="zh-CN" sz="2000" dirty="0"/>
                  <a:t>, </a:t>
                </a:r>
                <a:r>
                  <a:rPr lang="ang-Latn-001" altLang="zh-CN" sz="2000" dirty="0"/>
                  <a:t>Y</a:t>
                </a:r>
                <a:r>
                  <a:rPr lang="en-US" altLang="zh-CN" sz="2000" dirty="0" err="1"/>
                  <a:t>uen</a:t>
                </a:r>
                <a:r>
                  <a:rPr lang="en-US" altLang="zh-CN" sz="2000" dirty="0"/>
                  <a:t> </a:t>
                </a:r>
                <a:r>
                  <a:rPr lang="ang-Latn-001" altLang="zh-CN" sz="2000" dirty="0"/>
                  <a:t>20</a:t>
                </a:r>
                <a:r>
                  <a:rPr lang="en-US" altLang="zh-CN" sz="2000" dirty="0"/>
                  <a:t>20</a:t>
                </a:r>
                <a:r>
                  <a:rPr lang="ang-Latn-001" altLang="zh-CN" sz="2000" dirty="0"/>
                  <a:t>]</a:t>
                </a:r>
                <a:endParaRPr lang="ang-Latn-001" altLang="zh-CN" sz="2000" b="1" dirty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/>
                  <a:t>There exists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ang-Latn-001" altLang="zh-CN" sz="2000" b="0" i="1" dirty="0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 such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ng-Latn-001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ng-Latn-001" altLang="zh-CN" sz="20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ang-Latn-001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ang-Latn-001" altLang="zh-CN" sz="2000" b="0" i="1" smtClean="0">
                        <a:latin typeface="Cambria Math" panose="02040503050406030204" pitchFamily="18" charset="0"/>
                      </a:rPr>
                      <m:t>𝑀𝑒𝑚𝑏𝑒𝑟𝑠h𝑖𝑝</m:t>
                    </m:r>
                    <m:sSub>
                      <m:sSubPr>
                        <m:ctrlP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ang-Latn-001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ang-Latn-001" altLang="zh-CN" sz="20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ang-Latn-001" altLang="zh-CN" sz="20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ang-Latn-001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ang-Latn-001" altLang="zh-C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ang-Latn-001" altLang="zh-CN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</m:oMath>
                </a14:m>
                <a:r>
                  <a:rPr lang="ang-Latn-001" altLang="zh-CN" sz="2000" dirty="0"/>
                  <a:t> is </a:t>
                </a:r>
                <a:r>
                  <a:rPr lang="ang-Latn-001" altLang="zh-CN" sz="2000" b="1" dirty="0">
                    <a:solidFill>
                      <a:srgbClr val="FF0000"/>
                    </a:solidFill>
                  </a:rPr>
                  <a:t>coRE-complete</a:t>
                </a:r>
              </a:p>
              <a:p>
                <a:pPr lvl="1"/>
                <a:r>
                  <a:rPr lang="ang-Latn-001" altLang="zh-CN" sz="2000" b="1" dirty="0">
                    <a:solidFill>
                      <a:srgbClr val="FF0000"/>
                    </a:solidFill>
                  </a:rPr>
                  <a:t>Tight </a:t>
                </a:r>
                <a:r>
                  <a:rPr lang="ang-Latn-001" altLang="zh-CN" sz="2000" dirty="0"/>
                  <a:t>[N</a:t>
                </a:r>
                <a:r>
                  <a:rPr lang="en-US" altLang="zh-CN" sz="2000" dirty="0" err="1"/>
                  <a:t>avascues</a:t>
                </a:r>
                <a:r>
                  <a:rPr lang="en-US" altLang="zh-CN" sz="2000" dirty="0"/>
                  <a:t>, </a:t>
                </a:r>
                <a:r>
                  <a:rPr lang="ang-Latn-001" altLang="zh-CN" sz="2000" dirty="0"/>
                  <a:t>P</a:t>
                </a:r>
                <a:r>
                  <a:rPr lang="en-US" altLang="zh-CN" sz="2000" dirty="0" err="1"/>
                  <a:t>ironio</a:t>
                </a:r>
                <a:r>
                  <a:rPr lang="en-US" altLang="zh-CN" sz="2000" dirty="0"/>
                  <a:t>, </a:t>
                </a:r>
                <a:r>
                  <a:rPr lang="ang-Latn-001" altLang="zh-CN" sz="2000" dirty="0"/>
                  <a:t>A</a:t>
                </a:r>
                <a:r>
                  <a:rPr lang="en-US" altLang="zh-CN" sz="2000" dirty="0" err="1"/>
                  <a:t>cin</a:t>
                </a:r>
                <a:r>
                  <a:rPr lang="en-US" altLang="zh-CN" sz="2000" dirty="0"/>
                  <a:t> 20</a:t>
                </a:r>
                <a:r>
                  <a:rPr lang="ang-Latn-001" altLang="zh-CN" sz="2000" dirty="0"/>
                  <a:t>08]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02A57-A87C-4854-81AE-4F47C3115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349" y="936416"/>
                <a:ext cx="5443819" cy="4985169"/>
              </a:xfrm>
              <a:blipFill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FF98-8B9F-214C-8FE0-5CC9C72C91E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1. Quantum correlations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 Bell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3CA1E-F284-D64F-9D39-D857B44C4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Correlation: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3CA1E-F284-D64F-9D39-D857B44C4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5F423C6-AD16-1F4F-A980-A940F48D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05" y="2595114"/>
            <a:ext cx="2074155" cy="2317491"/>
          </a:xfrm>
          <a:prstGeom prst="rect">
            <a:avLst/>
          </a:prstGeom>
          <a:effectLst/>
        </p:spPr>
      </p:pic>
      <p:pic>
        <p:nvPicPr>
          <p:cNvPr id="5" name="Content Placeholder 4" descr="A close up of a toy&#10;&#10;Description generated with high confidence">
            <a:extLst>
              <a:ext uri="{FF2B5EF4-FFF2-40B4-BE49-F238E27FC236}">
                <a16:creationId xmlns:a16="http://schemas.microsoft.com/office/drawing/2014/main" id="{8568F71F-C9A3-914B-8F9F-53024C18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74" y="2732152"/>
            <a:ext cx="1904660" cy="1904660"/>
          </a:xfrm>
          <a:prstGeom prst="rect">
            <a:avLst/>
          </a:prstGeom>
          <a:effectLst/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82784BE1-103E-CE46-B6B4-DA6D57D5632B}"/>
              </a:ext>
            </a:extLst>
          </p:cNvPr>
          <p:cNvSpPr/>
          <p:nvPr/>
        </p:nvSpPr>
        <p:spPr>
          <a:xfrm>
            <a:off x="3886570" y="3384755"/>
            <a:ext cx="1083076" cy="65553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97AAF13E-89C7-5D4D-9951-A6A86319903D}"/>
              </a:ext>
            </a:extLst>
          </p:cNvPr>
          <p:cNvSpPr/>
          <p:nvPr/>
        </p:nvSpPr>
        <p:spPr>
          <a:xfrm>
            <a:off x="7196058" y="3381418"/>
            <a:ext cx="1083076" cy="65553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8A7BE7-E1E1-1745-A5CA-C5B21E4F836C}"/>
                  </a:ext>
                </a:extLst>
              </p:cNvPr>
              <p:cNvSpPr txBox="1"/>
              <p:nvPr/>
            </p:nvSpPr>
            <p:spPr>
              <a:xfrm>
                <a:off x="7073121" y="4389224"/>
                <a:ext cx="1774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8A7BE7-E1E1-1745-A5CA-C5B21E4F8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21" y="4389224"/>
                <a:ext cx="1774424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87C2F-A27E-6F4D-8DC1-51BF758BF8AE}"/>
                  </a:ext>
                </a:extLst>
              </p:cNvPr>
              <p:cNvSpPr txBox="1"/>
              <p:nvPr/>
            </p:nvSpPr>
            <p:spPr>
              <a:xfrm>
                <a:off x="3729160" y="4405636"/>
                <a:ext cx="1628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87C2F-A27E-6F4D-8DC1-51BF758BF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60" y="4405636"/>
                <a:ext cx="16285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18">
            <a:extLst>
              <a:ext uri="{FF2B5EF4-FFF2-40B4-BE49-F238E27FC236}">
                <a16:creationId xmlns:a16="http://schemas.microsoft.com/office/drawing/2014/main" id="{5A907135-3EEC-DE4C-9811-745611B22C5D}"/>
              </a:ext>
            </a:extLst>
          </p:cNvPr>
          <p:cNvSpPr/>
          <p:nvPr/>
        </p:nvSpPr>
        <p:spPr>
          <a:xfrm>
            <a:off x="4331125" y="3097882"/>
            <a:ext cx="198753" cy="28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9">
            <a:extLst>
              <a:ext uri="{FF2B5EF4-FFF2-40B4-BE49-F238E27FC236}">
                <a16:creationId xmlns:a16="http://schemas.microsoft.com/office/drawing/2014/main" id="{CEB3F9AF-C768-2543-90D2-80DCEAB633C6}"/>
              </a:ext>
            </a:extLst>
          </p:cNvPr>
          <p:cNvSpPr/>
          <p:nvPr/>
        </p:nvSpPr>
        <p:spPr>
          <a:xfrm>
            <a:off x="7635826" y="3097882"/>
            <a:ext cx="198753" cy="28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20">
            <a:extLst>
              <a:ext uri="{FF2B5EF4-FFF2-40B4-BE49-F238E27FC236}">
                <a16:creationId xmlns:a16="http://schemas.microsoft.com/office/drawing/2014/main" id="{2734821B-11A7-8447-9BBA-424C8296AF6E}"/>
              </a:ext>
            </a:extLst>
          </p:cNvPr>
          <p:cNvSpPr/>
          <p:nvPr/>
        </p:nvSpPr>
        <p:spPr>
          <a:xfrm>
            <a:off x="7635824" y="4148103"/>
            <a:ext cx="198753" cy="28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23">
            <a:extLst>
              <a:ext uri="{FF2B5EF4-FFF2-40B4-BE49-F238E27FC236}">
                <a16:creationId xmlns:a16="http://schemas.microsoft.com/office/drawing/2014/main" id="{98F4B573-AE8D-E54F-B00B-0455370A75C8}"/>
              </a:ext>
            </a:extLst>
          </p:cNvPr>
          <p:cNvSpPr/>
          <p:nvPr/>
        </p:nvSpPr>
        <p:spPr>
          <a:xfrm>
            <a:off x="4328731" y="4122100"/>
            <a:ext cx="198753" cy="283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7832D-C3D5-2049-8727-FB417CACA1A1}"/>
                  </a:ext>
                </a:extLst>
              </p:cNvPr>
              <p:cNvSpPr txBox="1"/>
              <p:nvPr/>
            </p:nvSpPr>
            <p:spPr>
              <a:xfrm>
                <a:off x="3742017" y="2726377"/>
                <a:ext cx="1428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7832D-C3D5-2049-8727-FB417CACA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17" y="2726377"/>
                <a:ext cx="14287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247A4A-1239-004F-ADCC-CD6C8AFA2E77}"/>
                  </a:ext>
                </a:extLst>
              </p:cNvPr>
              <p:cNvSpPr txBox="1"/>
              <p:nvPr/>
            </p:nvSpPr>
            <p:spPr>
              <a:xfrm>
                <a:off x="7020826" y="2704979"/>
                <a:ext cx="1428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247A4A-1239-004F-ADCC-CD6C8AFA2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26" y="2704979"/>
                <a:ext cx="1428750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B0CCE4-FE03-C34D-B083-3E44352D979B}"/>
              </a:ext>
            </a:extLst>
          </p:cNvPr>
          <p:cNvCxnSpPr>
            <a:cxnSpLocks/>
          </p:cNvCxnSpPr>
          <p:nvPr/>
        </p:nvCxnSpPr>
        <p:spPr>
          <a:xfrm>
            <a:off x="5118472" y="3758678"/>
            <a:ext cx="1902354" cy="0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A0B44-5489-4646-B100-93B0D65D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0285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739429-C84B-4624-A100-4B8FECE5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0180"/>
            <a:ext cx="7729728" cy="4420227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4000" dirty="0"/>
              <a:t>[Bel64] John S Bell. “On the Einstein </a:t>
            </a:r>
            <a:r>
              <a:rPr lang="en-US" altLang="zh-CN" sz="4000" dirty="0" err="1"/>
              <a:t>Podolsky</a:t>
            </a:r>
            <a:r>
              <a:rPr lang="en-US" altLang="zh-CN" sz="4000" dirty="0"/>
              <a:t> Rosen paradox.” Physics Physique </a:t>
            </a:r>
            <a:r>
              <a:rPr lang="en-US" altLang="zh-CN" sz="4000" dirty="0" err="1"/>
              <a:t>Fizika</a:t>
            </a:r>
            <a:r>
              <a:rPr lang="en-US" altLang="zh-CN" sz="4000" dirty="0"/>
              <a:t>, 1(3):195, 1964.</a:t>
            </a:r>
            <a:endParaRPr lang="ang-Latn-001" altLang="zh-CN" sz="4000" dirty="0"/>
          </a:p>
          <a:p>
            <a:r>
              <a:rPr lang="en-US" altLang="zh-CN" sz="4000" dirty="0"/>
              <a:t>[CGS17] Andrea </a:t>
            </a:r>
            <a:r>
              <a:rPr lang="en-US" altLang="zh-CN" sz="4000" dirty="0" err="1"/>
              <a:t>Coladangelo</a:t>
            </a:r>
            <a:r>
              <a:rPr lang="en-US" altLang="zh-CN" sz="4000" dirty="0"/>
              <a:t>, Koon Tong Goh, and Valerio </a:t>
            </a:r>
            <a:r>
              <a:rPr lang="en-US" altLang="zh-CN" sz="4000" dirty="0" err="1"/>
              <a:t>Scarani</a:t>
            </a:r>
            <a:r>
              <a:rPr lang="en-US" altLang="zh-CN" sz="4000" dirty="0"/>
              <a:t>. "All pure bipartite entangled states can be self-tested." </a:t>
            </a:r>
            <a:r>
              <a:rPr lang="en-US" altLang="zh-CN" sz="4000" i="1" dirty="0"/>
              <a:t>Nature communications</a:t>
            </a:r>
            <a:r>
              <a:rPr lang="en-US" altLang="zh-CN" sz="4000" dirty="0"/>
              <a:t> 8 (2017): 15485.</a:t>
            </a:r>
          </a:p>
          <a:p>
            <a:r>
              <a:rPr lang="en-US" altLang="zh-CN" sz="4000" dirty="0"/>
              <a:t>[CS18]</a:t>
            </a:r>
            <a:r>
              <a:rPr lang="en-US" altLang="zh-CN" sz="4000" b="0" i="0" dirty="0">
                <a:effectLst/>
              </a:rPr>
              <a:t> Andrea </a:t>
            </a:r>
            <a:r>
              <a:rPr lang="en-US" altLang="zh-CN" sz="4000" b="0" i="0" dirty="0" err="1">
                <a:effectLst/>
              </a:rPr>
              <a:t>Coladangelo</a:t>
            </a:r>
            <a:r>
              <a:rPr lang="en-US" altLang="zh-CN" sz="4000" dirty="0"/>
              <a:t> </a:t>
            </a:r>
            <a:r>
              <a:rPr lang="en-US" altLang="zh-CN" sz="4000" b="0" i="0" dirty="0">
                <a:effectLst/>
              </a:rPr>
              <a:t>and </a:t>
            </a:r>
            <a:r>
              <a:rPr lang="en-US" altLang="zh-CN" sz="4000" b="0" i="0" dirty="0" err="1">
                <a:effectLst/>
              </a:rPr>
              <a:t>Jalex</a:t>
            </a:r>
            <a:r>
              <a:rPr lang="en-US" altLang="zh-CN" sz="4000" b="0" i="0" dirty="0">
                <a:effectLst/>
              </a:rPr>
              <a:t> Stark. "Unconditional separation of finite and infinite-dimensional quantum correlations." </a:t>
            </a:r>
            <a:r>
              <a:rPr lang="en-US" altLang="zh-CN" sz="4000" b="0" i="1" dirty="0" err="1">
                <a:effectLst/>
              </a:rPr>
              <a:t>arXiv</a:t>
            </a:r>
            <a:r>
              <a:rPr lang="en-US" altLang="zh-CN" sz="4000" b="0" i="1" dirty="0">
                <a:effectLst/>
              </a:rPr>
              <a:t> preprint arXiv:1804.05116</a:t>
            </a:r>
            <a:r>
              <a:rPr lang="en-US" altLang="zh-CN" sz="4000" b="0" i="0" dirty="0">
                <a:effectLst/>
              </a:rPr>
              <a:t> (2018).</a:t>
            </a:r>
            <a:endParaRPr lang="ang-Latn-001" altLang="zh-CN" sz="4000" b="0" i="0" dirty="0">
              <a:effectLst/>
            </a:endParaRPr>
          </a:p>
          <a:p>
            <a:r>
              <a:rPr lang="ang-Latn-001" altLang="zh-CN" sz="4000" dirty="0"/>
              <a:t>[CS19] </a:t>
            </a:r>
            <a:r>
              <a:rPr lang="en-US" altLang="zh-CN" sz="4000" b="0" i="0" dirty="0">
                <a:effectLst/>
              </a:rPr>
              <a:t>Matthew </a:t>
            </a:r>
            <a:r>
              <a:rPr lang="en-US" altLang="zh-CN" sz="4000" b="0" i="0" dirty="0" err="1">
                <a:effectLst/>
              </a:rPr>
              <a:t>Coudron</a:t>
            </a:r>
            <a:r>
              <a:rPr lang="ang-Latn-001" altLang="zh-CN" sz="4000" dirty="0"/>
              <a:t> </a:t>
            </a:r>
            <a:r>
              <a:rPr lang="en-US" altLang="zh-CN" sz="4000" b="0" i="0" dirty="0">
                <a:effectLst/>
              </a:rPr>
              <a:t>and William </a:t>
            </a:r>
            <a:r>
              <a:rPr lang="en-US" altLang="zh-CN" sz="4000" b="0" i="0" dirty="0" err="1">
                <a:effectLst/>
              </a:rPr>
              <a:t>Slofstra</a:t>
            </a:r>
            <a:r>
              <a:rPr lang="en-US" altLang="zh-CN" sz="4000" b="0" i="0" dirty="0">
                <a:effectLst/>
              </a:rPr>
              <a:t>. "Complexity lower bounds for computing the approximately-commuting operator value of non-local games to high precision." </a:t>
            </a:r>
            <a:r>
              <a:rPr lang="en-US" altLang="zh-CN" sz="4000" b="0" i="1" dirty="0" err="1">
                <a:effectLst/>
              </a:rPr>
              <a:t>arXiv</a:t>
            </a:r>
            <a:r>
              <a:rPr lang="en-US" altLang="zh-CN" sz="4000" b="0" i="1" dirty="0">
                <a:effectLst/>
              </a:rPr>
              <a:t> preprint arXiv:1905.11635</a:t>
            </a:r>
            <a:r>
              <a:rPr lang="en-US" altLang="zh-CN" sz="4000" b="0" i="0" dirty="0">
                <a:effectLst/>
              </a:rPr>
              <a:t> (2019).</a:t>
            </a:r>
            <a:endParaRPr lang="en-US" altLang="zh-CN" sz="4000" dirty="0"/>
          </a:p>
          <a:p>
            <a:r>
              <a:rPr lang="en-US" altLang="zh-CN" sz="4000" dirty="0"/>
              <a:t>[Fu19] </a:t>
            </a:r>
            <a:r>
              <a:rPr lang="ang-Latn-001" altLang="zh-CN" sz="4000" dirty="0"/>
              <a:t>H</a:t>
            </a:r>
            <a:r>
              <a:rPr lang="en-US" altLang="zh-CN" sz="4000" dirty="0"/>
              <a:t>o</a:t>
            </a:r>
            <a:r>
              <a:rPr lang="ang-Latn-001" altLang="zh-CN" sz="4000" dirty="0"/>
              <a:t>n</a:t>
            </a:r>
            <a:r>
              <a:rPr lang="en-US" altLang="zh-CN" sz="4000" dirty="0"/>
              <a:t>g</a:t>
            </a:r>
            <a:r>
              <a:rPr lang="ang-Latn-001" altLang="zh-CN" sz="4000" dirty="0"/>
              <a:t>h</a:t>
            </a:r>
            <a:r>
              <a:rPr lang="en-US" altLang="zh-CN" sz="4000" dirty="0"/>
              <a:t>a</a:t>
            </a:r>
            <a:r>
              <a:rPr lang="ang-Latn-001" altLang="zh-CN" sz="4000" dirty="0"/>
              <a:t>o </a:t>
            </a:r>
            <a:r>
              <a:rPr lang="en-US" altLang="zh-CN" sz="4000" dirty="0"/>
              <a:t>Fu. "Constant-sized correlations are sufficient to robustly self-test maximally entangled states with unbounded dimension." </a:t>
            </a:r>
            <a:r>
              <a:rPr lang="en-US" altLang="zh-CN" sz="4000" i="1" dirty="0" err="1"/>
              <a:t>arXiv</a:t>
            </a:r>
            <a:r>
              <a:rPr lang="en-US" altLang="zh-CN" sz="4000" i="1" dirty="0"/>
              <a:t> preprint arXiv:1911.01494</a:t>
            </a:r>
            <a:r>
              <a:rPr lang="en-US" altLang="zh-CN" sz="4000" dirty="0"/>
              <a:t> (2019).</a:t>
            </a:r>
            <a:endParaRPr lang="ang-Latn-001" altLang="zh-CN" sz="4000" dirty="0"/>
          </a:p>
          <a:p>
            <a:r>
              <a:rPr lang="en-US" altLang="zh-CN" sz="4000" dirty="0"/>
              <a:t>[JNV+20] </a:t>
            </a:r>
            <a:r>
              <a:rPr lang="en-US" altLang="zh-CN" sz="4000" dirty="0" err="1"/>
              <a:t>Zhengfeng</a:t>
            </a:r>
            <a:r>
              <a:rPr lang="en-US" altLang="zh-CN" sz="4000" dirty="0"/>
              <a:t>, Ji, Anand Natarajan, Thomas </a:t>
            </a:r>
            <a:r>
              <a:rPr lang="en-US" altLang="zh-CN" sz="4000" dirty="0" err="1"/>
              <a:t>Vidick</a:t>
            </a:r>
            <a:r>
              <a:rPr lang="en-US" altLang="zh-CN" sz="4000" dirty="0"/>
              <a:t>, John Wright and Henry Yuen. "MIP*= RE." </a:t>
            </a:r>
            <a:r>
              <a:rPr lang="en-US" altLang="zh-CN" sz="4000" i="1" dirty="0" err="1"/>
              <a:t>arXiv</a:t>
            </a:r>
            <a:r>
              <a:rPr lang="en-US" altLang="zh-CN" sz="4000" i="1" dirty="0"/>
              <a:t> preprint arXiv:2001.04383</a:t>
            </a:r>
            <a:r>
              <a:rPr lang="en-US" altLang="zh-CN" sz="4000" dirty="0"/>
              <a:t> (2020).</a:t>
            </a:r>
            <a:endParaRPr lang="ang-Latn-001" altLang="zh-CN" sz="4000" dirty="0"/>
          </a:p>
          <a:p>
            <a:r>
              <a:rPr lang="ang-Latn-001" altLang="zh-CN" sz="4000" dirty="0"/>
              <a:t>[KMS17] 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Olga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Kharlampovich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, Alexei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Myasnikov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, and Mark Sapir. "Algorithmically complex residually finite groups." </a:t>
            </a:r>
            <a:r>
              <a:rPr lang="en-US" altLang="zh-CN" sz="4000" b="0" i="1" dirty="0">
                <a:solidFill>
                  <a:srgbClr val="222222"/>
                </a:solidFill>
                <a:effectLst/>
              </a:rPr>
              <a:t>Bulletin of Mathematical Sciences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7.2 (2017): 309-352.</a:t>
            </a:r>
            <a:endParaRPr lang="ang-Latn-001" altLang="zh-CN" sz="4000" dirty="0"/>
          </a:p>
          <a:p>
            <a:r>
              <a:rPr lang="ang-Latn-001" altLang="zh-CN" sz="4000" dirty="0"/>
              <a:t>[MNY20]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Hamoon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 Mousavi,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Seyed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 Sajjad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Nezhadi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, and Henry Yuen. "On the complexity of zero gap MIP." </a:t>
            </a:r>
            <a:r>
              <a:rPr lang="en-US" altLang="zh-CN" sz="4000" b="0" i="1" dirty="0" err="1">
                <a:solidFill>
                  <a:srgbClr val="222222"/>
                </a:solidFill>
                <a:effectLst/>
              </a:rPr>
              <a:t>arXiv</a:t>
            </a:r>
            <a:r>
              <a:rPr lang="en-US" altLang="zh-CN" sz="4000" b="0" i="1" dirty="0">
                <a:solidFill>
                  <a:srgbClr val="222222"/>
                </a:solidFill>
                <a:effectLst/>
              </a:rPr>
              <a:t> preprint arXiv:2002.10490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(2020).</a:t>
            </a:r>
            <a:endParaRPr lang="ang-Latn-001" altLang="zh-CN" sz="4000" b="0" i="0" dirty="0">
              <a:solidFill>
                <a:srgbClr val="222222"/>
              </a:solidFill>
              <a:effectLst/>
            </a:endParaRPr>
          </a:p>
          <a:p>
            <a:r>
              <a:rPr lang="ang-Latn-001" altLang="zh-CN" sz="4000" dirty="0"/>
              <a:t>[NPA08] 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Miguel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Navascués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, Stefano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Pironio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, and Antonio 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Acín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. "A convergent hierarchy of semidefinite programs characterizing the set of quantum correlations." </a:t>
            </a:r>
            <a:r>
              <a:rPr lang="en-US" altLang="zh-CN" sz="4000" b="0" i="1" dirty="0">
                <a:solidFill>
                  <a:srgbClr val="222222"/>
                </a:solidFill>
                <a:effectLst/>
              </a:rPr>
              <a:t>New Journal of Physics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10.7 (2008): 073013.</a:t>
            </a:r>
            <a:endParaRPr lang="en-US" altLang="zh-CN" sz="4000" dirty="0"/>
          </a:p>
          <a:p>
            <a:r>
              <a:rPr lang="en-US" altLang="zh-CN" sz="4000" dirty="0"/>
              <a:t>[Rus20] 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Travis B. Russell. "Geometry of the set of synchronous quantum correlations." </a:t>
            </a:r>
            <a:r>
              <a:rPr lang="en-US" altLang="zh-CN" sz="4000" b="0" i="1" dirty="0">
                <a:solidFill>
                  <a:srgbClr val="222222"/>
                </a:solidFill>
                <a:effectLst/>
              </a:rPr>
              <a:t>Journal of Mathematical Physics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61.5 (2020): 052201.</a:t>
            </a:r>
            <a:endParaRPr lang="ang-Latn-001" altLang="zh-CN" sz="4000" b="0" i="0" dirty="0">
              <a:solidFill>
                <a:srgbClr val="222222"/>
              </a:solidFill>
              <a:effectLst/>
            </a:endParaRPr>
          </a:p>
          <a:p>
            <a:r>
              <a:rPr lang="en-US" altLang="zh-CN" sz="4000" dirty="0">
                <a:solidFill>
                  <a:schemeClr val="tx1"/>
                </a:solidFill>
              </a:rPr>
              <a:t>[Slo19] </a:t>
            </a:r>
            <a:r>
              <a:rPr lang="en-US" altLang="zh-CN" sz="4000" dirty="0"/>
              <a:t>William </a:t>
            </a:r>
            <a:r>
              <a:rPr lang="en-US" altLang="zh-CN" sz="4000" dirty="0" err="1"/>
              <a:t>Slofstra</a:t>
            </a:r>
            <a:r>
              <a:rPr lang="en-US" altLang="zh-CN" sz="4000" dirty="0"/>
              <a:t>. "The set of quantum correlations is not closed." </a:t>
            </a:r>
            <a:r>
              <a:rPr lang="en-US" altLang="zh-CN" sz="4000" i="1" dirty="0"/>
              <a:t>Forum of Mathematics, Pi</a:t>
            </a:r>
            <a:r>
              <a:rPr lang="en-US" altLang="zh-CN" sz="4000" dirty="0"/>
              <a:t>. Vol. 7. Cambridge University Press, 2019.</a:t>
            </a:r>
            <a:endParaRPr lang="en-US" altLang="zh-CN" sz="4000" dirty="0">
              <a:solidFill>
                <a:schemeClr val="tx1"/>
              </a:solidFill>
            </a:endParaRPr>
          </a:p>
          <a:p>
            <a:r>
              <a:rPr lang="en-US" altLang="zh-CN" sz="4000" dirty="0">
                <a:solidFill>
                  <a:schemeClr val="tx1"/>
                </a:solidFill>
              </a:rPr>
              <a:t>[Slo20] William </a:t>
            </a:r>
            <a:r>
              <a:rPr lang="en-US" altLang="zh-CN" sz="4000" dirty="0" err="1">
                <a:solidFill>
                  <a:schemeClr val="tx1"/>
                </a:solidFill>
              </a:rPr>
              <a:t>Slofstra</a:t>
            </a:r>
            <a:r>
              <a:rPr lang="en-US" altLang="zh-CN" sz="4000" dirty="0">
                <a:solidFill>
                  <a:schemeClr val="tx1"/>
                </a:solidFill>
              </a:rPr>
              <a:t>. 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"</a:t>
            </a:r>
            <a:r>
              <a:rPr lang="en-US" altLang="zh-CN" sz="4000" b="0" i="0" dirty="0" err="1">
                <a:solidFill>
                  <a:srgbClr val="222222"/>
                </a:solidFill>
                <a:effectLst/>
              </a:rPr>
              <a:t>Tsirelson’s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 problem and an embedding theorem for groups arising from non-local games." </a:t>
            </a:r>
            <a:r>
              <a:rPr lang="en-US" altLang="zh-CN" sz="4000" b="0" i="1" dirty="0">
                <a:solidFill>
                  <a:srgbClr val="222222"/>
                </a:solidFill>
                <a:effectLst/>
              </a:rPr>
              <a:t>Journal of the American Mathematical Society</a:t>
            </a:r>
            <a:r>
              <a:rPr lang="en-US" altLang="zh-CN" sz="4000" b="0" i="0" dirty="0">
                <a:solidFill>
                  <a:srgbClr val="222222"/>
                </a:solidFill>
                <a:effectLst/>
              </a:rPr>
              <a:t> 33.1 (2020): 1-56.</a:t>
            </a:r>
            <a:endParaRPr lang="en-US" altLang="zh-CN" sz="4000" dirty="0">
              <a:solidFill>
                <a:schemeClr val="tx1"/>
              </a:solidFill>
            </a:endParaRPr>
          </a:p>
          <a:p>
            <a:endParaRPr lang="en-US" altLang="zh-CN" sz="2000" dirty="0"/>
          </a:p>
          <a:p>
            <a:endParaRPr lang="en-US" altLang="zh-CN" sz="1900" dirty="0"/>
          </a:p>
        </p:txBody>
      </p:sp>
    </p:spTree>
    <p:extLst>
      <p:ext uri="{BB962C8B-B14F-4D97-AF65-F5344CB8AC3E}">
        <p14:creationId xmlns:p14="http://schemas.microsoft.com/office/powerpoint/2010/main" val="349931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F1ECBC2-9DA9-064D-869F-195F4C00AC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967653"/>
                <a:ext cx="10058400" cy="3849624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correlation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ang-Latn-001" sz="2400" dirty="0"/>
              </a:p>
              <a:p>
                <a:r>
                  <a:rPr lang="en-US" sz="2400" dirty="0"/>
                  <a:t>Size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F1ECBC2-9DA9-064D-869F-195F4C00A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967653"/>
                <a:ext cx="10058400" cy="3849624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3B529C-DC97-D546-8C80-DDA41174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46" y="3179504"/>
            <a:ext cx="6695016" cy="16968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A5D2CD-BB89-46E1-9EC0-75AD4223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6053"/>
            <a:ext cx="100584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altLang="zh-CN" b="1" dirty="0"/>
              <a:t>1. Quantum correlations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Correlation matrix</a:t>
            </a:r>
          </a:p>
        </p:txBody>
      </p:sp>
    </p:spTree>
    <p:extLst>
      <p:ext uri="{BB962C8B-B14F-4D97-AF65-F5344CB8AC3E}">
        <p14:creationId xmlns:p14="http://schemas.microsoft.com/office/powerpoint/2010/main" val="15364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FEDB-B7D8-45AC-A76F-7FD2FB9E0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957E-26ED-0D43-AD65-13DD9CDE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Classical and Quantum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DC88B-F263-5446-81C5-5C1F154930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043" y="2538920"/>
                <a:ext cx="4602152" cy="348006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Local measurements on local system with shared randomness</a:t>
                </a:r>
              </a:p>
              <a:p>
                <a:pPr lvl="1"/>
                <a:r>
                  <a:rPr lang="en-US" sz="1800" b="1" dirty="0"/>
                  <a:t>CLASSICAL CORRELATION</a:t>
                </a:r>
              </a:p>
              <a:p>
                <a:pPr lvl="1"/>
                <a:r>
                  <a:rPr lang="en-US" sz="1800" dirty="0"/>
                  <a:t>The set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:  a convex polytope</a:t>
                </a:r>
              </a:p>
              <a:p>
                <a:r>
                  <a:rPr lang="en-US" sz="1800" dirty="0"/>
                  <a:t>Local measurements on </a:t>
                </a:r>
                <a:r>
                  <a:rPr lang="ang-Latn-001" sz="1800" dirty="0"/>
                  <a:t>quantum</a:t>
                </a:r>
                <a:r>
                  <a:rPr lang="en-US" sz="1800" dirty="0"/>
                  <a:t> systems</a:t>
                </a:r>
              </a:p>
              <a:p>
                <a:pPr lvl="1"/>
                <a:r>
                  <a:rPr lang="en-US" sz="1800" b="1" dirty="0"/>
                  <a:t>QUANTUM CORRELATION </a:t>
                </a:r>
                <a:endParaRPr lang="en-US" sz="1800" dirty="0"/>
              </a:p>
              <a:p>
                <a:pPr lvl="1"/>
                <a:r>
                  <a:rPr lang="en-US" sz="1800" dirty="0"/>
                  <a:t>In fact, they can arise in different models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DC88B-F263-5446-81C5-5C1F15493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043" y="2538920"/>
                <a:ext cx="4602152" cy="3480066"/>
              </a:xfrm>
              <a:blipFill>
                <a:blip r:embed="rId3"/>
                <a:stretch>
                  <a:fillRect l="-927" t="-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6DA0E-3A46-554F-B38E-0B4F5FB73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 	tensor-product model, finite-dimensional state</a:t>
                </a:r>
              </a:p>
              <a:p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 	tensor-product model: finite- or infinite-dimensional state</a:t>
                </a:r>
              </a:p>
              <a:p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 	the closure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 	commuting-operator model</a:t>
                </a:r>
              </a:p>
              <a:p>
                <a:r>
                  <a:rPr lang="en-US" sz="2400" b="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6DA0E-3A46-554F-B38E-0B4F5FB7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b="-6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C762715-1B69-614C-9DB4-2857F425B6CF}"/>
              </a:ext>
            </a:extLst>
          </p:cNvPr>
          <p:cNvSpPr/>
          <p:nvPr/>
        </p:nvSpPr>
        <p:spPr>
          <a:xfrm>
            <a:off x="2937907" y="5617029"/>
            <a:ext cx="5692909" cy="5532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8C5173-5C89-4D08-817C-960CEC29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altLang="zh-CN" b="1" dirty="0"/>
              <a:t>1. Quantum correlations: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Four models</a:t>
            </a:r>
          </a:p>
        </p:txBody>
      </p:sp>
    </p:spTree>
    <p:extLst>
      <p:ext uri="{BB962C8B-B14F-4D97-AF65-F5344CB8AC3E}">
        <p14:creationId xmlns:p14="http://schemas.microsoft.com/office/powerpoint/2010/main" val="41479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7760-FFDA-B54D-BD85-9E5C8B06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four sets are </a:t>
            </a:r>
            <a:r>
              <a:rPr lang="en-US" sz="2400" b="1" dirty="0">
                <a:highlight>
                  <a:srgbClr val="FFFF00"/>
                </a:highlight>
              </a:rPr>
              <a:t>NOT EQUAL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D07C69-E1DB-D249-89A4-E30B37E648F4}"/>
              </a:ext>
            </a:extLst>
          </p:cNvPr>
          <p:cNvSpPr/>
          <p:nvPr/>
        </p:nvSpPr>
        <p:spPr>
          <a:xfrm>
            <a:off x="3601571" y="3230790"/>
            <a:ext cx="5109882" cy="2770095"/>
          </a:xfrm>
          <a:prstGeom prst="ellipse">
            <a:avLst/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86281B-B6C9-1643-9A5A-1FC1628D09F4}"/>
              </a:ext>
            </a:extLst>
          </p:cNvPr>
          <p:cNvSpPr/>
          <p:nvPr/>
        </p:nvSpPr>
        <p:spPr>
          <a:xfrm>
            <a:off x="3978089" y="3876249"/>
            <a:ext cx="4182035" cy="2017059"/>
          </a:xfrm>
          <a:prstGeom prst="ellipse">
            <a:avLst/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098AD-815B-0340-9233-C4D89B50B490}"/>
                  </a:ext>
                </a:extLst>
              </p:cNvPr>
              <p:cNvSpPr/>
              <p:nvPr/>
            </p:nvSpPr>
            <p:spPr>
              <a:xfrm>
                <a:off x="4459941" y="4494814"/>
                <a:ext cx="3213847" cy="1398494"/>
              </a:xfrm>
              <a:prstGeom prst="ellipse">
                <a:avLst/>
              </a:prstGeom>
              <a:gradFill>
                <a:gsLst>
                  <a:gs pos="1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F098AD-815B-0340-9233-C4D89B50B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41" y="4494814"/>
                <a:ext cx="3213847" cy="139849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ED7AA7A-CFBB-CF48-9E82-874F773ADA86}"/>
                  </a:ext>
                </a:extLst>
              </p:cNvPr>
              <p:cNvSpPr/>
              <p:nvPr/>
            </p:nvSpPr>
            <p:spPr>
              <a:xfrm>
                <a:off x="4879041" y="4952014"/>
                <a:ext cx="2433918" cy="941294"/>
              </a:xfrm>
              <a:prstGeom prst="ellipse">
                <a:avLst/>
              </a:prstGeom>
              <a:gradFill>
                <a:gsLst>
                  <a:gs pos="1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ED7AA7A-CFBB-CF48-9E82-874F773AD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41" y="4952014"/>
                <a:ext cx="2433918" cy="9412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62E9C7-65C3-5548-9803-224B1EE665E4}"/>
                  </a:ext>
                </a:extLst>
              </p:cNvPr>
              <p:cNvSpPr txBox="1"/>
              <p:nvPr/>
            </p:nvSpPr>
            <p:spPr>
              <a:xfrm>
                <a:off x="5434852" y="4561266"/>
                <a:ext cx="126402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62E9C7-65C3-5548-9803-224B1EE6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52" y="4561266"/>
                <a:ext cx="1264024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3477-FAED-A54A-8BBB-E1D4380290AB}"/>
                  </a:ext>
                </a:extLst>
              </p:cNvPr>
              <p:cNvSpPr txBox="1"/>
              <p:nvPr/>
            </p:nvSpPr>
            <p:spPr>
              <a:xfrm>
                <a:off x="5434852" y="4023077"/>
                <a:ext cx="126402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𝒒𝒂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3477-FAED-A54A-8BBB-E1D43802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52" y="4023077"/>
                <a:ext cx="1264024" cy="390748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3302-9B6B-2A47-BD85-8C891B618521}"/>
                  </a:ext>
                </a:extLst>
              </p:cNvPr>
              <p:cNvSpPr txBox="1"/>
              <p:nvPr/>
            </p:nvSpPr>
            <p:spPr>
              <a:xfrm>
                <a:off x="5434852" y="3335831"/>
                <a:ext cx="126402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𝒒𝒄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3302-9B6B-2A47-BD85-8C891B618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852" y="3335831"/>
                <a:ext cx="1264024" cy="390748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162BEB-5C70-034A-A412-D783B5E7B7E9}"/>
              </a:ext>
            </a:extLst>
          </p:cNvPr>
          <p:cNvCxnSpPr/>
          <p:nvPr/>
        </p:nvCxnSpPr>
        <p:spPr>
          <a:xfrm flipH="1">
            <a:off x="6963336" y="3726579"/>
            <a:ext cx="2460811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78C6F2-7F48-9F44-B99B-A151DA486418}"/>
              </a:ext>
            </a:extLst>
          </p:cNvPr>
          <p:cNvCxnSpPr/>
          <p:nvPr/>
        </p:nvCxnSpPr>
        <p:spPr>
          <a:xfrm flipH="1">
            <a:off x="6963336" y="4363099"/>
            <a:ext cx="2460811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1CC237-7328-4140-A081-75B7FEFDCEE6}"/>
              </a:ext>
            </a:extLst>
          </p:cNvPr>
          <p:cNvCxnSpPr/>
          <p:nvPr/>
        </p:nvCxnSpPr>
        <p:spPr>
          <a:xfrm flipH="1">
            <a:off x="6963336" y="4905464"/>
            <a:ext cx="2460811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8D1882-8867-9F40-B16C-FA4C3D5DD8EF}"/>
              </a:ext>
            </a:extLst>
          </p:cNvPr>
          <p:cNvSpPr txBox="1"/>
          <p:nvPr/>
        </p:nvSpPr>
        <p:spPr>
          <a:xfrm>
            <a:off x="9424146" y="3513199"/>
            <a:ext cx="222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Ji, Nat., </a:t>
            </a:r>
            <a:r>
              <a:rPr lang="en-US" dirty="0" err="1"/>
              <a:t>Vidick</a:t>
            </a:r>
            <a:r>
              <a:rPr lang="en-US" dirty="0"/>
              <a:t>, Wright, Yuen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87785-477B-8747-9D92-E4F8C7FD5506}"/>
              </a:ext>
            </a:extLst>
          </p:cNvPr>
          <p:cNvSpPr txBox="1"/>
          <p:nvPr/>
        </p:nvSpPr>
        <p:spPr>
          <a:xfrm>
            <a:off x="9424146" y="4162251"/>
            <a:ext cx="182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Slofstra</a:t>
            </a:r>
            <a:r>
              <a:rPr lang="en-US" dirty="0"/>
              <a:t>, 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13D64-4A9F-684A-8E3E-8286A994CE06}"/>
              </a:ext>
            </a:extLst>
          </p:cNvPr>
          <p:cNvSpPr txBox="1"/>
          <p:nvPr/>
        </p:nvSpPr>
        <p:spPr>
          <a:xfrm>
            <a:off x="9424147" y="4700112"/>
            <a:ext cx="225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Coladangelo</a:t>
            </a:r>
            <a:r>
              <a:rPr lang="en-US" dirty="0"/>
              <a:t>, Stark, 2018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FA811E5-BC8D-477C-BFF5-BE20E1BB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altLang="zh-CN" b="1" dirty="0"/>
              <a:t>1. Quantum correlations: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sz="3600" dirty="0"/>
              <a:t>Four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BB113-9FE6-374C-B9DD-5EDAB65E1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r>
                  <a:rPr lang="en-US" sz="2000" dirty="0"/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2,2,2,2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2,2,2,2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2,2,2,2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(2,2,2,2)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also know </a:t>
                </a:r>
                <a:r>
                  <a:rPr lang="ang-Latn-001" sz="2000" dirty="0"/>
                  <a:t>a</a:t>
                </a:r>
                <a:r>
                  <a:rPr lang="en-US" sz="2000" dirty="0"/>
                  <a:t> description of a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(3,3,2,2)</m:t>
                    </m:r>
                  </m:oMath>
                </a14:m>
                <a:r>
                  <a:rPr lang="en-US" sz="2000" dirty="0"/>
                  <a:t> [Russell, 2020]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BB113-9FE6-374C-B9DD-5EDAB65E1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BB51ED7-288C-6049-8C96-D529DB54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30699" y="3078740"/>
            <a:ext cx="1994501" cy="34385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4AC34F-72BD-4741-A9C0-3558FBC181F1}"/>
              </a:ext>
            </a:extLst>
          </p:cNvPr>
          <p:cNvSpPr/>
          <p:nvPr/>
        </p:nvSpPr>
        <p:spPr>
          <a:xfrm>
            <a:off x="1026690" y="4285139"/>
            <a:ext cx="8005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Can we get descriptions of the sets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of quantum correlations?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D164F3-95EE-49F6-9C24-D4CA97D2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altLang="zh-CN" b="1" dirty="0"/>
              <a:t>1. Quantum correlations: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sz="3600" dirty="0"/>
              <a:t>Four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64F87-F683-1046-89CD-4DDD07A7A54C}"/>
                  </a:ext>
                </a:extLst>
              </p:cNvPr>
              <p:cNvSpPr txBox="1"/>
              <p:nvPr/>
            </p:nvSpPr>
            <p:spPr>
              <a:xfrm>
                <a:off x="1444672" y="2044005"/>
                <a:ext cx="5820697" cy="1857368"/>
              </a:xfrm>
              <a:prstGeom prst="rec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and a correlation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0" dirty="0"/>
                  <a:t>,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</a:t>
                </a:r>
                <a:r>
                  <a:rPr lang="en-US" sz="2800" b="0" dirty="0"/>
                  <a:t>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ng-Latn-001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ng-Latn-001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ang-Latn-001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ang-Latn-001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ng-Latn-001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ang-Latn-001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ng-Latn-001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764F87-F683-1046-89CD-4DDD07A7A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72" y="2044005"/>
                <a:ext cx="5820697" cy="1857368"/>
              </a:xfrm>
              <a:prstGeom prst="rect">
                <a:avLst/>
              </a:prstGeom>
              <a:blipFill>
                <a:blip r:embed="rId2"/>
                <a:stretch>
                  <a:fillRect l="-1765" t="-1597" b="-4792"/>
                </a:stretch>
              </a:blipFill>
              <a:ln w="508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D7515E-6C34-844C-AB29-4E3DCE3E93CA}"/>
                  </a:ext>
                </a:extLst>
              </p:cNvPr>
              <p:cNvSpPr/>
              <p:nvPr/>
            </p:nvSpPr>
            <p:spPr>
              <a:xfrm>
                <a:off x="1444672" y="1507725"/>
                <a:ext cx="3586808" cy="536280"/>
              </a:xfrm>
              <a:prstGeom prst="roundRect">
                <a:avLst/>
              </a:prstGeom>
              <a:solidFill>
                <a:srgbClr val="FFC000">
                  <a:alpha val="3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𝑀𝑒𝑚𝑏𝑒𝑟𝑠h𝑖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1D7515E-6C34-844C-AB29-4E3DCE3E9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72" y="1507725"/>
                <a:ext cx="3586808" cy="536280"/>
              </a:xfrm>
              <a:prstGeom prst="roundRect">
                <a:avLst/>
              </a:prstGeom>
              <a:blipFill>
                <a:blip r:embed="rId3"/>
                <a:stretch>
                  <a:fillRect l="-1186" r="-169" b="-1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>
            <a:extLst>
              <a:ext uri="{FF2B5EF4-FFF2-40B4-BE49-F238E27FC236}">
                <a16:creationId xmlns:a16="http://schemas.microsoft.com/office/drawing/2014/main" id="{8EDD449C-BBD6-7C48-BA44-1878E7E28BAB}"/>
              </a:ext>
            </a:extLst>
          </p:cNvPr>
          <p:cNvSpPr/>
          <p:nvPr/>
        </p:nvSpPr>
        <p:spPr>
          <a:xfrm>
            <a:off x="8708571" y="2168745"/>
            <a:ext cx="3072671" cy="1447596"/>
          </a:xfrm>
          <a:prstGeom prst="cloudCallout">
            <a:avLst>
              <a:gd name="adj1" fmla="val -48007"/>
              <a:gd name="adj2" fmla="val 94083"/>
            </a:avLst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Inside or Outside?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2" descr="Confused - Daily Podcast">
            <a:extLst>
              <a:ext uri="{FF2B5EF4-FFF2-40B4-BE49-F238E27FC236}">
                <a16:creationId xmlns:a16="http://schemas.microsoft.com/office/drawing/2014/main" id="{F45EF1EC-52C3-4E1C-998E-51794350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69" y="3973846"/>
            <a:ext cx="2153816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64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{528309A5-2974-4AF5-BA6E-C3DB3DD07047}tf11531919_win32</Template>
  <TotalTime>3410</TotalTime>
  <Words>2076</Words>
  <Application>Microsoft Office PowerPoint</Application>
  <PresentationFormat>Widescreen</PresentationFormat>
  <Paragraphs>208</Paragraphs>
  <Slides>30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Aharoni</vt:lpstr>
      <vt:lpstr>Avenir Next LT Pro</vt:lpstr>
      <vt:lpstr>Avenir Next LT Pro Light</vt:lpstr>
      <vt:lpstr>Calibri</vt:lpstr>
      <vt:lpstr>Cambria Math</vt:lpstr>
      <vt:lpstr>Garamond</vt:lpstr>
      <vt:lpstr>SavonVTI</vt:lpstr>
      <vt:lpstr>The membership problem for constant-sized quantum correlations is undecidable   Honghao Fu, Carl A. Miller and William Slofstra</vt:lpstr>
      <vt:lpstr>Outline</vt:lpstr>
      <vt:lpstr>1. Quantum correlations  A Bell Test</vt:lpstr>
      <vt:lpstr>1. Quantum correlations  Correlation matrix</vt:lpstr>
      <vt:lpstr>Classical and Quantum Correlations</vt:lpstr>
      <vt:lpstr>1. Quantum correlations:  Four models</vt:lpstr>
      <vt:lpstr>1. Quantum correlations:  Four models</vt:lpstr>
      <vt:lpstr>1. Quantum correlations:  Four models</vt:lpstr>
      <vt:lpstr>PowerPoint Presentation</vt:lpstr>
      <vt:lpstr>2. Membership problems:  Undecidability results</vt:lpstr>
      <vt:lpstr>PowerPoint Presentation</vt:lpstr>
      <vt:lpstr>2.Main results</vt:lpstr>
      <vt:lpstr>PowerPoint Presentation</vt:lpstr>
      <vt:lpstr>3. The proof:  Some Group theory</vt:lpstr>
      <vt:lpstr>3. The proof:  Some Group theory</vt:lpstr>
      <vt:lpstr>3. The proof:  Some Group theory</vt:lpstr>
      <vt:lpstr>3. The proof:  Some Group theory</vt:lpstr>
      <vt:lpstr>Embedding procedures</vt:lpstr>
      <vt:lpstr>3. The proof:  Embedding procedure</vt:lpstr>
      <vt:lpstr>Embedding and quantum correlations</vt:lpstr>
      <vt:lpstr>3. The proof:  Minsky machine</vt:lpstr>
      <vt:lpstr>3. The proof:  Minsky machine</vt:lpstr>
      <vt:lpstr>3. The proof:  Minsky machine</vt:lpstr>
      <vt:lpstr>3. The proof:  Minsky machine</vt:lpstr>
      <vt:lpstr>3. The proof:  Minsky machine</vt:lpstr>
      <vt:lpstr>3. The proof:  Group simulating a Minsky machine</vt:lpstr>
      <vt:lpstr>3. The proof:  Self-testing result</vt:lpstr>
      <vt:lpstr>3. The proof:  Our construction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membership problem for constant-sized quantum correlations is undecidable   Honghao Fu, Carl Miller and William Slofstra</dc:title>
  <dc:creator>Hong Fu</dc:creator>
  <cp:lastModifiedBy>Hong Fu</cp:lastModifiedBy>
  <cp:revision>182</cp:revision>
  <dcterms:created xsi:type="dcterms:W3CDTF">2021-01-18T17:01:43Z</dcterms:created>
  <dcterms:modified xsi:type="dcterms:W3CDTF">2021-01-29T23:25:50Z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