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sldIdLst>
    <p:sldId id="2420" r:id="rId2"/>
    <p:sldId id="2423" r:id="rId3"/>
    <p:sldId id="2496" r:id="rId4"/>
    <p:sldId id="2421" r:id="rId5"/>
    <p:sldId id="2504" r:id="rId6"/>
    <p:sldId id="2506" r:id="rId7"/>
    <p:sldId id="2636" r:id="rId8"/>
    <p:sldId id="2426" r:id="rId9"/>
    <p:sldId id="2515" r:id="rId10"/>
    <p:sldId id="2514" r:id="rId11"/>
    <p:sldId id="2517" r:id="rId12"/>
    <p:sldId id="2513" r:id="rId13"/>
    <p:sldId id="2518" r:id="rId14"/>
    <p:sldId id="2519" r:id="rId15"/>
    <p:sldId id="2520" r:id="rId16"/>
    <p:sldId id="2522" r:id="rId17"/>
    <p:sldId id="2521" r:id="rId18"/>
    <p:sldId id="2523" r:id="rId19"/>
    <p:sldId id="2524" r:id="rId20"/>
    <p:sldId id="2427" r:id="rId21"/>
    <p:sldId id="2428" r:id="rId22"/>
    <p:sldId id="2429" r:id="rId23"/>
    <p:sldId id="2637" r:id="rId24"/>
    <p:sldId id="2652" r:id="rId25"/>
    <p:sldId id="2653" r:id="rId26"/>
    <p:sldId id="2654" r:id="rId27"/>
    <p:sldId id="2655" r:id="rId28"/>
    <p:sldId id="2651" r:id="rId29"/>
    <p:sldId id="2657" r:id="rId30"/>
    <p:sldId id="2658" r:id="rId31"/>
    <p:sldId id="2661" r:id="rId32"/>
    <p:sldId id="2659" r:id="rId33"/>
    <p:sldId id="2660" r:id="rId34"/>
    <p:sldId id="2430" r:id="rId35"/>
    <p:sldId id="2438" r:id="rId36"/>
    <p:sldId id="2439" r:id="rId37"/>
    <p:sldId id="2440" r:id="rId38"/>
    <p:sldId id="2441" r:id="rId39"/>
    <p:sldId id="2442" r:id="rId40"/>
    <p:sldId id="2526" r:id="rId41"/>
    <p:sldId id="2525" r:id="rId42"/>
    <p:sldId id="2431" r:id="rId43"/>
    <p:sldId id="2432" r:id="rId44"/>
    <p:sldId id="2452" r:id="rId45"/>
    <p:sldId id="2529" r:id="rId46"/>
    <p:sldId id="2527" r:id="rId47"/>
    <p:sldId id="2641" r:id="rId48"/>
    <p:sldId id="2542" r:id="rId49"/>
    <p:sldId id="2555" r:id="rId50"/>
    <p:sldId id="2554" r:id="rId51"/>
    <p:sldId id="2552" r:id="rId52"/>
    <p:sldId id="2556" r:id="rId53"/>
    <p:sldId id="2562" r:id="rId54"/>
    <p:sldId id="2560" r:id="rId55"/>
    <p:sldId id="2643" r:id="rId56"/>
    <p:sldId id="2457" r:id="rId57"/>
    <p:sldId id="2569" r:id="rId58"/>
    <p:sldId id="2662" r:id="rId59"/>
    <p:sldId id="2649" r:id="rId60"/>
    <p:sldId id="2650" r:id="rId61"/>
    <p:sldId id="2644" r:id="rId62"/>
    <p:sldId id="2646" r:id="rId63"/>
    <p:sldId id="2647" r:id="rId64"/>
    <p:sldId id="2573" r:id="rId65"/>
    <p:sldId id="2465" r:id="rId66"/>
    <p:sldId id="2460" r:id="rId67"/>
    <p:sldId id="2461" r:id="rId68"/>
    <p:sldId id="2663" r:id="rId69"/>
    <p:sldId id="2462" r:id="rId70"/>
    <p:sldId id="2463" r:id="rId71"/>
    <p:sldId id="2577" r:id="rId72"/>
    <p:sldId id="2578" r:id="rId73"/>
    <p:sldId id="2575" r:id="rId74"/>
    <p:sldId id="2581" r:id="rId75"/>
    <p:sldId id="2467" r:id="rId76"/>
    <p:sldId id="2579" r:id="rId77"/>
    <p:sldId id="2582" r:id="rId78"/>
    <p:sldId id="2594" r:id="rId79"/>
    <p:sldId id="2645" r:id="rId80"/>
    <p:sldId id="2601" r:id="rId81"/>
    <p:sldId id="2603" r:id="rId82"/>
    <p:sldId id="2600" r:id="rId83"/>
    <p:sldId id="2475" r:id="rId84"/>
    <p:sldId id="2476" r:id="rId85"/>
    <p:sldId id="2477" r:id="rId86"/>
    <p:sldId id="2474" r:id="rId87"/>
    <p:sldId id="2607" r:id="rId88"/>
    <p:sldId id="2606" r:id="rId89"/>
    <p:sldId id="2610" r:id="rId90"/>
    <p:sldId id="2608" r:id="rId91"/>
    <p:sldId id="2624" r:id="rId92"/>
    <p:sldId id="2635" r:id="rId93"/>
    <p:sldId id="2621" r:id="rId9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112"/>
    <a:srgbClr val="7030A0"/>
    <a:srgbClr val="838B9B"/>
    <a:srgbClr val="404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25" autoAdjust="0"/>
    <p:restoredTop sz="94762"/>
  </p:normalViewPr>
  <p:slideViewPr>
    <p:cSldViewPr snapToGrid="0">
      <p:cViewPr varScale="1">
        <p:scale>
          <a:sx n="118" d="100"/>
          <a:sy n="118" d="100"/>
        </p:scale>
        <p:origin x="240" y="264"/>
      </p:cViewPr>
      <p:guideLst/>
    </p:cSldViewPr>
  </p:slideViewPr>
  <p:outlineViewPr>
    <p:cViewPr>
      <p:scale>
        <a:sx n="33" d="100"/>
        <a:sy n="33" d="100"/>
      </p:scale>
      <p:origin x="0" y="-922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7B74D-44D7-4989-BB1F-CA67AC262486}" type="datetimeFigureOut">
              <a:rPr lang="en-US" smtClean="0"/>
              <a:t>2/5/21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97F9F-96F2-4FBA-B2EF-17EA485BB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1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QUALM is a “template” in which lab oracle is inputted (among other inputs)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88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an example vs. rule out all possible examples!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6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an example vs. rule out all possible examples!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12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an example vs. rule out all possible examples!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an example vs. rule out all possible examples!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7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an example vs. rule out all possible examples!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55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an example vs. rule out all possible examples!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5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an example vs. rule out all possible examples!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2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types of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4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types of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01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types of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1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types of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66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types of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93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types of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18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types of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81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an example vs. rule out all possible examples!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97F9F-96F2-4FBA-B2EF-17EA485BB75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B21-9DEF-4011-A4A2-149C288BE206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CF70-9ECD-4AD2-AA7B-460365F976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B21-9DEF-4011-A4A2-149C288BE206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CF70-9ECD-4AD2-AA7B-460365F9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2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B21-9DEF-4011-A4A2-149C288BE206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CF70-9ECD-4AD2-AA7B-460365F9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B21-9DEF-4011-A4A2-149C288BE206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CF70-9ECD-4AD2-AA7B-460365F9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B21-9DEF-4011-A4A2-149C288BE206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CF70-9ECD-4AD2-AA7B-460365F976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1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B21-9DEF-4011-A4A2-149C288BE206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CF70-9ECD-4AD2-AA7B-460365F9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B21-9DEF-4011-A4A2-149C288BE206}" type="datetimeFigureOut">
              <a:rPr lang="en-US" smtClean="0"/>
              <a:t>2/5/21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CF70-9ECD-4AD2-AA7B-460365F9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B21-9DEF-4011-A4A2-149C288BE206}" type="datetimeFigureOut">
              <a:rPr lang="en-US" smtClean="0"/>
              <a:t>2/5/21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CF70-9ECD-4AD2-AA7B-460365F9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B21-9DEF-4011-A4A2-149C288BE206}" type="datetimeFigureOut">
              <a:rPr lang="en-US" smtClean="0"/>
              <a:t>2/5/21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CF70-9ECD-4AD2-AA7B-460365F9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9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454C3B21-9DEF-4011-A4A2-149C288BE206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64CF70-9ECD-4AD2-AA7B-460365F9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0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B21-9DEF-4011-A4A2-149C288BE206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CF70-9ECD-4AD2-AA7B-460365F9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4C3B21-9DEF-4011-A4A2-149C288BE206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A764CF70-9ECD-4AD2-AA7B-460365F9763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3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2.emf"/><Relationship Id="rId5" Type="http://schemas.openxmlformats.org/officeDocument/2006/relationships/image" Target="../media/image5.emf"/><Relationship Id="rId10" Type="http://schemas.openxmlformats.org/officeDocument/2006/relationships/image" Target="../media/image11.emf"/><Relationship Id="rId4" Type="http://schemas.openxmlformats.org/officeDocument/2006/relationships/image" Target="../media/image4.emf"/><Relationship Id="rId9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2.emf"/><Relationship Id="rId5" Type="http://schemas.openxmlformats.org/officeDocument/2006/relationships/image" Target="../media/image5.emf"/><Relationship Id="rId10" Type="http://schemas.openxmlformats.org/officeDocument/2006/relationships/image" Target="../media/image11.emf"/><Relationship Id="rId4" Type="http://schemas.openxmlformats.org/officeDocument/2006/relationships/image" Target="../media/image4.emf"/><Relationship Id="rId9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emf"/><Relationship Id="rId7" Type="http://schemas.openxmlformats.org/officeDocument/2006/relationships/image" Target="../media/image8.jpeg"/><Relationship Id="rId12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6.jpeg"/><Relationship Id="rId5" Type="http://schemas.openxmlformats.org/officeDocument/2006/relationships/image" Target="../media/image5.emf"/><Relationship Id="rId10" Type="http://schemas.openxmlformats.org/officeDocument/2006/relationships/image" Target="../media/image12.emf"/><Relationship Id="rId4" Type="http://schemas.openxmlformats.org/officeDocument/2006/relationships/image" Target="../media/image4.emf"/><Relationship Id="rId9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emf"/><Relationship Id="rId7" Type="http://schemas.openxmlformats.org/officeDocument/2006/relationships/image" Target="../media/image8.jpeg"/><Relationship Id="rId12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6.jpeg"/><Relationship Id="rId5" Type="http://schemas.openxmlformats.org/officeDocument/2006/relationships/image" Target="../media/image5.emf"/><Relationship Id="rId10" Type="http://schemas.openxmlformats.org/officeDocument/2006/relationships/image" Target="../media/image12.emf"/><Relationship Id="rId4" Type="http://schemas.openxmlformats.org/officeDocument/2006/relationships/image" Target="../media/image4.emf"/><Relationship Id="rId9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7.jpeg"/><Relationship Id="rId3" Type="http://schemas.openxmlformats.org/officeDocument/2006/relationships/image" Target="../media/image3.emf"/><Relationship Id="rId7" Type="http://schemas.openxmlformats.org/officeDocument/2006/relationships/image" Target="../media/image8.jpeg"/><Relationship Id="rId12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5.emf"/><Relationship Id="rId10" Type="http://schemas.openxmlformats.org/officeDocument/2006/relationships/image" Target="../media/image12.emf"/><Relationship Id="rId4" Type="http://schemas.openxmlformats.org/officeDocument/2006/relationships/image" Target="../media/image4.emf"/><Relationship Id="rId9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7.jpeg"/><Relationship Id="rId3" Type="http://schemas.openxmlformats.org/officeDocument/2006/relationships/image" Target="../media/image3.emf"/><Relationship Id="rId7" Type="http://schemas.openxmlformats.org/officeDocument/2006/relationships/image" Target="../media/image8.jpeg"/><Relationship Id="rId12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5.emf"/><Relationship Id="rId10" Type="http://schemas.openxmlformats.org/officeDocument/2006/relationships/image" Target="../media/image12.emf"/><Relationship Id="rId4" Type="http://schemas.openxmlformats.org/officeDocument/2006/relationships/image" Target="../media/image4.emf"/><Relationship Id="rId9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emf"/><Relationship Id="rId7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emf"/><Relationship Id="rId7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4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emf"/><Relationship Id="rId7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3.emf"/><Relationship Id="rId7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emf"/><Relationship Id="rId7" Type="http://schemas.openxmlformats.org/officeDocument/2006/relationships/image" Target="../media/image1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emf"/><Relationship Id="rId4" Type="http://schemas.openxmlformats.org/officeDocument/2006/relationships/image" Target="../media/image5.emf"/><Relationship Id="rId9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emf"/><Relationship Id="rId7" Type="http://schemas.openxmlformats.org/officeDocument/2006/relationships/image" Target="../media/image1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emf"/><Relationship Id="rId10" Type="http://schemas.openxmlformats.org/officeDocument/2006/relationships/image" Target="../media/image19.png"/><Relationship Id="rId4" Type="http://schemas.openxmlformats.org/officeDocument/2006/relationships/image" Target="../media/image5.emf"/><Relationship Id="rId9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emf"/><Relationship Id="rId7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32.emf"/><Relationship Id="rId3" Type="http://schemas.openxmlformats.org/officeDocument/2006/relationships/image" Target="../media/image24.emf"/><Relationship Id="rId7" Type="http://schemas.openxmlformats.org/officeDocument/2006/relationships/image" Target="../media/image21.emf"/><Relationship Id="rId12" Type="http://schemas.openxmlformats.org/officeDocument/2006/relationships/image" Target="../media/image31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30.emf"/><Relationship Id="rId5" Type="http://schemas.openxmlformats.org/officeDocument/2006/relationships/image" Target="../media/image26.emf"/><Relationship Id="rId10" Type="http://schemas.openxmlformats.org/officeDocument/2006/relationships/image" Target="../media/image29.emf"/><Relationship Id="rId4" Type="http://schemas.openxmlformats.org/officeDocument/2006/relationships/image" Target="../media/image25.emf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0.emf"/><Relationship Id="rId3" Type="http://schemas.openxmlformats.org/officeDocument/2006/relationships/image" Target="../media/image35.emf"/><Relationship Id="rId7" Type="http://schemas.openxmlformats.org/officeDocument/2006/relationships/image" Target="../media/image26.emf"/><Relationship Id="rId12" Type="http://schemas.openxmlformats.org/officeDocument/2006/relationships/image" Target="../media/image29.emf"/><Relationship Id="rId2" Type="http://schemas.openxmlformats.org/officeDocument/2006/relationships/image" Target="../media/image34.emf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28.emf"/><Relationship Id="rId5" Type="http://schemas.openxmlformats.org/officeDocument/2006/relationships/image" Target="../media/image24.emf"/><Relationship Id="rId15" Type="http://schemas.openxmlformats.org/officeDocument/2006/relationships/image" Target="../media/image32.emf"/><Relationship Id="rId10" Type="http://schemas.openxmlformats.org/officeDocument/2006/relationships/image" Target="../media/image22.emf"/><Relationship Id="rId4" Type="http://schemas.openxmlformats.org/officeDocument/2006/relationships/image" Target="../media/image23.emf"/><Relationship Id="rId9" Type="http://schemas.openxmlformats.org/officeDocument/2006/relationships/image" Target="../media/image21.emf"/><Relationship Id="rId14" Type="http://schemas.openxmlformats.org/officeDocument/2006/relationships/image" Target="../media/image31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31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0.emf"/><Relationship Id="rId2" Type="http://schemas.openxmlformats.org/officeDocument/2006/relationships/image" Target="../media/image34.emf"/><Relationship Id="rId1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29.emf"/><Relationship Id="rId5" Type="http://schemas.openxmlformats.org/officeDocument/2006/relationships/image" Target="../media/image25.emf"/><Relationship Id="rId15" Type="http://schemas.openxmlformats.org/officeDocument/2006/relationships/image" Target="../media/image33.emf"/><Relationship Id="rId10" Type="http://schemas.openxmlformats.org/officeDocument/2006/relationships/image" Target="../media/image28.emf"/><Relationship Id="rId4" Type="http://schemas.openxmlformats.org/officeDocument/2006/relationships/image" Target="../media/image24.emf"/><Relationship Id="rId9" Type="http://schemas.openxmlformats.org/officeDocument/2006/relationships/image" Target="../media/image22.emf"/><Relationship Id="rId14" Type="http://schemas.openxmlformats.org/officeDocument/2006/relationships/image" Target="../media/image32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8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5" Type="http://schemas.openxmlformats.org/officeDocument/2006/relationships/image" Target="../media/image40.emf"/><Relationship Id="rId15" Type="http://schemas.openxmlformats.org/officeDocument/2006/relationships/image" Target="../media/image21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Relationship Id="rId14" Type="http://schemas.openxmlformats.org/officeDocument/2006/relationships/image" Target="../media/image49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8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5" Type="http://schemas.openxmlformats.org/officeDocument/2006/relationships/image" Target="../media/image40.emf"/><Relationship Id="rId15" Type="http://schemas.openxmlformats.org/officeDocument/2006/relationships/image" Target="../media/image21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Relationship Id="rId14" Type="http://schemas.openxmlformats.org/officeDocument/2006/relationships/image" Target="../media/image49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emf"/><Relationship Id="rId7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3.emf"/><Relationship Id="rId7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18.emf"/><Relationship Id="rId4" Type="http://schemas.openxmlformats.org/officeDocument/2006/relationships/image" Target="../media/image5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4.emf"/><Relationship Id="rId7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8.emf"/><Relationship Id="rId10" Type="http://schemas.openxmlformats.org/officeDocument/2006/relationships/image" Target="../media/image55.emf"/><Relationship Id="rId4" Type="http://schemas.openxmlformats.org/officeDocument/2006/relationships/image" Target="../media/image5.emf"/><Relationship Id="rId9" Type="http://schemas.openxmlformats.org/officeDocument/2006/relationships/image" Target="../media/image57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4.emf"/><Relationship Id="rId7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8.emf"/><Relationship Id="rId10" Type="http://schemas.openxmlformats.org/officeDocument/2006/relationships/image" Target="../media/image55.emf"/><Relationship Id="rId4" Type="http://schemas.openxmlformats.org/officeDocument/2006/relationships/image" Target="../media/image5.emf"/><Relationship Id="rId9" Type="http://schemas.openxmlformats.org/officeDocument/2006/relationships/image" Target="../media/image57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emf"/><Relationship Id="rId7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55.emf"/><Relationship Id="rId5" Type="http://schemas.openxmlformats.org/officeDocument/2006/relationships/image" Target="../media/image18.emf"/><Relationship Id="rId10" Type="http://schemas.openxmlformats.org/officeDocument/2006/relationships/image" Target="../media/image57.emf"/><Relationship Id="rId4" Type="http://schemas.openxmlformats.org/officeDocument/2006/relationships/image" Target="../media/image5.emf"/><Relationship Id="rId9" Type="http://schemas.openxmlformats.org/officeDocument/2006/relationships/image" Target="../media/image56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6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68.emf"/><Relationship Id="rId4" Type="http://schemas.openxmlformats.org/officeDocument/2006/relationships/image" Target="../media/image5.e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4.emf"/><Relationship Id="rId7" Type="http://schemas.openxmlformats.org/officeDocument/2006/relationships/image" Target="../media/image68.emf"/><Relationship Id="rId12" Type="http://schemas.openxmlformats.org/officeDocument/2006/relationships/image" Target="../media/image5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71.emf"/><Relationship Id="rId5" Type="http://schemas.openxmlformats.org/officeDocument/2006/relationships/image" Target="../media/image15.png"/><Relationship Id="rId10" Type="http://schemas.openxmlformats.org/officeDocument/2006/relationships/image" Target="../media/image91.png"/><Relationship Id="rId4" Type="http://schemas.openxmlformats.org/officeDocument/2006/relationships/image" Target="../media/image5.emf"/><Relationship Id="rId9" Type="http://schemas.openxmlformats.org/officeDocument/2006/relationships/image" Target="../media/image70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4.emf"/><Relationship Id="rId7" Type="http://schemas.openxmlformats.org/officeDocument/2006/relationships/image" Target="../media/image68.emf"/><Relationship Id="rId12" Type="http://schemas.openxmlformats.org/officeDocument/2006/relationships/image" Target="../media/image5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71.emf"/><Relationship Id="rId5" Type="http://schemas.openxmlformats.org/officeDocument/2006/relationships/image" Target="../media/image15.png"/><Relationship Id="rId10" Type="http://schemas.openxmlformats.org/officeDocument/2006/relationships/image" Target="../media/image91.png"/><Relationship Id="rId4" Type="http://schemas.openxmlformats.org/officeDocument/2006/relationships/image" Target="../media/image5.emf"/><Relationship Id="rId9" Type="http://schemas.openxmlformats.org/officeDocument/2006/relationships/image" Target="../media/image70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55.emf"/><Relationship Id="rId3" Type="http://schemas.openxmlformats.org/officeDocument/2006/relationships/image" Target="../media/image4.emf"/><Relationship Id="rId7" Type="http://schemas.openxmlformats.org/officeDocument/2006/relationships/image" Target="../media/image93.png"/><Relationship Id="rId12" Type="http://schemas.openxmlformats.org/officeDocument/2006/relationships/image" Target="../media/image7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1.png"/><Relationship Id="rId5" Type="http://schemas.openxmlformats.org/officeDocument/2006/relationships/image" Target="../media/image15.png"/><Relationship Id="rId10" Type="http://schemas.openxmlformats.org/officeDocument/2006/relationships/image" Target="../media/image70.emf"/><Relationship Id="rId4" Type="http://schemas.openxmlformats.org/officeDocument/2006/relationships/image" Target="../media/image5.emf"/><Relationship Id="rId9" Type="http://schemas.openxmlformats.org/officeDocument/2006/relationships/image" Target="../media/image69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220E-4375-FD47-B1C0-1DE7B2FE2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671866"/>
            <a:ext cx="10058400" cy="3566160"/>
          </a:xfrm>
        </p:spPr>
        <p:txBody>
          <a:bodyPr>
            <a:normAutofit/>
          </a:bodyPr>
          <a:lstStyle/>
          <a:p>
            <a:r>
              <a:rPr lang="en-US" sz="7000" dirty="0"/>
              <a:t>Quantum Algorithmic Measurement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D9C9089-FB6C-234B-BD3C-A31DEEA20416}"/>
              </a:ext>
            </a:extLst>
          </p:cNvPr>
          <p:cNvSpPr txBox="1">
            <a:spLocks/>
          </p:cNvSpPr>
          <p:nvPr/>
        </p:nvSpPr>
        <p:spPr>
          <a:xfrm>
            <a:off x="1100051" y="4455619"/>
            <a:ext cx="10058400" cy="190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/>
                </a:solidFill>
              </a:rPr>
              <a:t>Jordan Cotler</a:t>
            </a:r>
            <a:endParaRPr lang="en-US" sz="360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6E41E17-9492-6B40-85C9-95FC33F1ADA5}"/>
              </a:ext>
            </a:extLst>
          </p:cNvPr>
          <p:cNvSpPr txBox="1">
            <a:spLocks/>
          </p:cNvSpPr>
          <p:nvPr/>
        </p:nvSpPr>
        <p:spPr>
          <a:xfrm>
            <a:off x="1075764" y="5382569"/>
            <a:ext cx="10058400" cy="190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Harvard Society of Fellows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FFCE0-E92F-7541-AB1C-D9D643D91ED6}"/>
              </a:ext>
            </a:extLst>
          </p:cNvPr>
          <p:cNvSpPr txBox="1"/>
          <p:nvPr/>
        </p:nvSpPr>
        <p:spPr>
          <a:xfrm>
            <a:off x="249382" y="234779"/>
            <a:ext cx="690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2101.04634 [</a:t>
            </a:r>
            <a:r>
              <a:rPr lang="en-US" sz="3600" b="1" dirty="0" err="1">
                <a:solidFill>
                  <a:schemeClr val="accent2"/>
                </a:solidFill>
              </a:rPr>
              <a:t>Aharonov</a:t>
            </a:r>
            <a:r>
              <a:rPr lang="en-US" sz="3600" b="1" dirty="0">
                <a:solidFill>
                  <a:schemeClr val="accent2"/>
                </a:solidFill>
              </a:rPr>
              <a:t>, Cotler, Qi]</a:t>
            </a:r>
          </a:p>
        </p:txBody>
      </p:sp>
    </p:spTree>
    <p:extLst>
      <p:ext uri="{BB962C8B-B14F-4D97-AF65-F5344CB8AC3E}">
        <p14:creationId xmlns:p14="http://schemas.microsoft.com/office/powerpoint/2010/main" val="27517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795847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6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795847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6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96768A5B-A5FF-7748-BE49-CE087B4B0517}"/>
              </a:ext>
            </a:extLst>
          </p:cNvPr>
          <p:cNvSpPr/>
          <p:nvPr/>
        </p:nvSpPr>
        <p:spPr>
          <a:xfrm rot="5400000">
            <a:off x="4128563" y="1625261"/>
            <a:ext cx="303031" cy="881743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5BE6631B-8FFF-9A46-9291-A0C55EDE3EF2}"/>
              </a:ext>
            </a:extLst>
          </p:cNvPr>
          <p:cNvSpPr/>
          <p:nvPr/>
        </p:nvSpPr>
        <p:spPr>
          <a:xfrm rot="5400000">
            <a:off x="6809975" y="1619104"/>
            <a:ext cx="303031" cy="881743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DCFB8DD-0EDB-194C-996C-800B82CC4D26}"/>
              </a:ext>
            </a:extLst>
          </p:cNvPr>
          <p:cNvSpPr txBox="1">
            <a:spLocks/>
          </p:cNvSpPr>
          <p:nvPr/>
        </p:nvSpPr>
        <p:spPr>
          <a:xfrm>
            <a:off x="3274496" y="1164254"/>
            <a:ext cx="2320836" cy="9581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Interaction between nature and lab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EFF079-EBF6-F946-98EC-37EB9F2DF140}"/>
              </a:ext>
            </a:extLst>
          </p:cNvPr>
          <p:cNvSpPr txBox="1">
            <a:spLocks/>
          </p:cNvSpPr>
          <p:nvPr/>
        </p:nvSpPr>
        <p:spPr>
          <a:xfrm>
            <a:off x="5876603" y="1187061"/>
            <a:ext cx="2516282" cy="14088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Interaction between lab and working space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795847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6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BA16B18-3E51-8B45-8525-CDAA23330E05}"/>
              </a:ext>
            </a:extLst>
          </p:cNvPr>
          <p:cNvSpPr/>
          <p:nvPr/>
        </p:nvSpPr>
        <p:spPr>
          <a:xfrm rot="5400000">
            <a:off x="4128563" y="1625261"/>
            <a:ext cx="303031" cy="881743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B79931B8-A5D8-4A49-B8BA-482D18C37DEC}"/>
              </a:ext>
            </a:extLst>
          </p:cNvPr>
          <p:cNvSpPr/>
          <p:nvPr/>
        </p:nvSpPr>
        <p:spPr>
          <a:xfrm rot="5400000">
            <a:off x="6809975" y="1619104"/>
            <a:ext cx="303031" cy="881743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C4EDF5-A77D-5E49-8F68-2E33B9DEDFC3}"/>
              </a:ext>
            </a:extLst>
          </p:cNvPr>
          <p:cNvSpPr txBox="1">
            <a:spLocks/>
          </p:cNvSpPr>
          <p:nvPr/>
        </p:nvSpPr>
        <p:spPr>
          <a:xfrm>
            <a:off x="3274496" y="1164254"/>
            <a:ext cx="2320836" cy="9581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Interaction between nature and lab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555EE06-E05E-5247-88F6-8A1987A0798C}"/>
              </a:ext>
            </a:extLst>
          </p:cNvPr>
          <p:cNvSpPr txBox="1">
            <a:spLocks/>
          </p:cNvSpPr>
          <p:nvPr/>
        </p:nvSpPr>
        <p:spPr>
          <a:xfrm>
            <a:off x="5876603" y="1187061"/>
            <a:ext cx="2516282" cy="14088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Interaction between lab and working space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E663219-47B0-0747-9542-698901B2F20A}"/>
              </a:ext>
            </a:extLst>
          </p:cNvPr>
          <p:cNvSpPr txBox="1">
            <a:spLocks/>
          </p:cNvSpPr>
          <p:nvPr/>
        </p:nvSpPr>
        <p:spPr>
          <a:xfrm>
            <a:off x="531221" y="5729196"/>
            <a:ext cx="11159209" cy="5964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An experiment is a hybrid of a black box algorithm and interactive protocol</a:t>
            </a:r>
          </a:p>
        </p:txBody>
      </p:sp>
    </p:spTree>
    <p:extLst>
      <p:ext uri="{BB962C8B-B14F-4D97-AF65-F5344CB8AC3E}">
        <p14:creationId xmlns:p14="http://schemas.microsoft.com/office/powerpoint/2010/main" val="344249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795847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6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BA16B18-3E51-8B45-8525-CDAA23330E05}"/>
              </a:ext>
            </a:extLst>
          </p:cNvPr>
          <p:cNvSpPr/>
          <p:nvPr/>
        </p:nvSpPr>
        <p:spPr>
          <a:xfrm rot="5400000">
            <a:off x="4128563" y="1625261"/>
            <a:ext cx="303031" cy="881743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B79931B8-A5D8-4A49-B8BA-482D18C37DEC}"/>
              </a:ext>
            </a:extLst>
          </p:cNvPr>
          <p:cNvSpPr/>
          <p:nvPr/>
        </p:nvSpPr>
        <p:spPr>
          <a:xfrm rot="5400000">
            <a:off x="6809975" y="1619104"/>
            <a:ext cx="303031" cy="881743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C4EDF5-A77D-5E49-8F68-2E33B9DEDFC3}"/>
              </a:ext>
            </a:extLst>
          </p:cNvPr>
          <p:cNvSpPr txBox="1">
            <a:spLocks/>
          </p:cNvSpPr>
          <p:nvPr/>
        </p:nvSpPr>
        <p:spPr>
          <a:xfrm>
            <a:off x="3274496" y="1164254"/>
            <a:ext cx="2320836" cy="9581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Interaction between nature and lab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555EE06-E05E-5247-88F6-8A1987A0798C}"/>
              </a:ext>
            </a:extLst>
          </p:cNvPr>
          <p:cNvSpPr txBox="1">
            <a:spLocks/>
          </p:cNvSpPr>
          <p:nvPr/>
        </p:nvSpPr>
        <p:spPr>
          <a:xfrm>
            <a:off x="5876603" y="1187061"/>
            <a:ext cx="2516282" cy="14088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Interaction between lab and working space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23" name="Picture 2" descr="Graphene - Wikipedia">
            <a:extLst>
              <a:ext uri="{FF2B5EF4-FFF2-40B4-BE49-F238E27FC236}">
                <a16:creationId xmlns:a16="http://schemas.microsoft.com/office/drawing/2014/main" id="{97FBA631-7ABE-7049-9977-AD15705C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8" y="2441542"/>
            <a:ext cx="1682065" cy="14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3F68D82-6CE1-4E43-85D1-F916608E033F}"/>
              </a:ext>
            </a:extLst>
          </p:cNvPr>
          <p:cNvSpPr txBox="1">
            <a:spLocks/>
          </p:cNvSpPr>
          <p:nvPr/>
        </p:nvSpPr>
        <p:spPr>
          <a:xfrm>
            <a:off x="531221" y="5729196"/>
            <a:ext cx="11159209" cy="5964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An experiment is a hybrid of a black box algorithm and interactive protocol</a:t>
            </a:r>
          </a:p>
        </p:txBody>
      </p:sp>
    </p:spTree>
    <p:extLst>
      <p:ext uri="{BB962C8B-B14F-4D97-AF65-F5344CB8AC3E}">
        <p14:creationId xmlns:p14="http://schemas.microsoft.com/office/powerpoint/2010/main" val="17871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795847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6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BA16B18-3E51-8B45-8525-CDAA23330E05}"/>
              </a:ext>
            </a:extLst>
          </p:cNvPr>
          <p:cNvSpPr/>
          <p:nvPr/>
        </p:nvSpPr>
        <p:spPr>
          <a:xfrm rot="5400000">
            <a:off x="4128563" y="1625261"/>
            <a:ext cx="303031" cy="881743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B79931B8-A5D8-4A49-B8BA-482D18C37DEC}"/>
              </a:ext>
            </a:extLst>
          </p:cNvPr>
          <p:cNvSpPr/>
          <p:nvPr/>
        </p:nvSpPr>
        <p:spPr>
          <a:xfrm rot="5400000">
            <a:off x="6809975" y="1619104"/>
            <a:ext cx="303031" cy="881743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C4EDF5-A77D-5E49-8F68-2E33B9DEDFC3}"/>
              </a:ext>
            </a:extLst>
          </p:cNvPr>
          <p:cNvSpPr txBox="1">
            <a:spLocks/>
          </p:cNvSpPr>
          <p:nvPr/>
        </p:nvSpPr>
        <p:spPr>
          <a:xfrm>
            <a:off x="3274496" y="1164254"/>
            <a:ext cx="2320836" cy="9581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Interaction between nature and lab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23" name="Picture 2" descr="Graphene - Wikipedia">
            <a:extLst>
              <a:ext uri="{FF2B5EF4-FFF2-40B4-BE49-F238E27FC236}">
                <a16:creationId xmlns:a16="http://schemas.microsoft.com/office/drawing/2014/main" id="{97FBA631-7ABE-7049-9977-AD15705C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8" y="2441542"/>
            <a:ext cx="1682065" cy="14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r. Cℏarles D. Brown II on Twitter: &quot;When your experiment's optics table  has optics tables… &quot;">
            <a:extLst>
              <a:ext uri="{FF2B5EF4-FFF2-40B4-BE49-F238E27FC236}">
                <a16:creationId xmlns:a16="http://schemas.microsoft.com/office/drawing/2014/main" id="{7B98AD50-5DF4-B343-9DD9-A94CB2AAC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9" b="13414"/>
          <a:stretch/>
        </p:blipFill>
        <p:spPr bwMode="auto">
          <a:xfrm>
            <a:off x="4785188" y="2441542"/>
            <a:ext cx="1682066" cy="14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EF6F1F9-2A10-A748-9D09-056B63AB127E}"/>
              </a:ext>
            </a:extLst>
          </p:cNvPr>
          <p:cNvSpPr txBox="1">
            <a:spLocks/>
          </p:cNvSpPr>
          <p:nvPr/>
        </p:nvSpPr>
        <p:spPr>
          <a:xfrm>
            <a:off x="5876603" y="1187061"/>
            <a:ext cx="2516282" cy="14088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Interaction between lab and working space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2551ABB-CE03-3045-993F-D74B70183BCE}"/>
              </a:ext>
            </a:extLst>
          </p:cNvPr>
          <p:cNvSpPr txBox="1">
            <a:spLocks/>
          </p:cNvSpPr>
          <p:nvPr/>
        </p:nvSpPr>
        <p:spPr>
          <a:xfrm>
            <a:off x="531221" y="5729196"/>
            <a:ext cx="11159209" cy="5964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An experiment is a hybrid of a black box algorithm and interactive protocol</a:t>
            </a:r>
          </a:p>
        </p:txBody>
      </p:sp>
    </p:spTree>
    <p:extLst>
      <p:ext uri="{BB962C8B-B14F-4D97-AF65-F5344CB8AC3E}">
        <p14:creationId xmlns:p14="http://schemas.microsoft.com/office/powerpoint/2010/main" val="21673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795847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6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BA16B18-3E51-8B45-8525-CDAA23330E05}"/>
              </a:ext>
            </a:extLst>
          </p:cNvPr>
          <p:cNvSpPr/>
          <p:nvPr/>
        </p:nvSpPr>
        <p:spPr>
          <a:xfrm rot="5400000">
            <a:off x="4128563" y="1625261"/>
            <a:ext cx="303031" cy="881743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B79931B8-A5D8-4A49-B8BA-482D18C37DEC}"/>
              </a:ext>
            </a:extLst>
          </p:cNvPr>
          <p:cNvSpPr/>
          <p:nvPr/>
        </p:nvSpPr>
        <p:spPr>
          <a:xfrm rot="5400000">
            <a:off x="6809975" y="1619104"/>
            <a:ext cx="303031" cy="881743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C4EDF5-A77D-5E49-8F68-2E33B9DEDFC3}"/>
              </a:ext>
            </a:extLst>
          </p:cNvPr>
          <p:cNvSpPr txBox="1">
            <a:spLocks/>
          </p:cNvSpPr>
          <p:nvPr/>
        </p:nvSpPr>
        <p:spPr>
          <a:xfrm>
            <a:off x="3274496" y="1164254"/>
            <a:ext cx="2320836" cy="9581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Interaction between nature and lab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23" name="Picture 2" descr="Graphene - Wikipedia">
            <a:extLst>
              <a:ext uri="{FF2B5EF4-FFF2-40B4-BE49-F238E27FC236}">
                <a16:creationId xmlns:a16="http://schemas.microsoft.com/office/drawing/2014/main" id="{97FBA631-7ABE-7049-9977-AD15705C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8" y="2441542"/>
            <a:ext cx="1682065" cy="14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r. Cℏarles D. Brown II on Twitter: &quot;When your experiment's optics table  has optics tables… &quot;">
            <a:extLst>
              <a:ext uri="{FF2B5EF4-FFF2-40B4-BE49-F238E27FC236}">
                <a16:creationId xmlns:a16="http://schemas.microsoft.com/office/drawing/2014/main" id="{7B98AD50-5DF4-B343-9DD9-A94CB2AAC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9" b="13414"/>
          <a:stretch/>
        </p:blipFill>
        <p:spPr bwMode="auto">
          <a:xfrm>
            <a:off x="4785188" y="2441542"/>
            <a:ext cx="1682066" cy="14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Quantum computers may be destroyed by high-energy particles from space |  New Scientist">
            <a:extLst>
              <a:ext uri="{FF2B5EF4-FFF2-40B4-BE49-F238E27FC236}">
                <a16:creationId xmlns:a16="http://schemas.microsoft.com/office/drawing/2014/main" id="{17E3CB73-6505-D14D-92D8-18315059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78" y="2441542"/>
            <a:ext cx="2166708" cy="1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laptop, computer, screen, technology, gadget, electronics, design, multimedia, screenshot, data, personal computer, electronic device, computer hardware, personal computer hardware, display device, computer program, codes">
            <a:extLst>
              <a:ext uri="{FF2B5EF4-FFF2-40B4-BE49-F238E27FC236}">
                <a16:creationId xmlns:a16="http://schemas.microsoft.com/office/drawing/2014/main" id="{B796FE67-A426-4F4F-894D-66F35A54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33" y="2440978"/>
            <a:ext cx="2166708" cy="1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E8A49AA-8BBB-AD49-AF35-19CF9B518500}"/>
              </a:ext>
            </a:extLst>
          </p:cNvPr>
          <p:cNvSpPr txBox="1">
            <a:spLocks/>
          </p:cNvSpPr>
          <p:nvPr/>
        </p:nvSpPr>
        <p:spPr>
          <a:xfrm>
            <a:off x="5876603" y="1187061"/>
            <a:ext cx="2516282" cy="14088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Interaction between lab and working space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7585B61-7460-3543-8A89-18F3BC40AB9D}"/>
              </a:ext>
            </a:extLst>
          </p:cNvPr>
          <p:cNvSpPr txBox="1">
            <a:spLocks/>
          </p:cNvSpPr>
          <p:nvPr/>
        </p:nvSpPr>
        <p:spPr>
          <a:xfrm>
            <a:off x="531221" y="5729196"/>
            <a:ext cx="11159209" cy="5964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An experiment is a hybrid of a black box algorithm and interactive protocol</a:t>
            </a:r>
          </a:p>
        </p:txBody>
      </p:sp>
    </p:spTree>
    <p:extLst>
      <p:ext uri="{BB962C8B-B14F-4D97-AF65-F5344CB8AC3E}">
        <p14:creationId xmlns:p14="http://schemas.microsoft.com/office/powerpoint/2010/main" val="198990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795847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6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BA16B18-3E51-8B45-8525-CDAA23330E05}"/>
              </a:ext>
            </a:extLst>
          </p:cNvPr>
          <p:cNvSpPr/>
          <p:nvPr/>
        </p:nvSpPr>
        <p:spPr>
          <a:xfrm rot="5400000">
            <a:off x="4128563" y="1625261"/>
            <a:ext cx="303031" cy="881743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B79931B8-A5D8-4A49-B8BA-482D18C37DEC}"/>
              </a:ext>
            </a:extLst>
          </p:cNvPr>
          <p:cNvSpPr/>
          <p:nvPr/>
        </p:nvSpPr>
        <p:spPr>
          <a:xfrm rot="5400000">
            <a:off x="6809975" y="1619104"/>
            <a:ext cx="303031" cy="881743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C4EDF5-A77D-5E49-8F68-2E33B9DEDFC3}"/>
              </a:ext>
            </a:extLst>
          </p:cNvPr>
          <p:cNvSpPr txBox="1">
            <a:spLocks/>
          </p:cNvSpPr>
          <p:nvPr/>
        </p:nvSpPr>
        <p:spPr>
          <a:xfrm>
            <a:off x="3274496" y="1164254"/>
            <a:ext cx="2320836" cy="9581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Interaction between nature and lab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23" name="Picture 2" descr="Graphene - Wikipedia">
            <a:extLst>
              <a:ext uri="{FF2B5EF4-FFF2-40B4-BE49-F238E27FC236}">
                <a16:creationId xmlns:a16="http://schemas.microsoft.com/office/drawing/2014/main" id="{97FBA631-7ABE-7049-9977-AD15705C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8" y="2441542"/>
            <a:ext cx="1682065" cy="14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r. Cℏarles D. Brown II on Twitter: &quot;When your experiment's optics table  has optics tables… &quot;">
            <a:extLst>
              <a:ext uri="{FF2B5EF4-FFF2-40B4-BE49-F238E27FC236}">
                <a16:creationId xmlns:a16="http://schemas.microsoft.com/office/drawing/2014/main" id="{7B98AD50-5DF4-B343-9DD9-A94CB2AAC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9" b="13414"/>
          <a:stretch/>
        </p:blipFill>
        <p:spPr bwMode="auto">
          <a:xfrm>
            <a:off x="4785188" y="2441542"/>
            <a:ext cx="1682066" cy="14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Quantum computers may be destroyed by high-energy particles from space |  New Scientist">
            <a:extLst>
              <a:ext uri="{FF2B5EF4-FFF2-40B4-BE49-F238E27FC236}">
                <a16:creationId xmlns:a16="http://schemas.microsoft.com/office/drawing/2014/main" id="{17E3CB73-6505-D14D-92D8-18315059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78" y="2441542"/>
            <a:ext cx="2166708" cy="1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9278617-B223-F940-AE86-FAEE9736DE88}"/>
              </a:ext>
            </a:extLst>
          </p:cNvPr>
          <p:cNvSpPr txBox="1">
            <a:spLocks/>
          </p:cNvSpPr>
          <p:nvPr/>
        </p:nvSpPr>
        <p:spPr>
          <a:xfrm>
            <a:off x="5876603" y="1187061"/>
            <a:ext cx="2516282" cy="14088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Interaction between lab and working space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2BEA77B-1DF8-0549-B57A-CE1937143D91}"/>
              </a:ext>
            </a:extLst>
          </p:cNvPr>
          <p:cNvSpPr txBox="1">
            <a:spLocks/>
          </p:cNvSpPr>
          <p:nvPr/>
        </p:nvSpPr>
        <p:spPr>
          <a:xfrm>
            <a:off x="531221" y="5729196"/>
            <a:ext cx="11159209" cy="5964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An experiment is a hybrid of a black box algorithm and interactive protocol</a:t>
            </a:r>
          </a:p>
        </p:txBody>
      </p:sp>
    </p:spTree>
    <p:extLst>
      <p:ext uri="{BB962C8B-B14F-4D97-AF65-F5344CB8AC3E}">
        <p14:creationId xmlns:p14="http://schemas.microsoft.com/office/powerpoint/2010/main" val="354876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795847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6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Graphene - Wikipedia">
            <a:extLst>
              <a:ext uri="{FF2B5EF4-FFF2-40B4-BE49-F238E27FC236}">
                <a16:creationId xmlns:a16="http://schemas.microsoft.com/office/drawing/2014/main" id="{97FBA631-7ABE-7049-9977-AD15705C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8" y="2441542"/>
            <a:ext cx="1682065" cy="14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r. Cℏarles D. Brown II on Twitter: &quot;When your experiment's optics table  has optics tables… &quot;">
            <a:extLst>
              <a:ext uri="{FF2B5EF4-FFF2-40B4-BE49-F238E27FC236}">
                <a16:creationId xmlns:a16="http://schemas.microsoft.com/office/drawing/2014/main" id="{7B98AD50-5DF4-B343-9DD9-A94CB2AAC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9" b="13414"/>
          <a:stretch/>
        </p:blipFill>
        <p:spPr bwMode="auto">
          <a:xfrm>
            <a:off x="4785188" y="2441542"/>
            <a:ext cx="1682066" cy="14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Quantum computers may be destroyed by high-energy particles from space |  New Scientist">
            <a:extLst>
              <a:ext uri="{FF2B5EF4-FFF2-40B4-BE49-F238E27FC236}">
                <a16:creationId xmlns:a16="http://schemas.microsoft.com/office/drawing/2014/main" id="{17E3CB73-6505-D14D-92D8-18315059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78" y="2441542"/>
            <a:ext cx="2166708" cy="1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C7F81E5-AC70-1D4A-B181-AB50E11CD28D}"/>
              </a:ext>
            </a:extLst>
          </p:cNvPr>
          <p:cNvSpPr txBox="1">
            <a:spLocks/>
          </p:cNvSpPr>
          <p:nvPr/>
        </p:nvSpPr>
        <p:spPr>
          <a:xfrm>
            <a:off x="531221" y="5729196"/>
            <a:ext cx="11159209" cy="5964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An experiment is a hybrid of a black box algorithm and interactive protocol</a:t>
            </a:r>
          </a:p>
        </p:txBody>
      </p:sp>
    </p:spTree>
    <p:extLst>
      <p:ext uri="{BB962C8B-B14F-4D97-AF65-F5344CB8AC3E}">
        <p14:creationId xmlns:p14="http://schemas.microsoft.com/office/powerpoint/2010/main" val="105090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795847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6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Graphene - Wikipedia">
            <a:extLst>
              <a:ext uri="{FF2B5EF4-FFF2-40B4-BE49-F238E27FC236}">
                <a16:creationId xmlns:a16="http://schemas.microsoft.com/office/drawing/2014/main" id="{97FBA631-7ABE-7049-9977-AD15705C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8" y="2441542"/>
            <a:ext cx="1682065" cy="14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r. Cℏarles D. Brown II on Twitter: &quot;When your experiment's optics table  has optics tables… &quot;">
            <a:extLst>
              <a:ext uri="{FF2B5EF4-FFF2-40B4-BE49-F238E27FC236}">
                <a16:creationId xmlns:a16="http://schemas.microsoft.com/office/drawing/2014/main" id="{7B98AD50-5DF4-B343-9DD9-A94CB2AAC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9" b="13414"/>
          <a:stretch/>
        </p:blipFill>
        <p:spPr bwMode="auto">
          <a:xfrm>
            <a:off x="4785188" y="2441542"/>
            <a:ext cx="1682066" cy="14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Quantum computers may be destroyed by high-energy particles from space |  New Scientist">
            <a:extLst>
              <a:ext uri="{FF2B5EF4-FFF2-40B4-BE49-F238E27FC236}">
                <a16:creationId xmlns:a16="http://schemas.microsoft.com/office/drawing/2014/main" id="{17E3CB73-6505-D14D-92D8-18315059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78" y="2441542"/>
            <a:ext cx="2166708" cy="1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E2BCBC5F-D4D3-FE4F-A990-21C591ACFA5A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66137F-79CE-DF4D-95B1-80BD74B7D4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06DC222B-CDDA-E74A-B61F-CAA584105112}"/>
              </a:ext>
            </a:extLst>
          </p:cNvPr>
          <p:cNvSpPr/>
          <p:nvPr/>
        </p:nvSpPr>
        <p:spPr>
          <a:xfrm rot="16200000">
            <a:off x="8168576" y="408297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DF817B58-97F4-964F-9EEE-6A4B08793064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F3F7728-5EAD-0D44-9C9F-ED9F7A91F5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6401" y="4836018"/>
            <a:ext cx="1086061" cy="2353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7675A2-42AE-D046-A4F6-72EAF6B121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1461" y="1335370"/>
            <a:ext cx="950303" cy="235313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DFFACD5-9979-2345-9E50-D8EDCF733975}"/>
              </a:ext>
            </a:extLst>
          </p:cNvPr>
          <p:cNvSpPr txBox="1">
            <a:spLocks/>
          </p:cNvSpPr>
          <p:nvPr/>
        </p:nvSpPr>
        <p:spPr>
          <a:xfrm>
            <a:off x="8095891" y="520307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5D1BD99-259E-FF43-A3C5-AE850BF80557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08E316E-5A21-F643-8F71-B7282F4721E7}"/>
              </a:ext>
            </a:extLst>
          </p:cNvPr>
          <p:cNvSpPr txBox="1">
            <a:spLocks/>
          </p:cNvSpPr>
          <p:nvPr/>
        </p:nvSpPr>
        <p:spPr>
          <a:xfrm>
            <a:off x="531221" y="5729196"/>
            <a:ext cx="11159209" cy="5964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An experiment is a hybrid of a black box algorithm and interactive protocol</a:t>
            </a:r>
          </a:p>
        </p:txBody>
      </p:sp>
    </p:spTree>
    <p:extLst>
      <p:ext uri="{BB962C8B-B14F-4D97-AF65-F5344CB8AC3E}">
        <p14:creationId xmlns:p14="http://schemas.microsoft.com/office/powerpoint/2010/main" val="27991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795847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6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Graphene - Wikipedia">
            <a:extLst>
              <a:ext uri="{FF2B5EF4-FFF2-40B4-BE49-F238E27FC236}">
                <a16:creationId xmlns:a16="http://schemas.microsoft.com/office/drawing/2014/main" id="{97FBA631-7ABE-7049-9977-AD15705C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8" y="2441542"/>
            <a:ext cx="1682065" cy="14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r. Cℏarles D. Brown II on Twitter: &quot;When your experiment's optics table  has optics tables… &quot;">
            <a:extLst>
              <a:ext uri="{FF2B5EF4-FFF2-40B4-BE49-F238E27FC236}">
                <a16:creationId xmlns:a16="http://schemas.microsoft.com/office/drawing/2014/main" id="{7B98AD50-5DF4-B343-9DD9-A94CB2AAC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9" b="13414"/>
          <a:stretch/>
        </p:blipFill>
        <p:spPr bwMode="auto">
          <a:xfrm>
            <a:off x="4785188" y="2441542"/>
            <a:ext cx="1682066" cy="14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Quantum computers may be destroyed by high-energy particles from space |  New Scientist">
            <a:extLst>
              <a:ext uri="{FF2B5EF4-FFF2-40B4-BE49-F238E27FC236}">
                <a16:creationId xmlns:a16="http://schemas.microsoft.com/office/drawing/2014/main" id="{17E3CB73-6505-D14D-92D8-18315059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78" y="2441542"/>
            <a:ext cx="2166708" cy="1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E2BCBC5F-D4D3-FE4F-A990-21C591ACFA5A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66137F-79CE-DF4D-95B1-80BD74B7D4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06DC222B-CDDA-E74A-B61F-CAA584105112}"/>
              </a:ext>
            </a:extLst>
          </p:cNvPr>
          <p:cNvSpPr/>
          <p:nvPr/>
        </p:nvSpPr>
        <p:spPr>
          <a:xfrm rot="16200000">
            <a:off x="8168576" y="408297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DF817B58-97F4-964F-9EEE-6A4B08793064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F3F7728-5EAD-0D44-9C9F-ED9F7A91F5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6401" y="4836018"/>
            <a:ext cx="1086061" cy="2353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7675A2-42AE-D046-A4F6-72EAF6B121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1461" y="1335370"/>
            <a:ext cx="950303" cy="235313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DFFACD5-9979-2345-9E50-D8EDCF733975}"/>
              </a:ext>
            </a:extLst>
          </p:cNvPr>
          <p:cNvSpPr txBox="1">
            <a:spLocks/>
          </p:cNvSpPr>
          <p:nvPr/>
        </p:nvSpPr>
        <p:spPr>
          <a:xfrm>
            <a:off x="8095891" y="520307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5D1BD99-259E-FF43-A3C5-AE850BF80557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481FA37-98A5-554A-A24C-3511B302073E}"/>
              </a:ext>
            </a:extLst>
          </p:cNvPr>
          <p:cNvSpPr txBox="1">
            <a:spLocks/>
          </p:cNvSpPr>
          <p:nvPr/>
        </p:nvSpPr>
        <p:spPr>
          <a:xfrm>
            <a:off x="531221" y="627538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Three definitions: </a:t>
            </a:r>
            <a:r>
              <a:rPr lang="en-US" sz="2800" b="1" dirty="0">
                <a:solidFill>
                  <a:schemeClr val="tx1"/>
                </a:solidFill>
              </a:rPr>
              <a:t>Lab oracle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QUALM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Task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14CFE8A-9E91-1F49-B198-41EBB2040162}"/>
              </a:ext>
            </a:extLst>
          </p:cNvPr>
          <p:cNvSpPr txBox="1">
            <a:spLocks/>
          </p:cNvSpPr>
          <p:nvPr/>
        </p:nvSpPr>
        <p:spPr>
          <a:xfrm>
            <a:off x="531221" y="5729196"/>
            <a:ext cx="11159209" cy="5964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An experiment is a hybrid of a black box algorithm and interactive protocol</a:t>
            </a:r>
          </a:p>
        </p:txBody>
      </p:sp>
    </p:spTree>
    <p:extLst>
      <p:ext uri="{BB962C8B-B14F-4D97-AF65-F5344CB8AC3E}">
        <p14:creationId xmlns:p14="http://schemas.microsoft.com/office/powerpoint/2010/main" val="17086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7192-5DEC-0E42-A666-C87B8D3B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Introduction: what is an experiment?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1BE7E-6B2C-604C-B4F2-AC7CF655D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194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Measuring constants of nature (speed of light, charge of electron)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Quantifying dynamical properties (rate of a chemical reaction)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Inferring structural properties (symmetry group of a crystal)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Learning more abstract information (the chain of chemical reactions </a:t>
            </a:r>
            <a:r>
              <a:rPr lang="en-US" sz="2800" dirty="0" err="1">
                <a:solidFill>
                  <a:schemeClr val="bg1"/>
                </a:solidFill>
              </a:rPr>
              <a:t>a</a:t>
            </a:r>
            <a:r>
              <a:rPr lang="en-US" sz="2800" dirty="0" err="1">
                <a:solidFill>
                  <a:schemeClr val="tx1"/>
                </a:solidFill>
              </a:rPr>
              <a:t>that</a:t>
            </a:r>
            <a:r>
              <a:rPr lang="en-US" sz="2800" dirty="0">
                <a:solidFill>
                  <a:schemeClr val="tx1"/>
                </a:solidFill>
              </a:rPr>
              <a:t> comprise photosynthesis, whether Yang-Mills describes the </a:t>
            </a:r>
            <a:r>
              <a:rPr lang="en-US" sz="2800" dirty="0" err="1">
                <a:solidFill>
                  <a:schemeClr val="bg1"/>
                </a:solidFill>
              </a:rPr>
              <a:t>a</a:t>
            </a:r>
            <a:r>
              <a:rPr lang="en-US" sz="2800" dirty="0" err="1">
                <a:solidFill>
                  <a:schemeClr val="tx1"/>
                </a:solidFill>
              </a:rPr>
              <a:t>strong</a:t>
            </a:r>
            <a:r>
              <a:rPr lang="en-US" sz="2800" dirty="0">
                <a:solidFill>
                  <a:schemeClr val="tx1"/>
                </a:solidFill>
              </a:rPr>
              <a:t> force)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7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763189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8285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laptop, computer, screen, technology, gadget, electronics, design, multimedia, screenshot, data, personal computer, electronic device, computer hardware, personal computer hardware, display device, computer program, codes">
            <a:extLst>
              <a:ext uri="{FF2B5EF4-FFF2-40B4-BE49-F238E27FC236}">
                <a16:creationId xmlns:a16="http://schemas.microsoft.com/office/drawing/2014/main" id="{05D84DD6-C9EB-9044-84DE-B86AC34E7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78" y="2441543"/>
            <a:ext cx="2166708" cy="1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antum computers may be destroyed by high-energy particles from space |  New Scientist">
            <a:extLst>
              <a:ext uri="{FF2B5EF4-FFF2-40B4-BE49-F238E27FC236}">
                <a16:creationId xmlns:a16="http://schemas.microsoft.com/office/drawing/2014/main" id="{7EB1FC77-1A52-5540-8ED5-E223BE0B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78" y="2441542"/>
            <a:ext cx="2166708" cy="1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158009F9-C542-9441-BD02-5D030AF178D0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1373B-5100-0045-AD27-665E6EB26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F6316787-38DF-A145-A1E8-C62562A3E4AE}"/>
              </a:ext>
            </a:extLst>
          </p:cNvPr>
          <p:cNvSpPr/>
          <p:nvPr/>
        </p:nvSpPr>
        <p:spPr>
          <a:xfrm rot="16200000">
            <a:off x="8168576" y="408297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8C82AF-FA5D-6A42-88F8-9C360E787F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6401" y="4836018"/>
            <a:ext cx="1086061" cy="235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B4222-42DB-BC48-A71F-2E260176EA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1461" y="1335370"/>
            <a:ext cx="950303" cy="23531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46E884-51DB-9644-81FB-8C61AE93B1F3}"/>
              </a:ext>
            </a:extLst>
          </p:cNvPr>
          <p:cNvCxnSpPr>
            <a:cxnSpLocks/>
          </p:cNvCxnSpPr>
          <p:nvPr/>
        </p:nvCxnSpPr>
        <p:spPr>
          <a:xfrm>
            <a:off x="1502228" y="2074501"/>
            <a:ext cx="0" cy="331469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C6ABE3-701C-7045-A4E7-EB2F840E2BFE}"/>
              </a:ext>
            </a:extLst>
          </p:cNvPr>
          <p:cNvCxnSpPr>
            <a:cxnSpLocks/>
          </p:cNvCxnSpPr>
          <p:nvPr/>
        </p:nvCxnSpPr>
        <p:spPr>
          <a:xfrm flipH="1">
            <a:off x="1502228" y="5389196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DD4FBB-E997-C844-977B-2AD051D3DA7B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1CF2404-2F38-794F-90AE-785077B50202}"/>
              </a:ext>
            </a:extLst>
          </p:cNvPr>
          <p:cNvCxnSpPr>
            <a:cxnSpLocks/>
          </p:cNvCxnSpPr>
          <p:nvPr/>
        </p:nvCxnSpPr>
        <p:spPr>
          <a:xfrm>
            <a:off x="4741476" y="2053498"/>
            <a:ext cx="0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raphene - Wikipedia">
            <a:extLst>
              <a:ext uri="{FF2B5EF4-FFF2-40B4-BE49-F238E27FC236}">
                <a16:creationId xmlns:a16="http://schemas.microsoft.com/office/drawing/2014/main" id="{1C72DB1B-D4A9-F346-A967-4DC9DB76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8" y="2441542"/>
            <a:ext cx="1682065" cy="14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. Cℏarles D. Brown II on Twitter: &quot;When your experiment's optics table  has optics tables… &quot;">
            <a:extLst>
              <a:ext uri="{FF2B5EF4-FFF2-40B4-BE49-F238E27FC236}">
                <a16:creationId xmlns:a16="http://schemas.microsoft.com/office/drawing/2014/main" id="{387B0DCB-3211-CE4E-88F3-8496B208B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9" b="13414"/>
          <a:stretch/>
        </p:blipFill>
        <p:spPr bwMode="auto">
          <a:xfrm>
            <a:off x="4785188" y="2441542"/>
            <a:ext cx="1682066" cy="14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6181C5-C3D2-8740-A7DD-683977643D9E}"/>
              </a:ext>
            </a:extLst>
          </p:cNvPr>
          <p:cNvCxnSpPr>
            <a:cxnSpLocks/>
          </p:cNvCxnSpPr>
          <p:nvPr/>
        </p:nvCxnSpPr>
        <p:spPr>
          <a:xfrm>
            <a:off x="3828504" y="3176407"/>
            <a:ext cx="0" cy="2212789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3AA447-312F-3D47-9CFF-0099AEC81C59}"/>
              </a:ext>
            </a:extLst>
          </p:cNvPr>
          <p:cNvCxnSpPr>
            <a:cxnSpLocks/>
          </p:cNvCxnSpPr>
          <p:nvPr/>
        </p:nvCxnSpPr>
        <p:spPr>
          <a:xfrm flipH="1">
            <a:off x="3686988" y="3176407"/>
            <a:ext cx="106537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694F250-8C08-E242-BFF5-4ABABEC3DF88}"/>
              </a:ext>
            </a:extLst>
          </p:cNvPr>
          <p:cNvSpPr txBox="1">
            <a:spLocks/>
          </p:cNvSpPr>
          <p:nvPr/>
        </p:nvSpPr>
        <p:spPr>
          <a:xfrm>
            <a:off x="2272098" y="1455615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004020FA-020F-AC4A-8FD2-64C50AE1E265}"/>
              </a:ext>
            </a:extLst>
          </p:cNvPr>
          <p:cNvSpPr txBox="1">
            <a:spLocks/>
          </p:cNvSpPr>
          <p:nvPr/>
        </p:nvSpPr>
        <p:spPr>
          <a:xfrm>
            <a:off x="8095891" y="520307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5EF8103D-00F3-3F4B-98EF-0A05F973A1FF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91C1D59-AF04-B240-9107-E51B8DCC34BE}"/>
              </a:ext>
            </a:extLst>
          </p:cNvPr>
          <p:cNvSpPr txBox="1">
            <a:spLocks/>
          </p:cNvSpPr>
          <p:nvPr/>
        </p:nvSpPr>
        <p:spPr>
          <a:xfrm>
            <a:off x="531221" y="627538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Three definitions: </a:t>
            </a:r>
            <a:r>
              <a:rPr lang="en-US" sz="2800" b="1" dirty="0">
                <a:solidFill>
                  <a:schemeClr val="tx1"/>
                </a:solidFill>
              </a:rPr>
              <a:t>Lab oracle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QUALM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Task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35FE384-15A2-2841-AD48-4B9BDFE8A08A}"/>
              </a:ext>
            </a:extLst>
          </p:cNvPr>
          <p:cNvSpPr txBox="1">
            <a:spLocks/>
          </p:cNvSpPr>
          <p:nvPr/>
        </p:nvSpPr>
        <p:spPr>
          <a:xfrm>
            <a:off x="531221" y="5729196"/>
            <a:ext cx="11159209" cy="5964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An experiment is a hybrid of a black box algorithm and interactive protocol</a:t>
            </a:r>
          </a:p>
        </p:txBody>
      </p:sp>
    </p:spTree>
    <p:extLst>
      <p:ext uri="{BB962C8B-B14F-4D97-AF65-F5344CB8AC3E}">
        <p14:creationId xmlns:p14="http://schemas.microsoft.com/office/powerpoint/2010/main" val="17270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763189" y="2830284"/>
            <a:ext cx="917668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907058" y="3272161"/>
            <a:ext cx="910620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laptop, computer, screen, technology, gadget, electronics, design, multimedia, screenshot, data, personal computer, electronic device, computer hardware, personal computer hardware, display device, computer program, codes">
            <a:extLst>
              <a:ext uri="{FF2B5EF4-FFF2-40B4-BE49-F238E27FC236}">
                <a16:creationId xmlns:a16="http://schemas.microsoft.com/office/drawing/2014/main" id="{05D84DD6-C9EB-9044-84DE-B86AC34E7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78" y="2441543"/>
            <a:ext cx="2166708" cy="1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antum computers may be destroyed by high-energy particles from space |  New Scientist">
            <a:extLst>
              <a:ext uri="{FF2B5EF4-FFF2-40B4-BE49-F238E27FC236}">
                <a16:creationId xmlns:a16="http://schemas.microsoft.com/office/drawing/2014/main" id="{7EB1FC77-1A52-5540-8ED5-E223BE0B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78" y="2441542"/>
            <a:ext cx="2166708" cy="1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158009F9-C542-9441-BD02-5D030AF178D0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1373B-5100-0045-AD27-665E6EB26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8C82AF-FA5D-6A42-88F8-9C360E787F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6401" y="4836018"/>
            <a:ext cx="1086061" cy="235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B4222-42DB-BC48-A71F-2E260176EA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1461" y="1335370"/>
            <a:ext cx="950303" cy="23531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46E884-51DB-9644-81FB-8C61AE93B1F3}"/>
              </a:ext>
            </a:extLst>
          </p:cNvPr>
          <p:cNvCxnSpPr>
            <a:cxnSpLocks/>
          </p:cNvCxnSpPr>
          <p:nvPr/>
        </p:nvCxnSpPr>
        <p:spPr>
          <a:xfrm>
            <a:off x="1502228" y="2074501"/>
            <a:ext cx="0" cy="331469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C6ABE3-701C-7045-A4E7-EB2F840E2BFE}"/>
              </a:ext>
            </a:extLst>
          </p:cNvPr>
          <p:cNvCxnSpPr>
            <a:cxnSpLocks/>
          </p:cNvCxnSpPr>
          <p:nvPr/>
        </p:nvCxnSpPr>
        <p:spPr>
          <a:xfrm flipH="1">
            <a:off x="1502228" y="5389196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DD4FBB-E997-C844-977B-2AD051D3DA7B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1CF2404-2F38-794F-90AE-785077B50202}"/>
              </a:ext>
            </a:extLst>
          </p:cNvPr>
          <p:cNvCxnSpPr>
            <a:cxnSpLocks/>
          </p:cNvCxnSpPr>
          <p:nvPr/>
        </p:nvCxnSpPr>
        <p:spPr>
          <a:xfrm>
            <a:off x="4697932" y="2053498"/>
            <a:ext cx="0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raphene - Wikipedia">
            <a:extLst>
              <a:ext uri="{FF2B5EF4-FFF2-40B4-BE49-F238E27FC236}">
                <a16:creationId xmlns:a16="http://schemas.microsoft.com/office/drawing/2014/main" id="{1C72DB1B-D4A9-F346-A967-4DC9DB76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8" y="2441542"/>
            <a:ext cx="1682065" cy="14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. Cℏarles D. Brown II on Twitter: &quot;When your experiment's optics table  has optics tables… &quot;">
            <a:extLst>
              <a:ext uri="{FF2B5EF4-FFF2-40B4-BE49-F238E27FC236}">
                <a16:creationId xmlns:a16="http://schemas.microsoft.com/office/drawing/2014/main" id="{387B0DCB-3211-CE4E-88F3-8496B208B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9" b="13414"/>
          <a:stretch/>
        </p:blipFill>
        <p:spPr bwMode="auto">
          <a:xfrm>
            <a:off x="4785188" y="2441542"/>
            <a:ext cx="1682066" cy="14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6181C5-C3D2-8740-A7DD-683977643D9E}"/>
              </a:ext>
            </a:extLst>
          </p:cNvPr>
          <p:cNvCxnSpPr>
            <a:cxnSpLocks/>
          </p:cNvCxnSpPr>
          <p:nvPr/>
        </p:nvCxnSpPr>
        <p:spPr>
          <a:xfrm>
            <a:off x="3828504" y="3176407"/>
            <a:ext cx="0" cy="2212789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3AA447-312F-3D47-9CFF-0099AEC81C59}"/>
              </a:ext>
            </a:extLst>
          </p:cNvPr>
          <p:cNvCxnSpPr>
            <a:cxnSpLocks/>
          </p:cNvCxnSpPr>
          <p:nvPr/>
        </p:nvCxnSpPr>
        <p:spPr>
          <a:xfrm flipH="1">
            <a:off x="3686989" y="3176407"/>
            <a:ext cx="1010943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694F250-8C08-E242-BFF5-4ABABEC3DF88}"/>
              </a:ext>
            </a:extLst>
          </p:cNvPr>
          <p:cNvSpPr txBox="1">
            <a:spLocks/>
          </p:cNvSpPr>
          <p:nvPr/>
        </p:nvSpPr>
        <p:spPr>
          <a:xfrm>
            <a:off x="2272098" y="1455615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5CA9873-0E7C-584F-A71C-6B5E292AAE93}"/>
              </a:ext>
            </a:extLst>
          </p:cNvPr>
          <p:cNvCxnSpPr>
            <a:cxnSpLocks/>
          </p:cNvCxnSpPr>
          <p:nvPr/>
        </p:nvCxnSpPr>
        <p:spPr>
          <a:xfrm flipH="1">
            <a:off x="3872048" y="4350384"/>
            <a:ext cx="6262554" cy="0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14C1C93-BDFA-9C4F-818D-614E72B1990D}"/>
              </a:ext>
            </a:extLst>
          </p:cNvPr>
          <p:cNvCxnSpPr>
            <a:cxnSpLocks/>
          </p:cNvCxnSpPr>
          <p:nvPr/>
        </p:nvCxnSpPr>
        <p:spPr>
          <a:xfrm flipH="1">
            <a:off x="4752363" y="2053498"/>
            <a:ext cx="5338695" cy="0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25C4D50-0730-B641-811F-879624615EBC}"/>
              </a:ext>
            </a:extLst>
          </p:cNvPr>
          <p:cNvCxnSpPr>
            <a:cxnSpLocks/>
          </p:cNvCxnSpPr>
          <p:nvPr/>
        </p:nvCxnSpPr>
        <p:spPr>
          <a:xfrm flipH="1">
            <a:off x="10128967" y="2051399"/>
            <a:ext cx="1" cy="2298985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09936BA-37B2-3C4F-82E8-36F6537155B7}"/>
              </a:ext>
            </a:extLst>
          </p:cNvPr>
          <p:cNvCxnSpPr>
            <a:cxnSpLocks/>
          </p:cNvCxnSpPr>
          <p:nvPr/>
        </p:nvCxnSpPr>
        <p:spPr>
          <a:xfrm flipV="1">
            <a:off x="3874399" y="3205433"/>
            <a:ext cx="1" cy="1144951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C3E6BB-C4E3-964A-A0DC-4048BAB9257F}"/>
              </a:ext>
            </a:extLst>
          </p:cNvPr>
          <p:cNvCxnSpPr>
            <a:cxnSpLocks/>
          </p:cNvCxnSpPr>
          <p:nvPr/>
        </p:nvCxnSpPr>
        <p:spPr>
          <a:xfrm flipV="1">
            <a:off x="4746231" y="2042613"/>
            <a:ext cx="1" cy="1144951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9EC5427-5541-9C41-8A17-26D57B38328D}"/>
              </a:ext>
            </a:extLst>
          </p:cNvPr>
          <p:cNvCxnSpPr>
            <a:cxnSpLocks/>
          </p:cNvCxnSpPr>
          <p:nvPr/>
        </p:nvCxnSpPr>
        <p:spPr>
          <a:xfrm flipH="1">
            <a:off x="3877216" y="3227205"/>
            <a:ext cx="881262" cy="1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>
            <a:extLst>
              <a:ext uri="{FF2B5EF4-FFF2-40B4-BE49-F238E27FC236}">
                <a16:creationId xmlns:a16="http://schemas.microsoft.com/office/drawing/2014/main" id="{F6316787-38DF-A145-A1E8-C62562A3E4AE}"/>
              </a:ext>
            </a:extLst>
          </p:cNvPr>
          <p:cNvSpPr/>
          <p:nvPr/>
        </p:nvSpPr>
        <p:spPr>
          <a:xfrm rot="16200000">
            <a:off x="8168576" y="408297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14EC0ED0-CC79-A34E-A1C3-D10D4878594C}"/>
              </a:ext>
            </a:extLst>
          </p:cNvPr>
          <p:cNvSpPr txBox="1">
            <a:spLocks/>
          </p:cNvSpPr>
          <p:nvPr/>
        </p:nvSpPr>
        <p:spPr>
          <a:xfrm>
            <a:off x="5621402" y="106223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 fontScale="92500" lnSpcReduction="20000"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E89112"/>
                </a:solidFill>
              </a:rPr>
              <a:t>Quantum Algorithmic Measurement</a:t>
            </a:r>
            <a:endParaRPr lang="en-US" sz="2800" dirty="0">
              <a:solidFill>
                <a:srgbClr val="E89112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ACDAA6C-F179-B14F-AB9B-B11853714E4C}"/>
              </a:ext>
            </a:extLst>
          </p:cNvPr>
          <p:cNvSpPr txBox="1">
            <a:spLocks/>
          </p:cNvSpPr>
          <p:nvPr/>
        </p:nvSpPr>
        <p:spPr>
          <a:xfrm>
            <a:off x="8095891" y="520307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6B6FC42-9F1D-AF4D-AB96-CB923811DEC4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D8629F2D-7D38-FB46-BC88-B352A42588FF}"/>
              </a:ext>
            </a:extLst>
          </p:cNvPr>
          <p:cNvSpPr txBox="1">
            <a:spLocks/>
          </p:cNvSpPr>
          <p:nvPr/>
        </p:nvSpPr>
        <p:spPr>
          <a:xfrm>
            <a:off x="531221" y="627538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Three definitions: </a:t>
            </a:r>
            <a:r>
              <a:rPr lang="en-US" sz="2800" b="1" dirty="0">
                <a:solidFill>
                  <a:schemeClr val="tx1"/>
                </a:solidFill>
              </a:rPr>
              <a:t>Lab oracle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QUALM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Task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29309852-2215-F840-8BBD-2265CC5A8FBC}"/>
              </a:ext>
            </a:extLst>
          </p:cNvPr>
          <p:cNvSpPr txBox="1">
            <a:spLocks/>
          </p:cNvSpPr>
          <p:nvPr/>
        </p:nvSpPr>
        <p:spPr>
          <a:xfrm>
            <a:off x="531221" y="5729196"/>
            <a:ext cx="11159209" cy="5964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An experiment is a hybrid of a black box algorithm and interactive protocol</a:t>
            </a:r>
          </a:p>
        </p:txBody>
      </p:sp>
    </p:spTree>
    <p:extLst>
      <p:ext uri="{BB962C8B-B14F-4D97-AF65-F5344CB8AC3E}">
        <p14:creationId xmlns:p14="http://schemas.microsoft.com/office/powerpoint/2010/main" val="22827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763189" y="2830284"/>
            <a:ext cx="917668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907058" y="3272161"/>
            <a:ext cx="910620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laptop, computer, screen, technology, gadget, electronics, design, multimedia, screenshot, data, personal computer, electronic device, computer hardware, personal computer hardware, display device, computer program, codes">
            <a:extLst>
              <a:ext uri="{FF2B5EF4-FFF2-40B4-BE49-F238E27FC236}">
                <a16:creationId xmlns:a16="http://schemas.microsoft.com/office/drawing/2014/main" id="{05D84DD6-C9EB-9044-84DE-B86AC34E7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78" y="2441543"/>
            <a:ext cx="2166708" cy="1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antum computers may be destroyed by high-energy particles from space |  New Scientist">
            <a:extLst>
              <a:ext uri="{FF2B5EF4-FFF2-40B4-BE49-F238E27FC236}">
                <a16:creationId xmlns:a16="http://schemas.microsoft.com/office/drawing/2014/main" id="{7EB1FC77-1A52-5540-8ED5-E223BE0B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78" y="2441542"/>
            <a:ext cx="2166708" cy="1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158009F9-C542-9441-BD02-5D030AF178D0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1373B-5100-0045-AD27-665E6EB26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8C82AF-FA5D-6A42-88F8-9C360E787F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6401" y="4836018"/>
            <a:ext cx="1086061" cy="235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B4222-42DB-BC48-A71F-2E260176EA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1461" y="1335370"/>
            <a:ext cx="950303" cy="235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AFDEEFD6-4749-A94D-9359-CA7306A3B2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221" y="5633128"/>
                <a:ext cx="10289177" cy="76645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36" indent="-91436" algn="l" defTabSz="914354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29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00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771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42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94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93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925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91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en-US" sz="2800" b="1" dirty="0">
                    <a:solidFill>
                      <a:srgbClr val="E89112"/>
                    </a:solidFill>
                  </a:rPr>
                  <a:t>QUALM(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Lab Oracle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,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Inputs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Outputs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  </a:t>
                </a: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i="1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AFDEEFD6-4749-A94D-9359-CA7306A3B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1" y="5633128"/>
                <a:ext cx="10289177" cy="766451"/>
              </a:xfrm>
              <a:prstGeom prst="rect">
                <a:avLst/>
              </a:prstGeom>
              <a:blipFill>
                <a:blip r:embed="rId11"/>
                <a:stretch>
                  <a:fillRect l="-2094" t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46E884-51DB-9644-81FB-8C61AE93B1F3}"/>
              </a:ext>
            </a:extLst>
          </p:cNvPr>
          <p:cNvCxnSpPr>
            <a:cxnSpLocks/>
          </p:cNvCxnSpPr>
          <p:nvPr/>
        </p:nvCxnSpPr>
        <p:spPr>
          <a:xfrm>
            <a:off x="1502228" y="2074501"/>
            <a:ext cx="0" cy="331469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C6ABE3-701C-7045-A4E7-EB2F840E2BFE}"/>
              </a:ext>
            </a:extLst>
          </p:cNvPr>
          <p:cNvCxnSpPr>
            <a:cxnSpLocks/>
          </p:cNvCxnSpPr>
          <p:nvPr/>
        </p:nvCxnSpPr>
        <p:spPr>
          <a:xfrm flipH="1">
            <a:off x="1502228" y="5389196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DD4FBB-E997-C844-977B-2AD051D3DA7B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1CF2404-2F38-794F-90AE-785077B50202}"/>
              </a:ext>
            </a:extLst>
          </p:cNvPr>
          <p:cNvCxnSpPr>
            <a:cxnSpLocks/>
          </p:cNvCxnSpPr>
          <p:nvPr/>
        </p:nvCxnSpPr>
        <p:spPr>
          <a:xfrm>
            <a:off x="4697932" y="2053498"/>
            <a:ext cx="0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raphene - Wikipedia">
            <a:extLst>
              <a:ext uri="{FF2B5EF4-FFF2-40B4-BE49-F238E27FC236}">
                <a16:creationId xmlns:a16="http://schemas.microsoft.com/office/drawing/2014/main" id="{1C72DB1B-D4A9-F346-A967-4DC9DB76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8" y="2441542"/>
            <a:ext cx="1682065" cy="14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. Cℏarles D. Brown II on Twitter: &quot;When your experiment's optics table  has optics tables… &quot;">
            <a:extLst>
              <a:ext uri="{FF2B5EF4-FFF2-40B4-BE49-F238E27FC236}">
                <a16:creationId xmlns:a16="http://schemas.microsoft.com/office/drawing/2014/main" id="{387B0DCB-3211-CE4E-88F3-8496B208B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9" b="13414"/>
          <a:stretch/>
        </p:blipFill>
        <p:spPr bwMode="auto">
          <a:xfrm>
            <a:off x="4785188" y="2441542"/>
            <a:ext cx="1682066" cy="14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6181C5-C3D2-8740-A7DD-683977643D9E}"/>
              </a:ext>
            </a:extLst>
          </p:cNvPr>
          <p:cNvCxnSpPr>
            <a:cxnSpLocks/>
          </p:cNvCxnSpPr>
          <p:nvPr/>
        </p:nvCxnSpPr>
        <p:spPr>
          <a:xfrm>
            <a:off x="3828504" y="3176407"/>
            <a:ext cx="0" cy="2212789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3AA447-312F-3D47-9CFF-0099AEC81C59}"/>
              </a:ext>
            </a:extLst>
          </p:cNvPr>
          <p:cNvCxnSpPr>
            <a:cxnSpLocks/>
          </p:cNvCxnSpPr>
          <p:nvPr/>
        </p:nvCxnSpPr>
        <p:spPr>
          <a:xfrm flipH="1">
            <a:off x="3686989" y="3176407"/>
            <a:ext cx="1010943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694F250-8C08-E242-BFF5-4ABABEC3DF88}"/>
              </a:ext>
            </a:extLst>
          </p:cNvPr>
          <p:cNvSpPr txBox="1">
            <a:spLocks/>
          </p:cNvSpPr>
          <p:nvPr/>
        </p:nvSpPr>
        <p:spPr>
          <a:xfrm>
            <a:off x="2272098" y="1455615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5CA9873-0E7C-584F-A71C-6B5E292AAE93}"/>
              </a:ext>
            </a:extLst>
          </p:cNvPr>
          <p:cNvCxnSpPr>
            <a:cxnSpLocks/>
          </p:cNvCxnSpPr>
          <p:nvPr/>
        </p:nvCxnSpPr>
        <p:spPr>
          <a:xfrm flipH="1">
            <a:off x="3872048" y="4350384"/>
            <a:ext cx="6262554" cy="0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14C1C93-BDFA-9C4F-818D-614E72B1990D}"/>
              </a:ext>
            </a:extLst>
          </p:cNvPr>
          <p:cNvCxnSpPr>
            <a:cxnSpLocks/>
          </p:cNvCxnSpPr>
          <p:nvPr/>
        </p:nvCxnSpPr>
        <p:spPr>
          <a:xfrm flipH="1">
            <a:off x="4752363" y="2053498"/>
            <a:ext cx="5338695" cy="0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25C4D50-0730-B641-811F-879624615EBC}"/>
              </a:ext>
            </a:extLst>
          </p:cNvPr>
          <p:cNvCxnSpPr>
            <a:cxnSpLocks/>
          </p:cNvCxnSpPr>
          <p:nvPr/>
        </p:nvCxnSpPr>
        <p:spPr>
          <a:xfrm flipH="1">
            <a:off x="10128967" y="2051399"/>
            <a:ext cx="1" cy="2298985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09936BA-37B2-3C4F-82E8-36F6537155B7}"/>
              </a:ext>
            </a:extLst>
          </p:cNvPr>
          <p:cNvCxnSpPr>
            <a:cxnSpLocks/>
          </p:cNvCxnSpPr>
          <p:nvPr/>
        </p:nvCxnSpPr>
        <p:spPr>
          <a:xfrm flipV="1">
            <a:off x="3874399" y="3205433"/>
            <a:ext cx="1" cy="1144951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C3E6BB-C4E3-964A-A0DC-4048BAB9257F}"/>
              </a:ext>
            </a:extLst>
          </p:cNvPr>
          <p:cNvCxnSpPr>
            <a:cxnSpLocks/>
          </p:cNvCxnSpPr>
          <p:nvPr/>
        </p:nvCxnSpPr>
        <p:spPr>
          <a:xfrm flipV="1">
            <a:off x="4746231" y="2042613"/>
            <a:ext cx="1" cy="1144951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9EC5427-5541-9C41-8A17-26D57B38328D}"/>
              </a:ext>
            </a:extLst>
          </p:cNvPr>
          <p:cNvCxnSpPr>
            <a:cxnSpLocks/>
          </p:cNvCxnSpPr>
          <p:nvPr/>
        </p:nvCxnSpPr>
        <p:spPr>
          <a:xfrm flipH="1">
            <a:off x="3877216" y="3227205"/>
            <a:ext cx="881262" cy="1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>
            <a:extLst>
              <a:ext uri="{FF2B5EF4-FFF2-40B4-BE49-F238E27FC236}">
                <a16:creationId xmlns:a16="http://schemas.microsoft.com/office/drawing/2014/main" id="{F6316787-38DF-A145-A1E8-C62562A3E4AE}"/>
              </a:ext>
            </a:extLst>
          </p:cNvPr>
          <p:cNvSpPr/>
          <p:nvPr/>
        </p:nvSpPr>
        <p:spPr>
          <a:xfrm rot="16200000">
            <a:off x="8168576" y="408297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14EC0ED0-CC79-A34E-A1C3-D10D4878594C}"/>
              </a:ext>
            </a:extLst>
          </p:cNvPr>
          <p:cNvSpPr txBox="1">
            <a:spLocks/>
          </p:cNvSpPr>
          <p:nvPr/>
        </p:nvSpPr>
        <p:spPr>
          <a:xfrm>
            <a:off x="5621402" y="106223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 fontScale="92500" lnSpcReduction="20000"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E89112"/>
                </a:solidFill>
              </a:rPr>
              <a:t>Quantum Algorithmic Measurement</a:t>
            </a:r>
            <a:endParaRPr lang="en-US" sz="2800" dirty="0">
              <a:solidFill>
                <a:srgbClr val="E89112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ACDAA6C-F179-B14F-AB9B-B11853714E4C}"/>
              </a:ext>
            </a:extLst>
          </p:cNvPr>
          <p:cNvSpPr txBox="1">
            <a:spLocks/>
          </p:cNvSpPr>
          <p:nvPr/>
        </p:nvSpPr>
        <p:spPr>
          <a:xfrm>
            <a:off x="8095891" y="520307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6B6FC42-9F1D-AF4D-AB96-CB923811DEC4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763189" y="2830284"/>
            <a:ext cx="917668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907058" y="3272161"/>
            <a:ext cx="910620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laptop, computer, screen, technology, gadget, electronics, design, multimedia, screenshot, data, personal computer, electronic device, computer hardware, personal computer hardware, display device, computer program, codes">
            <a:extLst>
              <a:ext uri="{FF2B5EF4-FFF2-40B4-BE49-F238E27FC236}">
                <a16:creationId xmlns:a16="http://schemas.microsoft.com/office/drawing/2014/main" id="{05D84DD6-C9EB-9044-84DE-B86AC34E7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78" y="2441543"/>
            <a:ext cx="2166708" cy="1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antum computers may be destroyed by high-energy particles from space |  New Scientist">
            <a:extLst>
              <a:ext uri="{FF2B5EF4-FFF2-40B4-BE49-F238E27FC236}">
                <a16:creationId xmlns:a16="http://schemas.microsoft.com/office/drawing/2014/main" id="{7EB1FC77-1A52-5540-8ED5-E223BE0B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78" y="2441542"/>
            <a:ext cx="2166708" cy="1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>
            <a:extLst>
              <a:ext uri="{FF2B5EF4-FFF2-40B4-BE49-F238E27FC236}">
                <a16:creationId xmlns:a16="http://schemas.microsoft.com/office/drawing/2014/main" id="{158009F9-C542-9441-BD02-5D030AF178D0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1373B-5100-0045-AD27-665E6EB26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8C82AF-FA5D-6A42-88F8-9C360E787F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6401" y="4836018"/>
            <a:ext cx="1086061" cy="235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B4222-42DB-BC48-A71F-2E260176EA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1461" y="1335370"/>
            <a:ext cx="950303" cy="235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AFDEEFD6-4749-A94D-9359-CA7306A3B2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221" y="5633128"/>
                <a:ext cx="10289177" cy="76645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36" indent="-91436" algn="l" defTabSz="914354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29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00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771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42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94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93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925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91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en-US" sz="2800" b="1" dirty="0">
                    <a:solidFill>
                      <a:srgbClr val="E89112"/>
                    </a:solidFill>
                  </a:rPr>
                  <a:t>QUALM(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Lab Oracle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,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Inputs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Outputs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  </a:t>
                </a: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i="1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AFDEEFD6-4749-A94D-9359-CA7306A3B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1" y="5633128"/>
                <a:ext cx="10289177" cy="766451"/>
              </a:xfrm>
              <a:prstGeom prst="rect">
                <a:avLst/>
              </a:prstGeom>
              <a:blipFill>
                <a:blip r:embed="rId11"/>
                <a:stretch>
                  <a:fillRect l="-2094" t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46E884-51DB-9644-81FB-8C61AE93B1F3}"/>
              </a:ext>
            </a:extLst>
          </p:cNvPr>
          <p:cNvCxnSpPr>
            <a:cxnSpLocks/>
          </p:cNvCxnSpPr>
          <p:nvPr/>
        </p:nvCxnSpPr>
        <p:spPr>
          <a:xfrm>
            <a:off x="1502228" y="2074501"/>
            <a:ext cx="0" cy="331469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C6ABE3-701C-7045-A4E7-EB2F840E2BFE}"/>
              </a:ext>
            </a:extLst>
          </p:cNvPr>
          <p:cNvCxnSpPr>
            <a:cxnSpLocks/>
          </p:cNvCxnSpPr>
          <p:nvPr/>
        </p:nvCxnSpPr>
        <p:spPr>
          <a:xfrm flipH="1">
            <a:off x="1502228" y="5389196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DD4FBB-E997-C844-977B-2AD051D3DA7B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1CF2404-2F38-794F-90AE-785077B50202}"/>
              </a:ext>
            </a:extLst>
          </p:cNvPr>
          <p:cNvCxnSpPr>
            <a:cxnSpLocks/>
          </p:cNvCxnSpPr>
          <p:nvPr/>
        </p:nvCxnSpPr>
        <p:spPr>
          <a:xfrm>
            <a:off x="4697932" y="2053498"/>
            <a:ext cx="0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raphene - Wikipedia">
            <a:extLst>
              <a:ext uri="{FF2B5EF4-FFF2-40B4-BE49-F238E27FC236}">
                <a16:creationId xmlns:a16="http://schemas.microsoft.com/office/drawing/2014/main" id="{1C72DB1B-D4A9-F346-A967-4DC9DB76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8" y="2441542"/>
            <a:ext cx="1682065" cy="14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. Cℏarles D. Brown II on Twitter: &quot;When your experiment's optics table  has optics tables… &quot;">
            <a:extLst>
              <a:ext uri="{FF2B5EF4-FFF2-40B4-BE49-F238E27FC236}">
                <a16:creationId xmlns:a16="http://schemas.microsoft.com/office/drawing/2014/main" id="{387B0DCB-3211-CE4E-88F3-8496B208B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9" b="13414"/>
          <a:stretch/>
        </p:blipFill>
        <p:spPr bwMode="auto">
          <a:xfrm>
            <a:off x="4785188" y="2441542"/>
            <a:ext cx="1682066" cy="14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6181C5-C3D2-8740-A7DD-683977643D9E}"/>
              </a:ext>
            </a:extLst>
          </p:cNvPr>
          <p:cNvCxnSpPr>
            <a:cxnSpLocks/>
          </p:cNvCxnSpPr>
          <p:nvPr/>
        </p:nvCxnSpPr>
        <p:spPr>
          <a:xfrm>
            <a:off x="3828504" y="3176407"/>
            <a:ext cx="0" cy="2212789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3AA447-312F-3D47-9CFF-0099AEC81C59}"/>
              </a:ext>
            </a:extLst>
          </p:cNvPr>
          <p:cNvCxnSpPr>
            <a:cxnSpLocks/>
          </p:cNvCxnSpPr>
          <p:nvPr/>
        </p:nvCxnSpPr>
        <p:spPr>
          <a:xfrm flipH="1">
            <a:off x="3686989" y="3176407"/>
            <a:ext cx="1010943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694F250-8C08-E242-BFF5-4ABABEC3DF88}"/>
              </a:ext>
            </a:extLst>
          </p:cNvPr>
          <p:cNvSpPr txBox="1">
            <a:spLocks/>
          </p:cNvSpPr>
          <p:nvPr/>
        </p:nvSpPr>
        <p:spPr>
          <a:xfrm>
            <a:off x="2272098" y="1455615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5CA9873-0E7C-584F-A71C-6B5E292AAE93}"/>
              </a:ext>
            </a:extLst>
          </p:cNvPr>
          <p:cNvCxnSpPr>
            <a:cxnSpLocks/>
          </p:cNvCxnSpPr>
          <p:nvPr/>
        </p:nvCxnSpPr>
        <p:spPr>
          <a:xfrm flipH="1">
            <a:off x="3872048" y="4350384"/>
            <a:ext cx="6262554" cy="0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14C1C93-BDFA-9C4F-818D-614E72B1990D}"/>
              </a:ext>
            </a:extLst>
          </p:cNvPr>
          <p:cNvCxnSpPr>
            <a:cxnSpLocks/>
          </p:cNvCxnSpPr>
          <p:nvPr/>
        </p:nvCxnSpPr>
        <p:spPr>
          <a:xfrm flipH="1">
            <a:off x="4752363" y="2053498"/>
            <a:ext cx="5338695" cy="0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25C4D50-0730-B641-811F-879624615EBC}"/>
              </a:ext>
            </a:extLst>
          </p:cNvPr>
          <p:cNvCxnSpPr>
            <a:cxnSpLocks/>
          </p:cNvCxnSpPr>
          <p:nvPr/>
        </p:nvCxnSpPr>
        <p:spPr>
          <a:xfrm flipH="1">
            <a:off x="10128967" y="2051399"/>
            <a:ext cx="1" cy="2298985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09936BA-37B2-3C4F-82E8-36F6537155B7}"/>
              </a:ext>
            </a:extLst>
          </p:cNvPr>
          <p:cNvCxnSpPr>
            <a:cxnSpLocks/>
          </p:cNvCxnSpPr>
          <p:nvPr/>
        </p:nvCxnSpPr>
        <p:spPr>
          <a:xfrm flipV="1">
            <a:off x="3874399" y="3205433"/>
            <a:ext cx="1" cy="1144951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C3E6BB-C4E3-964A-A0DC-4048BAB9257F}"/>
              </a:ext>
            </a:extLst>
          </p:cNvPr>
          <p:cNvCxnSpPr>
            <a:cxnSpLocks/>
          </p:cNvCxnSpPr>
          <p:nvPr/>
        </p:nvCxnSpPr>
        <p:spPr>
          <a:xfrm flipV="1">
            <a:off x="4746231" y="2042613"/>
            <a:ext cx="1" cy="1144951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9EC5427-5541-9C41-8A17-26D57B38328D}"/>
              </a:ext>
            </a:extLst>
          </p:cNvPr>
          <p:cNvCxnSpPr>
            <a:cxnSpLocks/>
          </p:cNvCxnSpPr>
          <p:nvPr/>
        </p:nvCxnSpPr>
        <p:spPr>
          <a:xfrm flipH="1">
            <a:off x="3877216" y="3227205"/>
            <a:ext cx="881262" cy="1"/>
          </a:xfrm>
          <a:prstGeom prst="line">
            <a:avLst/>
          </a:prstGeom>
          <a:ln w="38100">
            <a:solidFill>
              <a:schemeClr val="accent1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>
            <a:extLst>
              <a:ext uri="{FF2B5EF4-FFF2-40B4-BE49-F238E27FC236}">
                <a16:creationId xmlns:a16="http://schemas.microsoft.com/office/drawing/2014/main" id="{F6316787-38DF-A145-A1E8-C62562A3E4AE}"/>
              </a:ext>
            </a:extLst>
          </p:cNvPr>
          <p:cNvSpPr/>
          <p:nvPr/>
        </p:nvSpPr>
        <p:spPr>
          <a:xfrm rot="16200000">
            <a:off x="8168576" y="408297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14EC0ED0-CC79-A34E-A1C3-D10D4878594C}"/>
              </a:ext>
            </a:extLst>
          </p:cNvPr>
          <p:cNvSpPr txBox="1">
            <a:spLocks/>
          </p:cNvSpPr>
          <p:nvPr/>
        </p:nvSpPr>
        <p:spPr>
          <a:xfrm>
            <a:off x="5621402" y="106223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 fontScale="92500" lnSpcReduction="20000"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E89112"/>
                </a:solidFill>
              </a:rPr>
              <a:t>Quantum Algorithmic Measurement</a:t>
            </a:r>
            <a:endParaRPr lang="en-US" sz="2800" dirty="0">
              <a:solidFill>
                <a:srgbClr val="E89112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ACDAA6C-F179-B14F-AB9B-B11853714E4C}"/>
              </a:ext>
            </a:extLst>
          </p:cNvPr>
          <p:cNvSpPr txBox="1">
            <a:spLocks/>
          </p:cNvSpPr>
          <p:nvPr/>
        </p:nvSpPr>
        <p:spPr>
          <a:xfrm>
            <a:off x="8095891" y="520307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6B6FC42-9F1D-AF4D-AB96-CB923811DEC4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EFEEA6AA-BBF3-4E4F-8AF8-7827D8D72D01}"/>
              </a:ext>
            </a:extLst>
          </p:cNvPr>
          <p:cNvSpPr txBox="1">
            <a:spLocks/>
          </p:cNvSpPr>
          <p:nvPr/>
        </p:nvSpPr>
        <p:spPr>
          <a:xfrm>
            <a:off x="531220" y="6168995"/>
            <a:ext cx="1138863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b="1" dirty="0">
                <a:solidFill>
                  <a:schemeClr val="tx1"/>
                </a:solidFill>
              </a:rPr>
              <a:t>Task</a:t>
            </a:r>
            <a:r>
              <a:rPr lang="en-US" sz="2800" dirty="0">
                <a:solidFill>
                  <a:schemeClr val="tx1"/>
                </a:solidFill>
              </a:rPr>
              <a:t> is a problem specification, i.e. specifies what we want the QUALM to do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78106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58009F9-C542-9441-BD02-5D030AF178D0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1373B-5100-0045-AD27-665E6EB26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8C82AF-FA5D-6A42-88F8-9C360E787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401" y="4836018"/>
            <a:ext cx="1086061" cy="235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B4222-42DB-BC48-A71F-2E260176E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1461" y="1335370"/>
            <a:ext cx="950303" cy="235313"/>
          </a:xfrm>
          <a:prstGeom prst="rect">
            <a:avLst/>
          </a:prstGeom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F6316787-38DF-A145-A1E8-C62562A3E4AE}"/>
              </a:ext>
            </a:extLst>
          </p:cNvPr>
          <p:cNvSpPr/>
          <p:nvPr/>
        </p:nvSpPr>
        <p:spPr>
          <a:xfrm rot="16200000">
            <a:off x="8168576" y="408297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ACDAA6C-F179-B14F-AB9B-B11853714E4C}"/>
              </a:ext>
            </a:extLst>
          </p:cNvPr>
          <p:cNvSpPr txBox="1">
            <a:spLocks/>
          </p:cNvSpPr>
          <p:nvPr/>
        </p:nvSpPr>
        <p:spPr>
          <a:xfrm>
            <a:off x="8095891" y="520307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6B6FC42-9F1D-AF4D-AB96-CB923811DEC4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7AA449C-B42F-2845-862B-B1C1FF7AD982}"/>
              </a:ext>
            </a:extLst>
          </p:cNvPr>
          <p:cNvSpPr txBox="1">
            <a:spLocks/>
          </p:cNvSpPr>
          <p:nvPr/>
        </p:nvSpPr>
        <p:spPr>
          <a:xfrm>
            <a:off x="265003" y="234850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1: </a:t>
            </a:r>
            <a:r>
              <a:rPr lang="en-US" sz="2800" dirty="0">
                <a:solidFill>
                  <a:schemeClr val="tx1"/>
                </a:solidFill>
              </a:rPr>
              <a:t>X-ray diffraction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78106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58009F9-C542-9441-BD02-5D030AF178D0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1373B-5100-0045-AD27-665E6EB26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8C82AF-FA5D-6A42-88F8-9C360E787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401" y="4836018"/>
            <a:ext cx="1086061" cy="235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B4222-42DB-BC48-A71F-2E260176E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1461" y="1335370"/>
            <a:ext cx="950303" cy="235313"/>
          </a:xfrm>
          <a:prstGeom prst="rect">
            <a:avLst/>
          </a:prstGeom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F6316787-38DF-A145-A1E8-C62562A3E4AE}"/>
              </a:ext>
            </a:extLst>
          </p:cNvPr>
          <p:cNvSpPr/>
          <p:nvPr/>
        </p:nvSpPr>
        <p:spPr>
          <a:xfrm rot="16200000">
            <a:off x="8168576" y="408297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ACDAA6C-F179-B14F-AB9B-B11853714E4C}"/>
              </a:ext>
            </a:extLst>
          </p:cNvPr>
          <p:cNvSpPr txBox="1">
            <a:spLocks/>
          </p:cNvSpPr>
          <p:nvPr/>
        </p:nvSpPr>
        <p:spPr>
          <a:xfrm>
            <a:off x="8095891" y="520307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6B6FC42-9F1D-AF4D-AB96-CB923811DEC4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6" name="Cross 25">
            <a:extLst>
              <a:ext uri="{FF2B5EF4-FFF2-40B4-BE49-F238E27FC236}">
                <a16:creationId xmlns:a16="http://schemas.microsoft.com/office/drawing/2014/main" id="{BB147A5D-FC29-DA44-B632-21357D19A545}"/>
              </a:ext>
            </a:extLst>
          </p:cNvPr>
          <p:cNvSpPr/>
          <p:nvPr/>
        </p:nvSpPr>
        <p:spPr>
          <a:xfrm rot="18890590">
            <a:off x="7923298" y="3810606"/>
            <a:ext cx="1232265" cy="1232265"/>
          </a:xfrm>
          <a:prstGeom prst="plus">
            <a:avLst>
              <a:gd name="adj" fmla="val 463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A62783C-680D-7F49-A6E2-CB7779227C8D}"/>
              </a:ext>
            </a:extLst>
          </p:cNvPr>
          <p:cNvSpPr txBox="1">
            <a:spLocks/>
          </p:cNvSpPr>
          <p:nvPr/>
        </p:nvSpPr>
        <p:spPr>
          <a:xfrm>
            <a:off x="265003" y="234850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>
                <a:solidFill>
                  <a:schemeClr val="tx1"/>
                </a:solidFill>
              </a:rPr>
              <a:t>Example 1: </a:t>
            </a:r>
            <a:r>
              <a:rPr lang="en-US" sz="2800">
                <a:solidFill>
                  <a:schemeClr val="tx1"/>
                </a:solidFill>
              </a:rPr>
              <a:t>X-ray diffraction</a:t>
            </a:r>
            <a:endParaRPr lang="en-US" sz="2800" b="1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78106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58009F9-C542-9441-BD02-5D030AF178D0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1373B-5100-0045-AD27-665E6EB26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B4222-42DB-BC48-A71F-2E260176EA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1461" y="1335370"/>
            <a:ext cx="950303" cy="235313"/>
          </a:xfrm>
          <a:prstGeom prst="rect">
            <a:avLst/>
          </a:prstGeom>
        </p:spPr>
      </p:pic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6B6FC42-9F1D-AF4D-AB96-CB923811DEC4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CDDD6A6-EF20-B248-AABC-5828767990D6}"/>
              </a:ext>
            </a:extLst>
          </p:cNvPr>
          <p:cNvSpPr txBox="1">
            <a:spLocks/>
          </p:cNvSpPr>
          <p:nvPr/>
        </p:nvSpPr>
        <p:spPr>
          <a:xfrm>
            <a:off x="265003" y="234850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>
                <a:solidFill>
                  <a:schemeClr val="tx1"/>
                </a:solidFill>
              </a:rPr>
              <a:t>Example 1: </a:t>
            </a:r>
            <a:r>
              <a:rPr lang="en-US" sz="2800">
                <a:solidFill>
                  <a:schemeClr val="tx1"/>
                </a:solidFill>
              </a:rPr>
              <a:t>X-ray diffraction</a:t>
            </a:r>
            <a:endParaRPr lang="en-US" sz="2800" b="1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58009F9-C542-9441-BD02-5D030AF178D0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1373B-5100-0045-AD27-665E6EB26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B4222-42DB-BC48-A71F-2E260176EA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1461" y="1335370"/>
            <a:ext cx="950303" cy="235313"/>
          </a:xfrm>
          <a:prstGeom prst="rect">
            <a:avLst/>
          </a:prstGeom>
        </p:spPr>
      </p:pic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6B6FC42-9F1D-AF4D-AB96-CB923811DEC4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8E0368-B20C-D445-A862-C49D99600587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3356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9DE10D-EDD1-E644-ACA7-80FE5FF6D176}"/>
              </a:ext>
            </a:extLst>
          </p:cNvPr>
          <p:cNvCxnSpPr>
            <a:cxnSpLocks/>
          </p:cNvCxnSpPr>
          <p:nvPr/>
        </p:nvCxnSpPr>
        <p:spPr>
          <a:xfrm flipH="1">
            <a:off x="1502228" y="5407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11DE2B-3160-314F-944F-65080A5A9C4A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5432A1-D147-534A-98BA-F3ECBCFBD5C0}"/>
              </a:ext>
            </a:extLst>
          </p:cNvPr>
          <p:cNvCxnSpPr>
            <a:cxnSpLocks/>
          </p:cNvCxnSpPr>
          <p:nvPr/>
        </p:nvCxnSpPr>
        <p:spPr>
          <a:xfrm>
            <a:off x="3828504" y="3176407"/>
            <a:ext cx="0" cy="2231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3238FD-0BB7-0E4C-A663-F14F46DCC401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>
            <a:extLst>
              <a:ext uri="{FF2B5EF4-FFF2-40B4-BE49-F238E27FC236}">
                <a16:creationId xmlns:a16="http://schemas.microsoft.com/office/drawing/2014/main" id="{80AB58E9-9E9B-2E49-BAA2-C4510EEF2FCD}"/>
              </a:ext>
            </a:extLst>
          </p:cNvPr>
          <p:cNvSpPr/>
          <p:nvPr/>
        </p:nvSpPr>
        <p:spPr>
          <a:xfrm>
            <a:off x="3806733" y="2830284"/>
            <a:ext cx="941815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5B46AC4D-3E2F-2042-BCA5-99B3FDC6D6F5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1213AD-6B4F-4347-90DA-464DAF4FE814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0847329-08AD-A748-A736-FEC3F4F28919}"/>
              </a:ext>
            </a:extLst>
          </p:cNvPr>
          <p:cNvSpPr txBox="1">
            <a:spLocks/>
          </p:cNvSpPr>
          <p:nvPr/>
        </p:nvSpPr>
        <p:spPr>
          <a:xfrm>
            <a:off x="265003" y="234850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>
                <a:solidFill>
                  <a:schemeClr val="tx1"/>
                </a:solidFill>
              </a:rPr>
              <a:t>Example 1: </a:t>
            </a:r>
            <a:r>
              <a:rPr lang="en-US" sz="2800">
                <a:solidFill>
                  <a:schemeClr val="tx1"/>
                </a:solidFill>
              </a:rPr>
              <a:t>X-ray diffraction</a:t>
            </a:r>
            <a:endParaRPr lang="en-US" sz="2800" b="1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-5416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03" y="234850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1: </a:t>
            </a:r>
            <a:r>
              <a:rPr lang="en-US" sz="2800" dirty="0">
                <a:solidFill>
                  <a:schemeClr val="tx1"/>
                </a:solidFill>
              </a:rPr>
              <a:t>X-ray diffraction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3037112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495991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210540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8E0368-B20C-D445-A862-C49D99600587}"/>
              </a:ext>
            </a:extLst>
          </p:cNvPr>
          <p:cNvCxnSpPr>
            <a:cxnSpLocks/>
          </p:cNvCxnSpPr>
          <p:nvPr/>
        </p:nvCxnSpPr>
        <p:spPr>
          <a:xfrm>
            <a:off x="1502228" y="2258227"/>
            <a:ext cx="0" cy="31492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9DE10D-EDD1-E644-ACA7-80FE5FF6D176}"/>
              </a:ext>
            </a:extLst>
          </p:cNvPr>
          <p:cNvCxnSpPr>
            <a:cxnSpLocks/>
          </p:cNvCxnSpPr>
          <p:nvPr/>
        </p:nvCxnSpPr>
        <p:spPr>
          <a:xfrm flipH="1">
            <a:off x="1502228" y="5407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11DE2B-3160-314F-944F-65080A5A9C4A}"/>
              </a:ext>
            </a:extLst>
          </p:cNvPr>
          <p:cNvCxnSpPr>
            <a:cxnSpLocks/>
          </p:cNvCxnSpPr>
          <p:nvPr/>
        </p:nvCxnSpPr>
        <p:spPr>
          <a:xfrm flipH="1">
            <a:off x="1502229" y="2260326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5432A1-D147-534A-98BA-F3ECBCFBD5C0}"/>
              </a:ext>
            </a:extLst>
          </p:cNvPr>
          <p:cNvCxnSpPr>
            <a:cxnSpLocks/>
          </p:cNvCxnSpPr>
          <p:nvPr/>
        </p:nvCxnSpPr>
        <p:spPr>
          <a:xfrm>
            <a:off x="3828504" y="3383235"/>
            <a:ext cx="0" cy="2024249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3238FD-0BB7-0E4C-A663-F14F46DCC401}"/>
              </a:ext>
            </a:extLst>
          </p:cNvPr>
          <p:cNvCxnSpPr>
            <a:cxnSpLocks/>
          </p:cNvCxnSpPr>
          <p:nvPr/>
        </p:nvCxnSpPr>
        <p:spPr>
          <a:xfrm>
            <a:off x="4737662" y="2260326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>
            <a:extLst>
              <a:ext uri="{FF2B5EF4-FFF2-40B4-BE49-F238E27FC236}">
                <a16:creationId xmlns:a16="http://schemas.microsoft.com/office/drawing/2014/main" id="{5B46AC4D-3E2F-2042-BCA5-99B3FDC6D6F5}"/>
              </a:ext>
            </a:extLst>
          </p:cNvPr>
          <p:cNvSpPr/>
          <p:nvPr/>
        </p:nvSpPr>
        <p:spPr>
          <a:xfrm rot="10800000">
            <a:off x="3794662" y="3478989"/>
            <a:ext cx="979472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1213AD-6B4F-4347-90DA-464DAF4FE814}"/>
              </a:ext>
            </a:extLst>
          </p:cNvPr>
          <p:cNvCxnSpPr>
            <a:cxnSpLocks/>
          </p:cNvCxnSpPr>
          <p:nvPr/>
        </p:nvCxnSpPr>
        <p:spPr>
          <a:xfrm flipH="1">
            <a:off x="3828504" y="3383235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96041CC-A66B-8E4F-AA75-2090C15240AE}"/>
              </a:ext>
            </a:extLst>
          </p:cNvPr>
          <p:cNvSpPr txBox="1">
            <a:spLocks/>
          </p:cNvSpPr>
          <p:nvPr/>
        </p:nvSpPr>
        <p:spPr>
          <a:xfrm>
            <a:off x="1908414" y="3172362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6456B46-F411-6346-8E70-5E7E488CF789}"/>
              </a:ext>
            </a:extLst>
          </p:cNvPr>
          <p:cNvGrpSpPr/>
          <p:nvPr/>
        </p:nvGrpSpPr>
        <p:grpSpPr>
          <a:xfrm>
            <a:off x="4785021" y="2644742"/>
            <a:ext cx="1682068" cy="1408857"/>
            <a:chOff x="4785021" y="2441542"/>
            <a:chExt cx="1682068" cy="140885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201CFE5-C9DC-EF41-A1E0-264B3556D05A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B50BFF99-F0C3-1541-8F34-F59A371EC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8CF6429-BBB8-1241-BC5D-A59AEF78E9FC}"/>
              </a:ext>
            </a:extLst>
          </p:cNvPr>
          <p:cNvGrpSpPr/>
          <p:nvPr/>
        </p:nvGrpSpPr>
        <p:grpSpPr>
          <a:xfrm>
            <a:off x="7456261" y="2657442"/>
            <a:ext cx="2166709" cy="1408857"/>
            <a:chOff x="7456261" y="2441542"/>
            <a:chExt cx="2166709" cy="140885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FA524E3-8CC4-C447-A2B8-2FE81D73E051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4D97CDE9-F2DB-0D4D-A67C-A392915C9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638618F-9E5C-D14A-9FC8-14BFA314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1B6ED40-03A5-4A40-9636-060C6E8A8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561" y="1538570"/>
            <a:ext cx="950303" cy="235313"/>
          </a:xfrm>
          <a:prstGeom prst="rect">
            <a:avLst/>
          </a:prstGeom>
        </p:spPr>
      </p:pic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4D138552-6FB4-EE44-97CA-BBA7DADC72E6}"/>
              </a:ext>
            </a:extLst>
          </p:cNvPr>
          <p:cNvSpPr txBox="1">
            <a:spLocks/>
          </p:cNvSpPr>
          <p:nvPr/>
        </p:nvSpPr>
        <p:spPr>
          <a:xfrm>
            <a:off x="7954747" y="9982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32579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-5416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03" y="234850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1: </a:t>
            </a:r>
            <a:r>
              <a:rPr lang="en-US" sz="2800" dirty="0">
                <a:solidFill>
                  <a:schemeClr val="tx1"/>
                </a:solidFill>
              </a:rPr>
              <a:t>X-ray diffraction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3037112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495991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210540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8E0368-B20C-D445-A862-C49D99600587}"/>
              </a:ext>
            </a:extLst>
          </p:cNvPr>
          <p:cNvCxnSpPr>
            <a:cxnSpLocks/>
          </p:cNvCxnSpPr>
          <p:nvPr/>
        </p:nvCxnSpPr>
        <p:spPr>
          <a:xfrm>
            <a:off x="1502228" y="2258227"/>
            <a:ext cx="0" cy="31492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9DE10D-EDD1-E644-ACA7-80FE5FF6D176}"/>
              </a:ext>
            </a:extLst>
          </p:cNvPr>
          <p:cNvCxnSpPr>
            <a:cxnSpLocks/>
          </p:cNvCxnSpPr>
          <p:nvPr/>
        </p:nvCxnSpPr>
        <p:spPr>
          <a:xfrm flipH="1">
            <a:off x="1502228" y="5407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11DE2B-3160-314F-944F-65080A5A9C4A}"/>
              </a:ext>
            </a:extLst>
          </p:cNvPr>
          <p:cNvCxnSpPr>
            <a:cxnSpLocks/>
          </p:cNvCxnSpPr>
          <p:nvPr/>
        </p:nvCxnSpPr>
        <p:spPr>
          <a:xfrm flipH="1">
            <a:off x="1502229" y="2260326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5432A1-D147-534A-98BA-F3ECBCFBD5C0}"/>
              </a:ext>
            </a:extLst>
          </p:cNvPr>
          <p:cNvCxnSpPr>
            <a:cxnSpLocks/>
          </p:cNvCxnSpPr>
          <p:nvPr/>
        </p:nvCxnSpPr>
        <p:spPr>
          <a:xfrm>
            <a:off x="3828504" y="3383235"/>
            <a:ext cx="0" cy="2024249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3238FD-0BB7-0E4C-A663-F14F46DCC401}"/>
              </a:ext>
            </a:extLst>
          </p:cNvPr>
          <p:cNvCxnSpPr>
            <a:cxnSpLocks/>
          </p:cNvCxnSpPr>
          <p:nvPr/>
        </p:nvCxnSpPr>
        <p:spPr>
          <a:xfrm>
            <a:off x="4737662" y="2260326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>
            <a:extLst>
              <a:ext uri="{FF2B5EF4-FFF2-40B4-BE49-F238E27FC236}">
                <a16:creationId xmlns:a16="http://schemas.microsoft.com/office/drawing/2014/main" id="{5B46AC4D-3E2F-2042-BCA5-99B3FDC6D6F5}"/>
              </a:ext>
            </a:extLst>
          </p:cNvPr>
          <p:cNvSpPr/>
          <p:nvPr/>
        </p:nvSpPr>
        <p:spPr>
          <a:xfrm rot="10800000">
            <a:off x="3794662" y="3478989"/>
            <a:ext cx="979472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1213AD-6B4F-4347-90DA-464DAF4FE814}"/>
              </a:ext>
            </a:extLst>
          </p:cNvPr>
          <p:cNvCxnSpPr>
            <a:cxnSpLocks/>
          </p:cNvCxnSpPr>
          <p:nvPr/>
        </p:nvCxnSpPr>
        <p:spPr>
          <a:xfrm flipH="1">
            <a:off x="3828504" y="3383235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96041CC-A66B-8E4F-AA75-2090C15240AE}"/>
              </a:ext>
            </a:extLst>
          </p:cNvPr>
          <p:cNvSpPr txBox="1">
            <a:spLocks/>
          </p:cNvSpPr>
          <p:nvPr/>
        </p:nvSpPr>
        <p:spPr>
          <a:xfrm>
            <a:off x="1908414" y="3172362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6456B46-F411-6346-8E70-5E7E488CF789}"/>
              </a:ext>
            </a:extLst>
          </p:cNvPr>
          <p:cNvGrpSpPr/>
          <p:nvPr/>
        </p:nvGrpSpPr>
        <p:grpSpPr>
          <a:xfrm>
            <a:off x="4785021" y="2644742"/>
            <a:ext cx="1682068" cy="1408857"/>
            <a:chOff x="4785021" y="2441542"/>
            <a:chExt cx="1682068" cy="140885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201CFE5-C9DC-EF41-A1E0-264B3556D05A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B50BFF99-F0C3-1541-8F34-F59A371EC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8CF6429-BBB8-1241-BC5D-A59AEF78E9FC}"/>
              </a:ext>
            </a:extLst>
          </p:cNvPr>
          <p:cNvGrpSpPr/>
          <p:nvPr/>
        </p:nvGrpSpPr>
        <p:grpSpPr>
          <a:xfrm>
            <a:off x="7456261" y="2657442"/>
            <a:ext cx="2166709" cy="1408857"/>
            <a:chOff x="7456261" y="2441542"/>
            <a:chExt cx="2166709" cy="140885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FA524E3-8CC4-C447-A2B8-2FE81D73E051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4D97CDE9-F2DB-0D4D-A67C-A392915C9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638618F-9E5C-D14A-9FC8-14BFA314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pic>
        <p:nvPicPr>
          <p:cNvPr id="24" name="Picture 8">
            <a:extLst>
              <a:ext uri="{FF2B5EF4-FFF2-40B4-BE49-F238E27FC236}">
                <a16:creationId xmlns:a16="http://schemas.microsoft.com/office/drawing/2014/main" id="{59777847-BC26-3946-990E-6B232ABA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25" y="5622309"/>
            <a:ext cx="1585064" cy="10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rystals">
            <a:extLst>
              <a:ext uri="{FF2B5EF4-FFF2-40B4-BE49-F238E27FC236}">
                <a16:creationId xmlns:a16="http://schemas.microsoft.com/office/drawing/2014/main" id="{79BCC558-B184-074F-B0B4-08D2FB8A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37" y="5647059"/>
            <a:ext cx="1557403" cy="10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38776A6-A8DB-1E4E-8349-F68F8BB0B761}"/>
              </a:ext>
            </a:extLst>
          </p:cNvPr>
          <p:cNvCxnSpPr>
            <a:cxnSpLocks/>
          </p:cNvCxnSpPr>
          <p:nvPr/>
        </p:nvCxnSpPr>
        <p:spPr>
          <a:xfrm flipH="1">
            <a:off x="1502228" y="5407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FEAF0C-213D-D844-BC68-49978D494330}"/>
              </a:ext>
            </a:extLst>
          </p:cNvPr>
          <p:cNvGrpSpPr/>
          <p:nvPr/>
        </p:nvGrpSpPr>
        <p:grpSpPr>
          <a:xfrm>
            <a:off x="584858" y="5590314"/>
            <a:ext cx="7129740" cy="1253611"/>
            <a:chOff x="4036419" y="5345266"/>
            <a:chExt cx="7850573" cy="1380354"/>
          </a:xfrm>
        </p:grpSpPr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AB82883A-C198-D144-8F50-6F861835251B}"/>
                </a:ext>
              </a:extLst>
            </p:cNvPr>
            <p:cNvSpPr txBox="1">
              <a:spLocks/>
            </p:cNvSpPr>
            <p:nvPr/>
          </p:nvSpPr>
          <p:spPr>
            <a:xfrm>
              <a:off x="4036419" y="5709933"/>
              <a:ext cx="7850573" cy="766451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36" indent="-91436" algn="l" defTabSz="914354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29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00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771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42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994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993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499925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69991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alibri" panose="020F0502020204030204" pitchFamily="34" charset="0"/>
                <a:buNone/>
              </a:pPr>
              <a:r>
                <a:rPr lang="en-US" sz="2800" dirty="0">
                  <a:solidFill>
                    <a:schemeClr val="tx1"/>
                  </a:solidFill>
                </a:rPr>
                <a:t>Lab oracles:                         ,                            , …   </a:t>
              </a: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i="1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i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F9212C-9D1C-0843-914B-FABB85170AE7}"/>
                </a:ext>
              </a:extLst>
            </p:cNvPr>
            <p:cNvSpPr/>
            <p:nvPr/>
          </p:nvSpPr>
          <p:spPr>
            <a:xfrm>
              <a:off x="7391400" y="5959169"/>
              <a:ext cx="751904" cy="766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F0BB3D6-0CF6-F249-8BC3-59E8F3AF9934}"/>
                </a:ext>
              </a:extLst>
            </p:cNvPr>
            <p:cNvGrpSpPr/>
            <p:nvPr/>
          </p:nvGrpSpPr>
          <p:grpSpPr>
            <a:xfrm>
              <a:off x="6113026" y="5349570"/>
              <a:ext cx="1841940" cy="1255618"/>
              <a:chOff x="4910155" y="4491884"/>
              <a:chExt cx="3246504" cy="221308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A3180D1-DF85-F14A-B9B8-ACD2A07790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0155" y="4491884"/>
                <a:ext cx="0" cy="2213085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3712EE3-A662-0A44-8A9C-11DA8C881A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5" y="6704969"/>
                <a:ext cx="2293435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381BCD9-7EA7-CC44-A044-916D2DB66D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8999" y="5616892"/>
                <a:ext cx="0" cy="108807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060D8A8-ED5B-F440-8478-A17331AC38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36431" y="5616892"/>
                <a:ext cx="869429" cy="1115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8C37E2E-A0AD-5F4B-8C50-F1ECA01DD6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6475" y="4493983"/>
                <a:ext cx="184" cy="1134066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3762CF0-D193-6A4A-BE72-C8EC6CB4EF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6" y="4493983"/>
                <a:ext cx="3178628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E3F5B45-F94B-1A49-A883-E6925CE4B385}"/>
                </a:ext>
              </a:extLst>
            </p:cNvPr>
            <p:cNvSpPr/>
            <p:nvPr/>
          </p:nvSpPr>
          <p:spPr>
            <a:xfrm>
              <a:off x="9927085" y="5949867"/>
              <a:ext cx="751904" cy="766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13A1E34-D246-C44F-9178-26999B19156F}"/>
                </a:ext>
              </a:extLst>
            </p:cNvPr>
            <p:cNvGrpSpPr/>
            <p:nvPr/>
          </p:nvGrpSpPr>
          <p:grpSpPr>
            <a:xfrm>
              <a:off x="8648712" y="5345266"/>
              <a:ext cx="1841940" cy="1255618"/>
              <a:chOff x="4910155" y="4491884"/>
              <a:chExt cx="3246504" cy="2213085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3A30F20-52C6-0341-884E-250D183D7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0155" y="4491884"/>
                <a:ext cx="0" cy="2213085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69084E5-0B38-C046-BCDD-58BC2DF62E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5" y="6704969"/>
                <a:ext cx="2293435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8943DA3-ED34-B74D-9568-8542DB6598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6" y="4493983"/>
                <a:ext cx="3178628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169A300-6CFE-8E46-AE1D-52C802D909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8999" y="5616892"/>
                <a:ext cx="0" cy="108807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790C240-98F1-2844-AEE2-6732641B08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36431" y="5616892"/>
                <a:ext cx="869429" cy="1115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6BB8481-F712-F049-86D7-B656B8954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6475" y="4493983"/>
                <a:ext cx="184" cy="1134066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6D6A034E-0929-C64A-81B9-72EDB174628B}"/>
              </a:ext>
            </a:extLst>
          </p:cNvPr>
          <p:cNvSpPr txBox="1">
            <a:spLocks/>
          </p:cNvSpPr>
          <p:nvPr/>
        </p:nvSpPr>
        <p:spPr>
          <a:xfrm>
            <a:off x="7954747" y="9982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DD63D18-4541-4F41-B6FE-031A569464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9561" y="1538570"/>
            <a:ext cx="950303" cy="2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7192-5DEC-0E42-A666-C87B8D3B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Introduction: what is an experiment?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1BE7E-6B2C-604C-B4F2-AC7CF655D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194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Measuring constants of nature (speed of light, charge of electron)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Quantifying dynamical properties (rate of a chemical reaction)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Inferring structural properties (symmetry group of a crystal)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Learning more abstract information (the chain of chemical reactions </a:t>
            </a:r>
            <a:r>
              <a:rPr lang="en-US" sz="2800" dirty="0" err="1">
                <a:solidFill>
                  <a:schemeClr val="bg1"/>
                </a:solidFill>
              </a:rPr>
              <a:t>a</a:t>
            </a:r>
            <a:r>
              <a:rPr lang="en-US" sz="2800" dirty="0" err="1">
                <a:solidFill>
                  <a:schemeClr val="tx1"/>
                </a:solidFill>
              </a:rPr>
              <a:t>that</a:t>
            </a:r>
            <a:r>
              <a:rPr lang="en-US" sz="2800" dirty="0">
                <a:solidFill>
                  <a:schemeClr val="tx1"/>
                </a:solidFill>
              </a:rPr>
              <a:t> comprise photosynthesis, whether Yang-Mills describes the </a:t>
            </a:r>
            <a:r>
              <a:rPr lang="en-US" sz="2800" dirty="0" err="1">
                <a:solidFill>
                  <a:schemeClr val="bg1"/>
                </a:solidFill>
              </a:rPr>
              <a:t>a</a:t>
            </a:r>
            <a:r>
              <a:rPr lang="en-US" sz="2800" dirty="0" err="1">
                <a:solidFill>
                  <a:schemeClr val="tx1"/>
                </a:solidFill>
              </a:rPr>
              <a:t>strong</a:t>
            </a:r>
            <a:r>
              <a:rPr lang="en-US" sz="2800" dirty="0">
                <a:solidFill>
                  <a:schemeClr val="tx1"/>
                </a:solidFill>
              </a:rPr>
              <a:t> force)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5DE933-878F-0742-83C4-348F1393C13E}"/>
              </a:ext>
            </a:extLst>
          </p:cNvPr>
          <p:cNvSpPr txBox="1">
            <a:spLocks/>
          </p:cNvSpPr>
          <p:nvPr/>
        </p:nvSpPr>
        <p:spPr>
          <a:xfrm>
            <a:off x="1587794" y="5226974"/>
            <a:ext cx="12083593" cy="9733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accent1"/>
                </a:solidFill>
              </a:rPr>
              <a:t>What exactly </a:t>
            </a:r>
            <a:r>
              <a:rPr lang="en-US" sz="2800" b="1" i="1" dirty="0">
                <a:solidFill>
                  <a:schemeClr val="accent1"/>
                </a:solidFill>
              </a:rPr>
              <a:t>is</a:t>
            </a:r>
            <a:r>
              <a:rPr lang="en-US" sz="2800" b="1" dirty="0">
                <a:solidFill>
                  <a:schemeClr val="accent1"/>
                </a:solidFill>
              </a:rPr>
              <a:t> an experiment, in its full scope of generality?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6ECC26-6245-B442-83BC-48BAA286623E}"/>
              </a:ext>
            </a:extLst>
          </p:cNvPr>
          <p:cNvSpPr/>
          <p:nvPr/>
        </p:nvSpPr>
        <p:spPr>
          <a:xfrm>
            <a:off x="1438519" y="5120637"/>
            <a:ext cx="9240366" cy="688319"/>
          </a:xfrm>
          <a:prstGeom prst="rect">
            <a:avLst/>
          </a:prstGeom>
          <a:noFill/>
          <a:ln w="57150">
            <a:solidFill>
              <a:srgbClr val="E89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-5416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03" y="234850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1: </a:t>
            </a:r>
            <a:r>
              <a:rPr lang="en-US" sz="2800" dirty="0">
                <a:solidFill>
                  <a:schemeClr val="tx1"/>
                </a:solidFill>
              </a:rPr>
              <a:t>X-ray diffraction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3037112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495991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210540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8E0368-B20C-D445-A862-C49D99600587}"/>
              </a:ext>
            </a:extLst>
          </p:cNvPr>
          <p:cNvCxnSpPr>
            <a:cxnSpLocks/>
          </p:cNvCxnSpPr>
          <p:nvPr/>
        </p:nvCxnSpPr>
        <p:spPr>
          <a:xfrm>
            <a:off x="1502228" y="2258227"/>
            <a:ext cx="0" cy="31492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9DE10D-EDD1-E644-ACA7-80FE5FF6D176}"/>
              </a:ext>
            </a:extLst>
          </p:cNvPr>
          <p:cNvCxnSpPr>
            <a:cxnSpLocks/>
          </p:cNvCxnSpPr>
          <p:nvPr/>
        </p:nvCxnSpPr>
        <p:spPr>
          <a:xfrm flipH="1">
            <a:off x="1502228" y="5407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11DE2B-3160-314F-944F-65080A5A9C4A}"/>
              </a:ext>
            </a:extLst>
          </p:cNvPr>
          <p:cNvCxnSpPr>
            <a:cxnSpLocks/>
          </p:cNvCxnSpPr>
          <p:nvPr/>
        </p:nvCxnSpPr>
        <p:spPr>
          <a:xfrm flipH="1">
            <a:off x="1502229" y="2260326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5432A1-D147-534A-98BA-F3ECBCFBD5C0}"/>
              </a:ext>
            </a:extLst>
          </p:cNvPr>
          <p:cNvCxnSpPr>
            <a:cxnSpLocks/>
          </p:cNvCxnSpPr>
          <p:nvPr/>
        </p:nvCxnSpPr>
        <p:spPr>
          <a:xfrm>
            <a:off x="3828504" y="3383235"/>
            <a:ext cx="0" cy="2024249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3238FD-0BB7-0E4C-A663-F14F46DCC401}"/>
              </a:ext>
            </a:extLst>
          </p:cNvPr>
          <p:cNvCxnSpPr>
            <a:cxnSpLocks/>
          </p:cNvCxnSpPr>
          <p:nvPr/>
        </p:nvCxnSpPr>
        <p:spPr>
          <a:xfrm>
            <a:off x="4737662" y="2260326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>
            <a:extLst>
              <a:ext uri="{FF2B5EF4-FFF2-40B4-BE49-F238E27FC236}">
                <a16:creationId xmlns:a16="http://schemas.microsoft.com/office/drawing/2014/main" id="{5B46AC4D-3E2F-2042-BCA5-99B3FDC6D6F5}"/>
              </a:ext>
            </a:extLst>
          </p:cNvPr>
          <p:cNvSpPr/>
          <p:nvPr/>
        </p:nvSpPr>
        <p:spPr>
          <a:xfrm rot="10800000">
            <a:off x="3794662" y="3478989"/>
            <a:ext cx="979472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1213AD-6B4F-4347-90DA-464DAF4FE814}"/>
              </a:ext>
            </a:extLst>
          </p:cNvPr>
          <p:cNvCxnSpPr>
            <a:cxnSpLocks/>
          </p:cNvCxnSpPr>
          <p:nvPr/>
        </p:nvCxnSpPr>
        <p:spPr>
          <a:xfrm flipH="1">
            <a:off x="3828504" y="3383235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96041CC-A66B-8E4F-AA75-2090C15240AE}"/>
              </a:ext>
            </a:extLst>
          </p:cNvPr>
          <p:cNvSpPr txBox="1">
            <a:spLocks/>
          </p:cNvSpPr>
          <p:nvPr/>
        </p:nvSpPr>
        <p:spPr>
          <a:xfrm>
            <a:off x="1908414" y="3172362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5A88A6D-6E02-3C42-83F4-3A34895A0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912" y="1498239"/>
            <a:ext cx="2342609" cy="318595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B6456B46-F411-6346-8E70-5E7E488CF789}"/>
              </a:ext>
            </a:extLst>
          </p:cNvPr>
          <p:cNvGrpSpPr/>
          <p:nvPr/>
        </p:nvGrpSpPr>
        <p:grpSpPr>
          <a:xfrm>
            <a:off x="4785021" y="2644742"/>
            <a:ext cx="1682068" cy="1408857"/>
            <a:chOff x="4785021" y="2441542"/>
            <a:chExt cx="1682068" cy="140885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201CFE5-C9DC-EF41-A1E0-264B3556D05A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B50BFF99-F0C3-1541-8F34-F59A371EC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8CF6429-BBB8-1241-BC5D-A59AEF78E9FC}"/>
              </a:ext>
            </a:extLst>
          </p:cNvPr>
          <p:cNvGrpSpPr/>
          <p:nvPr/>
        </p:nvGrpSpPr>
        <p:grpSpPr>
          <a:xfrm>
            <a:off x="7456261" y="2657442"/>
            <a:ext cx="2166709" cy="1408857"/>
            <a:chOff x="7456261" y="2441542"/>
            <a:chExt cx="2166709" cy="140885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FA524E3-8CC4-C447-A2B8-2FE81D73E051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4D97CDE9-F2DB-0D4D-A67C-A392915C9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638618F-9E5C-D14A-9FC8-14BFA314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pic>
        <p:nvPicPr>
          <p:cNvPr id="24" name="Picture 8">
            <a:extLst>
              <a:ext uri="{FF2B5EF4-FFF2-40B4-BE49-F238E27FC236}">
                <a16:creationId xmlns:a16="http://schemas.microsoft.com/office/drawing/2014/main" id="{59777847-BC26-3946-990E-6B232ABA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25" y="5622309"/>
            <a:ext cx="1585064" cy="10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rystals">
            <a:extLst>
              <a:ext uri="{FF2B5EF4-FFF2-40B4-BE49-F238E27FC236}">
                <a16:creationId xmlns:a16="http://schemas.microsoft.com/office/drawing/2014/main" id="{79BCC558-B184-074F-B0B4-08D2FB8A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37" y="5647059"/>
            <a:ext cx="1557403" cy="10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38776A6-A8DB-1E4E-8349-F68F8BB0B761}"/>
              </a:ext>
            </a:extLst>
          </p:cNvPr>
          <p:cNvCxnSpPr>
            <a:cxnSpLocks/>
          </p:cNvCxnSpPr>
          <p:nvPr/>
        </p:nvCxnSpPr>
        <p:spPr>
          <a:xfrm flipH="1">
            <a:off x="1502228" y="5407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FEAF0C-213D-D844-BC68-49978D494330}"/>
              </a:ext>
            </a:extLst>
          </p:cNvPr>
          <p:cNvGrpSpPr/>
          <p:nvPr/>
        </p:nvGrpSpPr>
        <p:grpSpPr>
          <a:xfrm>
            <a:off x="584858" y="5590314"/>
            <a:ext cx="7129740" cy="1253611"/>
            <a:chOff x="4036419" y="5345266"/>
            <a:chExt cx="7850573" cy="1380354"/>
          </a:xfrm>
        </p:grpSpPr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AB82883A-C198-D144-8F50-6F861835251B}"/>
                </a:ext>
              </a:extLst>
            </p:cNvPr>
            <p:cNvSpPr txBox="1">
              <a:spLocks/>
            </p:cNvSpPr>
            <p:nvPr/>
          </p:nvSpPr>
          <p:spPr>
            <a:xfrm>
              <a:off x="4036419" y="5709933"/>
              <a:ext cx="7850573" cy="766451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36" indent="-91436" algn="l" defTabSz="914354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29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00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771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42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994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993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499925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69991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alibri" panose="020F0502020204030204" pitchFamily="34" charset="0"/>
                <a:buNone/>
              </a:pPr>
              <a:r>
                <a:rPr lang="en-US" sz="2800" dirty="0">
                  <a:solidFill>
                    <a:schemeClr val="tx1"/>
                  </a:solidFill>
                </a:rPr>
                <a:t>Lab oracles:                         ,                            , …   </a:t>
              </a: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i="1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i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F9212C-9D1C-0843-914B-FABB85170AE7}"/>
                </a:ext>
              </a:extLst>
            </p:cNvPr>
            <p:cNvSpPr/>
            <p:nvPr/>
          </p:nvSpPr>
          <p:spPr>
            <a:xfrm>
              <a:off x="7391400" y="5959169"/>
              <a:ext cx="751904" cy="766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F0BB3D6-0CF6-F249-8BC3-59E8F3AF9934}"/>
                </a:ext>
              </a:extLst>
            </p:cNvPr>
            <p:cNvGrpSpPr/>
            <p:nvPr/>
          </p:nvGrpSpPr>
          <p:grpSpPr>
            <a:xfrm>
              <a:off x="6113026" y="5349570"/>
              <a:ext cx="1841940" cy="1255618"/>
              <a:chOff x="4910155" y="4491884"/>
              <a:chExt cx="3246504" cy="221308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A3180D1-DF85-F14A-B9B8-ACD2A07790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0155" y="4491884"/>
                <a:ext cx="0" cy="2213085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3712EE3-A662-0A44-8A9C-11DA8C881A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5" y="6704969"/>
                <a:ext cx="2293435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381BCD9-7EA7-CC44-A044-916D2DB66D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8999" y="5616892"/>
                <a:ext cx="0" cy="108807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060D8A8-ED5B-F440-8478-A17331AC38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36431" y="5616892"/>
                <a:ext cx="869429" cy="1115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8C37E2E-A0AD-5F4B-8C50-F1ECA01DD6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6475" y="4493983"/>
                <a:ext cx="184" cy="1134066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3762CF0-D193-6A4A-BE72-C8EC6CB4EF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6" y="4493983"/>
                <a:ext cx="3178628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E3F5B45-F94B-1A49-A883-E6925CE4B385}"/>
                </a:ext>
              </a:extLst>
            </p:cNvPr>
            <p:cNvSpPr/>
            <p:nvPr/>
          </p:nvSpPr>
          <p:spPr>
            <a:xfrm>
              <a:off x="9927085" y="5949867"/>
              <a:ext cx="751904" cy="766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13A1E34-D246-C44F-9178-26999B19156F}"/>
                </a:ext>
              </a:extLst>
            </p:cNvPr>
            <p:cNvGrpSpPr/>
            <p:nvPr/>
          </p:nvGrpSpPr>
          <p:grpSpPr>
            <a:xfrm>
              <a:off x="8648712" y="5345266"/>
              <a:ext cx="1841940" cy="1255618"/>
              <a:chOff x="4910155" y="4491884"/>
              <a:chExt cx="3246504" cy="2213085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3A30F20-52C6-0341-884E-250D183D7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0155" y="4491884"/>
                <a:ext cx="0" cy="2213085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69084E5-0B38-C046-BCDD-58BC2DF62E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5" y="6704969"/>
                <a:ext cx="2293435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8943DA3-ED34-B74D-9568-8542DB6598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6" y="4493983"/>
                <a:ext cx="3178628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169A300-6CFE-8E46-AE1D-52C802D909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8999" y="5616892"/>
                <a:ext cx="0" cy="108807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790C240-98F1-2844-AEE2-6732641B08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36431" y="5616892"/>
                <a:ext cx="869429" cy="1115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6BB8481-F712-F049-86D7-B656B8954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6475" y="4493983"/>
                <a:ext cx="184" cy="1134066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6D6A034E-0929-C64A-81B9-72EDB174628B}"/>
              </a:ext>
            </a:extLst>
          </p:cNvPr>
          <p:cNvSpPr txBox="1">
            <a:spLocks/>
          </p:cNvSpPr>
          <p:nvPr/>
        </p:nvSpPr>
        <p:spPr>
          <a:xfrm>
            <a:off x="7954747" y="9982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26903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-5416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8019765-CD7B-BC4C-996B-72C820D1E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25" y="5622309"/>
            <a:ext cx="1585064" cy="10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Crystals">
            <a:extLst>
              <a:ext uri="{FF2B5EF4-FFF2-40B4-BE49-F238E27FC236}">
                <a16:creationId xmlns:a16="http://schemas.microsoft.com/office/drawing/2014/main" id="{D5AF088D-8F6E-A14B-9821-D1A655AA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37" y="5647059"/>
            <a:ext cx="1557403" cy="10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03" y="234850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1: </a:t>
            </a:r>
            <a:r>
              <a:rPr lang="en-US" sz="2800" dirty="0">
                <a:solidFill>
                  <a:schemeClr val="tx1"/>
                </a:solidFill>
              </a:rPr>
              <a:t>X-ray diffraction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34B357-0BBC-C248-A7C9-E0E69F65D7AF}"/>
              </a:ext>
            </a:extLst>
          </p:cNvPr>
          <p:cNvSpPr/>
          <p:nvPr/>
        </p:nvSpPr>
        <p:spPr>
          <a:xfrm>
            <a:off x="4785021" y="2648370"/>
            <a:ext cx="1682068" cy="14088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1470B-BB40-6045-AF6E-4C81AF509BE3}"/>
              </a:ext>
            </a:extLst>
          </p:cNvPr>
          <p:cNvSpPr/>
          <p:nvPr/>
        </p:nvSpPr>
        <p:spPr>
          <a:xfrm>
            <a:off x="7456261" y="2648370"/>
            <a:ext cx="2166709" cy="14088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3037112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495991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210540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8E0368-B20C-D445-A862-C49D99600587}"/>
              </a:ext>
            </a:extLst>
          </p:cNvPr>
          <p:cNvCxnSpPr>
            <a:cxnSpLocks/>
          </p:cNvCxnSpPr>
          <p:nvPr/>
        </p:nvCxnSpPr>
        <p:spPr>
          <a:xfrm>
            <a:off x="1502228" y="2258227"/>
            <a:ext cx="0" cy="31492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9DE10D-EDD1-E644-ACA7-80FE5FF6D176}"/>
              </a:ext>
            </a:extLst>
          </p:cNvPr>
          <p:cNvCxnSpPr>
            <a:cxnSpLocks/>
          </p:cNvCxnSpPr>
          <p:nvPr/>
        </p:nvCxnSpPr>
        <p:spPr>
          <a:xfrm flipH="1">
            <a:off x="1502228" y="5407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11DE2B-3160-314F-944F-65080A5A9C4A}"/>
              </a:ext>
            </a:extLst>
          </p:cNvPr>
          <p:cNvCxnSpPr>
            <a:cxnSpLocks/>
          </p:cNvCxnSpPr>
          <p:nvPr/>
        </p:nvCxnSpPr>
        <p:spPr>
          <a:xfrm flipH="1">
            <a:off x="1502229" y="2260326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5432A1-D147-534A-98BA-F3ECBCFBD5C0}"/>
              </a:ext>
            </a:extLst>
          </p:cNvPr>
          <p:cNvCxnSpPr>
            <a:cxnSpLocks/>
          </p:cNvCxnSpPr>
          <p:nvPr/>
        </p:nvCxnSpPr>
        <p:spPr>
          <a:xfrm>
            <a:off x="3828504" y="3383235"/>
            <a:ext cx="0" cy="2024249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3238FD-0BB7-0E4C-A663-F14F46DCC401}"/>
              </a:ext>
            </a:extLst>
          </p:cNvPr>
          <p:cNvCxnSpPr>
            <a:cxnSpLocks/>
          </p:cNvCxnSpPr>
          <p:nvPr/>
        </p:nvCxnSpPr>
        <p:spPr>
          <a:xfrm>
            <a:off x="4737662" y="2260326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>
            <a:extLst>
              <a:ext uri="{FF2B5EF4-FFF2-40B4-BE49-F238E27FC236}">
                <a16:creationId xmlns:a16="http://schemas.microsoft.com/office/drawing/2014/main" id="{5B46AC4D-3E2F-2042-BCA5-99B3FDC6D6F5}"/>
              </a:ext>
            </a:extLst>
          </p:cNvPr>
          <p:cNvSpPr/>
          <p:nvPr/>
        </p:nvSpPr>
        <p:spPr>
          <a:xfrm rot="10800000">
            <a:off x="3794662" y="3478989"/>
            <a:ext cx="979472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1213AD-6B4F-4347-90DA-464DAF4FE814}"/>
              </a:ext>
            </a:extLst>
          </p:cNvPr>
          <p:cNvCxnSpPr>
            <a:cxnSpLocks/>
          </p:cNvCxnSpPr>
          <p:nvPr/>
        </p:nvCxnSpPr>
        <p:spPr>
          <a:xfrm flipH="1">
            <a:off x="3828504" y="3383235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96041CC-A66B-8E4F-AA75-2090C15240AE}"/>
              </a:ext>
            </a:extLst>
          </p:cNvPr>
          <p:cNvSpPr txBox="1">
            <a:spLocks/>
          </p:cNvSpPr>
          <p:nvPr/>
        </p:nvSpPr>
        <p:spPr>
          <a:xfrm>
            <a:off x="1908414" y="3172362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D7530D-1479-5349-BE56-2FB1433C6617}"/>
              </a:ext>
            </a:extLst>
          </p:cNvPr>
          <p:cNvGrpSpPr/>
          <p:nvPr/>
        </p:nvGrpSpPr>
        <p:grpSpPr>
          <a:xfrm>
            <a:off x="584858" y="5590314"/>
            <a:ext cx="7129740" cy="1253611"/>
            <a:chOff x="4036419" y="5345266"/>
            <a:chExt cx="7850573" cy="1380354"/>
          </a:xfrm>
        </p:grpSpPr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B4C224C4-758F-8942-A508-B33179E00035}"/>
                </a:ext>
              </a:extLst>
            </p:cNvPr>
            <p:cNvSpPr txBox="1">
              <a:spLocks/>
            </p:cNvSpPr>
            <p:nvPr/>
          </p:nvSpPr>
          <p:spPr>
            <a:xfrm>
              <a:off x="4036419" y="5709933"/>
              <a:ext cx="7850573" cy="766451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36" indent="-91436" algn="l" defTabSz="914354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29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00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771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42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994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993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499925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69991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alibri" panose="020F0502020204030204" pitchFamily="34" charset="0"/>
                <a:buNone/>
              </a:pPr>
              <a:r>
                <a:rPr lang="en-US" sz="2800" dirty="0">
                  <a:solidFill>
                    <a:schemeClr val="tx1"/>
                  </a:solidFill>
                </a:rPr>
                <a:t>Lab oracles:                         ,                            , …   </a:t>
              </a: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i="1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65A746-76CE-1549-A085-4D3EC73EEF00}"/>
                </a:ext>
              </a:extLst>
            </p:cNvPr>
            <p:cNvSpPr/>
            <p:nvPr/>
          </p:nvSpPr>
          <p:spPr>
            <a:xfrm>
              <a:off x="7391400" y="5959169"/>
              <a:ext cx="751904" cy="766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AF52C50-CBDC-DA48-AAA5-A09654B73CFD}"/>
                </a:ext>
              </a:extLst>
            </p:cNvPr>
            <p:cNvGrpSpPr/>
            <p:nvPr/>
          </p:nvGrpSpPr>
          <p:grpSpPr>
            <a:xfrm>
              <a:off x="6113026" y="5349570"/>
              <a:ext cx="1841940" cy="1255618"/>
              <a:chOff x="4910155" y="4491884"/>
              <a:chExt cx="3246504" cy="2213085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04F1457-F5C2-B94B-B13C-4DD504C07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0155" y="4491884"/>
                <a:ext cx="0" cy="2213085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9751469-BA02-D443-AC26-10A51A0FFF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5" y="6704969"/>
                <a:ext cx="2293435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1B3A3EA-3BAE-5740-93BE-A59CBC77E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8999" y="5616892"/>
                <a:ext cx="0" cy="108807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6BB8623-A8DF-DA43-8A56-AB9E818DF4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36431" y="5616892"/>
                <a:ext cx="869429" cy="1115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CD66499-F7AF-3C49-968D-3BCCF2EA4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6475" y="4493983"/>
                <a:ext cx="184" cy="1134066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7DEAB2D-2EE1-1144-A6A4-54F413105F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6" y="4493983"/>
                <a:ext cx="3178628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B96394-C3A9-4D4E-9075-9BB8745169F1}"/>
                </a:ext>
              </a:extLst>
            </p:cNvPr>
            <p:cNvSpPr/>
            <p:nvPr/>
          </p:nvSpPr>
          <p:spPr>
            <a:xfrm>
              <a:off x="9927085" y="5949867"/>
              <a:ext cx="751904" cy="766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E21BFCE-7196-7C41-93B6-13B2F4375F36}"/>
                </a:ext>
              </a:extLst>
            </p:cNvPr>
            <p:cNvGrpSpPr/>
            <p:nvPr/>
          </p:nvGrpSpPr>
          <p:grpSpPr>
            <a:xfrm>
              <a:off x="8648712" y="5345266"/>
              <a:ext cx="1841940" cy="1255618"/>
              <a:chOff x="4910155" y="4491884"/>
              <a:chExt cx="3246504" cy="221308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96A7146-BA23-2343-BBA0-0216DE2652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0155" y="4491884"/>
                <a:ext cx="0" cy="2213085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A88B8B6-4FE7-9C4C-AFB1-E4B55A0782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5" y="6704969"/>
                <a:ext cx="2293435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E25E271-60A8-E746-B7FB-2012C5189F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6" y="4493983"/>
                <a:ext cx="3178628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3B84F3D-5BB2-214B-AAFA-D02A2ECD3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8999" y="5616892"/>
                <a:ext cx="0" cy="108807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ECF3F43-EADC-3E41-9700-2C8582BE05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36431" y="5616892"/>
                <a:ext cx="869429" cy="1115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B081FF0C-E42D-BE44-B375-2357833C8F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6475" y="4493983"/>
                <a:ext cx="184" cy="1134066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65A88A6D-6E02-3C42-83F4-3A34895A0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912" y="1498239"/>
            <a:ext cx="2342609" cy="31859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8D99BE3-309A-AC4E-89DC-C2A1D65DC6F7}"/>
              </a:ext>
            </a:extLst>
          </p:cNvPr>
          <p:cNvGrpSpPr/>
          <p:nvPr/>
        </p:nvGrpSpPr>
        <p:grpSpPr>
          <a:xfrm>
            <a:off x="4845130" y="2753085"/>
            <a:ext cx="1566366" cy="1134065"/>
            <a:chOff x="5274100" y="4139048"/>
            <a:chExt cx="1638640" cy="134843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D3572C-483C-BE47-8D7C-8448360ABAAA}"/>
                </a:ext>
              </a:extLst>
            </p:cNvPr>
            <p:cNvGrpSpPr/>
            <p:nvPr/>
          </p:nvGrpSpPr>
          <p:grpSpPr>
            <a:xfrm>
              <a:off x="5274100" y="4821651"/>
              <a:ext cx="1579695" cy="665834"/>
              <a:chOff x="5274100" y="4821651"/>
              <a:chExt cx="1579695" cy="665834"/>
            </a:xfrm>
          </p:grpSpPr>
          <p:pic>
            <p:nvPicPr>
              <p:cNvPr id="34" name="Picture 2" descr="Matplotlib Wavy Arrow - Stack Overflow">
                <a:extLst>
                  <a:ext uri="{FF2B5EF4-FFF2-40B4-BE49-F238E27FC236}">
                    <a16:creationId xmlns:a16="http://schemas.microsoft.com/office/drawing/2014/main" id="{EF2302F4-FBA8-A647-B16F-AFB01341F2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274100" y="4821651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Matplotlib Wavy Arrow - Stack Overflow">
                <a:extLst>
                  <a:ext uri="{FF2B5EF4-FFF2-40B4-BE49-F238E27FC236}">
                    <a16:creationId xmlns:a16="http://schemas.microsoft.com/office/drawing/2014/main" id="{89902E24-3826-514D-AE5A-6D132A0D2F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557569" y="4968073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Matplotlib Wavy Arrow - Stack Overflow">
                <a:extLst>
                  <a:ext uri="{FF2B5EF4-FFF2-40B4-BE49-F238E27FC236}">
                    <a16:creationId xmlns:a16="http://schemas.microsoft.com/office/drawing/2014/main" id="{CF9EDBEE-C0E0-E047-8E14-257AA9767E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299559" y="5135212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Matplotlib Wavy Arrow - Stack Overflow">
                <a:extLst>
                  <a:ext uri="{FF2B5EF4-FFF2-40B4-BE49-F238E27FC236}">
                    <a16:creationId xmlns:a16="http://schemas.microsoft.com/office/drawing/2014/main" id="{CD8CA28D-4DF8-AF43-926A-39F1212BB8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576333" y="5302588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EDD9112-AB05-4247-AD64-DA527A95A10B}"/>
                </a:ext>
              </a:extLst>
            </p:cNvPr>
            <p:cNvGrpSpPr/>
            <p:nvPr/>
          </p:nvGrpSpPr>
          <p:grpSpPr>
            <a:xfrm rot="10800000">
              <a:off x="5333045" y="4139048"/>
              <a:ext cx="1579695" cy="665834"/>
              <a:chOff x="5426500" y="4974051"/>
              <a:chExt cx="1579695" cy="665834"/>
            </a:xfrm>
          </p:grpSpPr>
          <p:pic>
            <p:nvPicPr>
              <p:cNvPr id="75" name="Picture 2" descr="Matplotlib Wavy Arrow - Stack Overflow">
                <a:extLst>
                  <a:ext uri="{FF2B5EF4-FFF2-40B4-BE49-F238E27FC236}">
                    <a16:creationId xmlns:a16="http://schemas.microsoft.com/office/drawing/2014/main" id="{E396D9BE-A8F5-134B-97E4-0FA273AAAB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426500" y="4974051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Matplotlib Wavy Arrow - Stack Overflow">
                <a:extLst>
                  <a:ext uri="{FF2B5EF4-FFF2-40B4-BE49-F238E27FC236}">
                    <a16:creationId xmlns:a16="http://schemas.microsoft.com/office/drawing/2014/main" id="{50421077-08FD-2841-BD33-9B79846346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709969" y="5120473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Matplotlib Wavy Arrow - Stack Overflow">
                <a:extLst>
                  <a:ext uri="{FF2B5EF4-FFF2-40B4-BE49-F238E27FC236}">
                    <a16:creationId xmlns:a16="http://schemas.microsoft.com/office/drawing/2014/main" id="{7CF7CB3C-6C98-2244-AB3C-66978E3DFA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451959" y="5287612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Matplotlib Wavy Arrow - Stack Overflow">
                <a:extLst>
                  <a:ext uri="{FF2B5EF4-FFF2-40B4-BE49-F238E27FC236}">
                    <a16:creationId xmlns:a16="http://schemas.microsoft.com/office/drawing/2014/main" id="{B9FD840E-7E13-3D43-9480-692E725E37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728733" y="5454988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9" name="Picture 4" descr="Detectors - X-ray Diffraction - XRD Components - Sources, Optics, Detectors,  Stages, X-ray diffraction | Bruker">
            <a:extLst>
              <a:ext uri="{FF2B5EF4-FFF2-40B4-BE49-F238E27FC236}">
                <a16:creationId xmlns:a16="http://schemas.microsoft.com/office/drawing/2014/main" id="{24526CFE-E6E4-6046-B6D4-7F330FDD4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5" r="22377"/>
          <a:stretch/>
        </p:blipFill>
        <p:spPr bwMode="auto">
          <a:xfrm>
            <a:off x="7728588" y="2675607"/>
            <a:ext cx="1505554" cy="13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A582015E-4ACB-8F43-BA04-7D9F38C8F130}"/>
              </a:ext>
            </a:extLst>
          </p:cNvPr>
          <p:cNvSpPr txBox="1">
            <a:spLocks/>
          </p:cNvSpPr>
          <p:nvPr/>
        </p:nvSpPr>
        <p:spPr>
          <a:xfrm>
            <a:off x="7954747" y="9982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8DC4F14C-DED3-154A-AB37-D9EB3AD32F66}"/>
              </a:ext>
            </a:extLst>
          </p:cNvPr>
          <p:cNvSpPr/>
          <p:nvPr/>
        </p:nvSpPr>
        <p:spPr>
          <a:xfrm rot="10800000">
            <a:off x="9824257" y="2635357"/>
            <a:ext cx="245782" cy="1421870"/>
          </a:xfrm>
          <a:prstGeom prst="leftBrace">
            <a:avLst>
              <a:gd name="adj1" fmla="val 11509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D324305B-59B4-D446-8548-CFD45D07BA0B}"/>
              </a:ext>
            </a:extLst>
          </p:cNvPr>
          <p:cNvSpPr txBox="1">
            <a:spLocks/>
          </p:cNvSpPr>
          <p:nvPr/>
        </p:nvSpPr>
        <p:spPr>
          <a:xfrm>
            <a:off x="10293677" y="2635356"/>
            <a:ext cx="2387401" cy="2024248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Contains: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detectors,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laser, laptop,…</a:t>
            </a:r>
          </a:p>
        </p:txBody>
      </p:sp>
    </p:spTree>
    <p:extLst>
      <p:ext uri="{BB962C8B-B14F-4D97-AF65-F5344CB8AC3E}">
        <p14:creationId xmlns:p14="http://schemas.microsoft.com/office/powerpoint/2010/main" val="393841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-5416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8019765-CD7B-BC4C-996B-72C820D1E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25" y="5622309"/>
            <a:ext cx="1585064" cy="10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Crystals">
            <a:extLst>
              <a:ext uri="{FF2B5EF4-FFF2-40B4-BE49-F238E27FC236}">
                <a16:creationId xmlns:a16="http://schemas.microsoft.com/office/drawing/2014/main" id="{D5AF088D-8F6E-A14B-9821-D1A655AA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37" y="5647059"/>
            <a:ext cx="1557403" cy="10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03" y="234850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1: </a:t>
            </a:r>
            <a:r>
              <a:rPr lang="en-US" sz="2800" dirty="0">
                <a:solidFill>
                  <a:schemeClr val="tx1"/>
                </a:solidFill>
              </a:rPr>
              <a:t>X-ray diffraction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34B357-0BBC-C248-A7C9-E0E69F65D7AF}"/>
              </a:ext>
            </a:extLst>
          </p:cNvPr>
          <p:cNvSpPr/>
          <p:nvPr/>
        </p:nvSpPr>
        <p:spPr>
          <a:xfrm>
            <a:off x="4785021" y="2648370"/>
            <a:ext cx="1682068" cy="14088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1470B-BB40-6045-AF6E-4C81AF509BE3}"/>
              </a:ext>
            </a:extLst>
          </p:cNvPr>
          <p:cNvSpPr/>
          <p:nvPr/>
        </p:nvSpPr>
        <p:spPr>
          <a:xfrm>
            <a:off x="7456261" y="2648370"/>
            <a:ext cx="2166709" cy="14088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3037112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495991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210540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8E0368-B20C-D445-A862-C49D99600587}"/>
              </a:ext>
            </a:extLst>
          </p:cNvPr>
          <p:cNvCxnSpPr>
            <a:cxnSpLocks/>
          </p:cNvCxnSpPr>
          <p:nvPr/>
        </p:nvCxnSpPr>
        <p:spPr>
          <a:xfrm>
            <a:off x="1502228" y="2258227"/>
            <a:ext cx="0" cy="31492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9DE10D-EDD1-E644-ACA7-80FE5FF6D176}"/>
              </a:ext>
            </a:extLst>
          </p:cNvPr>
          <p:cNvCxnSpPr>
            <a:cxnSpLocks/>
          </p:cNvCxnSpPr>
          <p:nvPr/>
        </p:nvCxnSpPr>
        <p:spPr>
          <a:xfrm flipH="1">
            <a:off x="1502228" y="5407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11DE2B-3160-314F-944F-65080A5A9C4A}"/>
              </a:ext>
            </a:extLst>
          </p:cNvPr>
          <p:cNvCxnSpPr>
            <a:cxnSpLocks/>
          </p:cNvCxnSpPr>
          <p:nvPr/>
        </p:nvCxnSpPr>
        <p:spPr>
          <a:xfrm flipH="1">
            <a:off x="1502229" y="2260326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5432A1-D147-534A-98BA-F3ECBCFBD5C0}"/>
              </a:ext>
            </a:extLst>
          </p:cNvPr>
          <p:cNvCxnSpPr>
            <a:cxnSpLocks/>
          </p:cNvCxnSpPr>
          <p:nvPr/>
        </p:nvCxnSpPr>
        <p:spPr>
          <a:xfrm>
            <a:off x="3828504" y="3383235"/>
            <a:ext cx="0" cy="2024249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3238FD-0BB7-0E4C-A663-F14F46DCC401}"/>
              </a:ext>
            </a:extLst>
          </p:cNvPr>
          <p:cNvCxnSpPr>
            <a:cxnSpLocks/>
          </p:cNvCxnSpPr>
          <p:nvPr/>
        </p:nvCxnSpPr>
        <p:spPr>
          <a:xfrm>
            <a:off x="4737662" y="2260326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>
            <a:extLst>
              <a:ext uri="{FF2B5EF4-FFF2-40B4-BE49-F238E27FC236}">
                <a16:creationId xmlns:a16="http://schemas.microsoft.com/office/drawing/2014/main" id="{5B46AC4D-3E2F-2042-BCA5-99B3FDC6D6F5}"/>
              </a:ext>
            </a:extLst>
          </p:cNvPr>
          <p:cNvSpPr/>
          <p:nvPr/>
        </p:nvSpPr>
        <p:spPr>
          <a:xfrm rot="10800000">
            <a:off x="3794662" y="3478989"/>
            <a:ext cx="979472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1213AD-6B4F-4347-90DA-464DAF4FE814}"/>
              </a:ext>
            </a:extLst>
          </p:cNvPr>
          <p:cNvCxnSpPr>
            <a:cxnSpLocks/>
          </p:cNvCxnSpPr>
          <p:nvPr/>
        </p:nvCxnSpPr>
        <p:spPr>
          <a:xfrm flipH="1">
            <a:off x="3828504" y="3383235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96041CC-A66B-8E4F-AA75-2090C15240AE}"/>
              </a:ext>
            </a:extLst>
          </p:cNvPr>
          <p:cNvSpPr txBox="1">
            <a:spLocks/>
          </p:cNvSpPr>
          <p:nvPr/>
        </p:nvSpPr>
        <p:spPr>
          <a:xfrm>
            <a:off x="1908414" y="3172362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D7530D-1479-5349-BE56-2FB1433C6617}"/>
              </a:ext>
            </a:extLst>
          </p:cNvPr>
          <p:cNvGrpSpPr/>
          <p:nvPr/>
        </p:nvGrpSpPr>
        <p:grpSpPr>
          <a:xfrm>
            <a:off x="584858" y="5590314"/>
            <a:ext cx="7129740" cy="1253611"/>
            <a:chOff x="4036419" y="5345266"/>
            <a:chExt cx="7850573" cy="1380354"/>
          </a:xfrm>
        </p:grpSpPr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B4C224C4-758F-8942-A508-B33179E00035}"/>
                </a:ext>
              </a:extLst>
            </p:cNvPr>
            <p:cNvSpPr txBox="1">
              <a:spLocks/>
            </p:cNvSpPr>
            <p:nvPr/>
          </p:nvSpPr>
          <p:spPr>
            <a:xfrm>
              <a:off x="4036419" y="5709933"/>
              <a:ext cx="7850573" cy="766451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36" indent="-91436" algn="l" defTabSz="914354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29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00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771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42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994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993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499925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69991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alibri" panose="020F0502020204030204" pitchFamily="34" charset="0"/>
                <a:buNone/>
              </a:pPr>
              <a:r>
                <a:rPr lang="en-US" sz="2800" dirty="0">
                  <a:solidFill>
                    <a:schemeClr val="tx1"/>
                  </a:solidFill>
                </a:rPr>
                <a:t>Lab oracles:                         ,                            , …   </a:t>
              </a: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i="1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65A746-76CE-1549-A085-4D3EC73EEF00}"/>
                </a:ext>
              </a:extLst>
            </p:cNvPr>
            <p:cNvSpPr/>
            <p:nvPr/>
          </p:nvSpPr>
          <p:spPr>
            <a:xfrm>
              <a:off x="7391400" y="5959169"/>
              <a:ext cx="751904" cy="766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AF52C50-CBDC-DA48-AAA5-A09654B73CFD}"/>
                </a:ext>
              </a:extLst>
            </p:cNvPr>
            <p:cNvGrpSpPr/>
            <p:nvPr/>
          </p:nvGrpSpPr>
          <p:grpSpPr>
            <a:xfrm>
              <a:off x="6113026" y="5349570"/>
              <a:ext cx="1841940" cy="1255618"/>
              <a:chOff x="4910155" y="4491884"/>
              <a:chExt cx="3246504" cy="2213085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04F1457-F5C2-B94B-B13C-4DD504C07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0155" y="4491884"/>
                <a:ext cx="0" cy="2213085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9751469-BA02-D443-AC26-10A51A0FFF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5" y="6704969"/>
                <a:ext cx="2293435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1B3A3EA-3BAE-5740-93BE-A59CBC77E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8999" y="5616892"/>
                <a:ext cx="0" cy="108807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6BB8623-A8DF-DA43-8A56-AB9E818DF4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36431" y="5616892"/>
                <a:ext cx="869429" cy="1115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CD66499-F7AF-3C49-968D-3BCCF2EA4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6475" y="4493983"/>
                <a:ext cx="184" cy="1134066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7DEAB2D-2EE1-1144-A6A4-54F413105F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6" y="4493983"/>
                <a:ext cx="3178628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B96394-C3A9-4D4E-9075-9BB8745169F1}"/>
                </a:ext>
              </a:extLst>
            </p:cNvPr>
            <p:cNvSpPr/>
            <p:nvPr/>
          </p:nvSpPr>
          <p:spPr>
            <a:xfrm>
              <a:off x="9927085" y="5949867"/>
              <a:ext cx="751904" cy="766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E21BFCE-7196-7C41-93B6-13B2F4375F36}"/>
                </a:ext>
              </a:extLst>
            </p:cNvPr>
            <p:cNvGrpSpPr/>
            <p:nvPr/>
          </p:nvGrpSpPr>
          <p:grpSpPr>
            <a:xfrm>
              <a:off x="8648712" y="5345266"/>
              <a:ext cx="1841940" cy="1255618"/>
              <a:chOff x="4910155" y="4491884"/>
              <a:chExt cx="3246504" cy="221308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96A7146-BA23-2343-BBA0-0216DE2652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0155" y="4491884"/>
                <a:ext cx="0" cy="2213085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A88B8B6-4FE7-9C4C-AFB1-E4B55A0782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5" y="6704969"/>
                <a:ext cx="2293435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E25E271-60A8-E746-B7FB-2012C5189F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6" y="4493983"/>
                <a:ext cx="3178628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3B84F3D-5BB2-214B-AAFA-D02A2ECD3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8999" y="5616892"/>
                <a:ext cx="0" cy="108807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ECF3F43-EADC-3E41-9700-2C8582BE05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36431" y="5616892"/>
                <a:ext cx="869429" cy="1115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B081FF0C-E42D-BE44-B375-2357833C8F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6475" y="4493983"/>
                <a:ext cx="184" cy="1134066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CBC0DE8-6C28-2749-8238-500AB89B576E}"/>
              </a:ext>
            </a:extLst>
          </p:cNvPr>
          <p:cNvSpPr txBox="1">
            <a:spLocks/>
          </p:cNvSpPr>
          <p:nvPr/>
        </p:nvSpPr>
        <p:spPr>
          <a:xfrm>
            <a:off x="265003" y="759771"/>
            <a:ext cx="4878794" cy="6960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Task</a:t>
            </a:r>
            <a:r>
              <a:rPr lang="en-US" sz="2800" dirty="0">
                <a:solidFill>
                  <a:schemeClr val="tx1"/>
                </a:solidFill>
              </a:rPr>
              <a:t> is to find shape of a crystal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5A88A6D-6E02-3C42-83F4-3A34895A0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912" y="1498239"/>
            <a:ext cx="2342609" cy="31859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8D99BE3-309A-AC4E-89DC-C2A1D65DC6F7}"/>
              </a:ext>
            </a:extLst>
          </p:cNvPr>
          <p:cNvGrpSpPr/>
          <p:nvPr/>
        </p:nvGrpSpPr>
        <p:grpSpPr>
          <a:xfrm>
            <a:off x="4845130" y="2753085"/>
            <a:ext cx="1566366" cy="1134065"/>
            <a:chOff x="5274100" y="4139048"/>
            <a:chExt cx="1638640" cy="134843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D3572C-483C-BE47-8D7C-8448360ABAAA}"/>
                </a:ext>
              </a:extLst>
            </p:cNvPr>
            <p:cNvGrpSpPr/>
            <p:nvPr/>
          </p:nvGrpSpPr>
          <p:grpSpPr>
            <a:xfrm>
              <a:off x="5274100" y="4821651"/>
              <a:ext cx="1579695" cy="665834"/>
              <a:chOff x="5274100" y="4821651"/>
              <a:chExt cx="1579695" cy="665834"/>
            </a:xfrm>
          </p:grpSpPr>
          <p:pic>
            <p:nvPicPr>
              <p:cNvPr id="34" name="Picture 2" descr="Matplotlib Wavy Arrow - Stack Overflow">
                <a:extLst>
                  <a:ext uri="{FF2B5EF4-FFF2-40B4-BE49-F238E27FC236}">
                    <a16:creationId xmlns:a16="http://schemas.microsoft.com/office/drawing/2014/main" id="{EF2302F4-FBA8-A647-B16F-AFB01341F2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274100" y="4821651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Matplotlib Wavy Arrow - Stack Overflow">
                <a:extLst>
                  <a:ext uri="{FF2B5EF4-FFF2-40B4-BE49-F238E27FC236}">
                    <a16:creationId xmlns:a16="http://schemas.microsoft.com/office/drawing/2014/main" id="{89902E24-3826-514D-AE5A-6D132A0D2F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557569" y="4968073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Matplotlib Wavy Arrow - Stack Overflow">
                <a:extLst>
                  <a:ext uri="{FF2B5EF4-FFF2-40B4-BE49-F238E27FC236}">
                    <a16:creationId xmlns:a16="http://schemas.microsoft.com/office/drawing/2014/main" id="{CF9EDBEE-C0E0-E047-8E14-257AA9767E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299559" y="5135212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Matplotlib Wavy Arrow - Stack Overflow">
                <a:extLst>
                  <a:ext uri="{FF2B5EF4-FFF2-40B4-BE49-F238E27FC236}">
                    <a16:creationId xmlns:a16="http://schemas.microsoft.com/office/drawing/2014/main" id="{CD8CA28D-4DF8-AF43-926A-39F1212BB8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576333" y="5302588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EDD9112-AB05-4247-AD64-DA527A95A10B}"/>
                </a:ext>
              </a:extLst>
            </p:cNvPr>
            <p:cNvGrpSpPr/>
            <p:nvPr/>
          </p:nvGrpSpPr>
          <p:grpSpPr>
            <a:xfrm rot="10800000">
              <a:off x="5333045" y="4139048"/>
              <a:ext cx="1579695" cy="665834"/>
              <a:chOff x="5426500" y="4974051"/>
              <a:chExt cx="1579695" cy="665834"/>
            </a:xfrm>
          </p:grpSpPr>
          <p:pic>
            <p:nvPicPr>
              <p:cNvPr id="75" name="Picture 2" descr="Matplotlib Wavy Arrow - Stack Overflow">
                <a:extLst>
                  <a:ext uri="{FF2B5EF4-FFF2-40B4-BE49-F238E27FC236}">
                    <a16:creationId xmlns:a16="http://schemas.microsoft.com/office/drawing/2014/main" id="{E396D9BE-A8F5-134B-97E4-0FA273AAAB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426500" y="4974051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Matplotlib Wavy Arrow - Stack Overflow">
                <a:extLst>
                  <a:ext uri="{FF2B5EF4-FFF2-40B4-BE49-F238E27FC236}">
                    <a16:creationId xmlns:a16="http://schemas.microsoft.com/office/drawing/2014/main" id="{50421077-08FD-2841-BD33-9B79846346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709969" y="5120473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Matplotlib Wavy Arrow - Stack Overflow">
                <a:extLst>
                  <a:ext uri="{FF2B5EF4-FFF2-40B4-BE49-F238E27FC236}">
                    <a16:creationId xmlns:a16="http://schemas.microsoft.com/office/drawing/2014/main" id="{7CF7CB3C-6C98-2244-AB3C-66978E3DFA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451959" y="5287612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Matplotlib Wavy Arrow - Stack Overflow">
                <a:extLst>
                  <a:ext uri="{FF2B5EF4-FFF2-40B4-BE49-F238E27FC236}">
                    <a16:creationId xmlns:a16="http://schemas.microsoft.com/office/drawing/2014/main" id="{B9FD840E-7E13-3D43-9480-692E725E37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728733" y="5454988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9" name="Picture 4" descr="Detectors - X-ray Diffraction - XRD Components - Sources, Optics, Detectors,  Stages, X-ray diffraction | Bruker">
            <a:extLst>
              <a:ext uri="{FF2B5EF4-FFF2-40B4-BE49-F238E27FC236}">
                <a16:creationId xmlns:a16="http://schemas.microsoft.com/office/drawing/2014/main" id="{24526CFE-E6E4-6046-B6D4-7F330FDD4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5" r="22377"/>
          <a:stretch/>
        </p:blipFill>
        <p:spPr bwMode="auto">
          <a:xfrm>
            <a:off x="7728588" y="2675607"/>
            <a:ext cx="1505554" cy="13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A582015E-4ACB-8F43-BA04-7D9F38C8F130}"/>
              </a:ext>
            </a:extLst>
          </p:cNvPr>
          <p:cNvSpPr txBox="1">
            <a:spLocks/>
          </p:cNvSpPr>
          <p:nvPr/>
        </p:nvSpPr>
        <p:spPr>
          <a:xfrm>
            <a:off x="7954747" y="9982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4E0BB7E2-A2E4-3C44-A4B3-F5D0AE45D8E0}"/>
              </a:ext>
            </a:extLst>
          </p:cNvPr>
          <p:cNvSpPr/>
          <p:nvPr/>
        </p:nvSpPr>
        <p:spPr>
          <a:xfrm rot="10800000">
            <a:off x="9824257" y="2635357"/>
            <a:ext cx="245782" cy="1421870"/>
          </a:xfrm>
          <a:prstGeom prst="leftBrace">
            <a:avLst>
              <a:gd name="adj1" fmla="val 11509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950A0277-F1A7-B441-8B40-DA0462803D38}"/>
              </a:ext>
            </a:extLst>
          </p:cNvPr>
          <p:cNvSpPr txBox="1">
            <a:spLocks/>
          </p:cNvSpPr>
          <p:nvPr/>
        </p:nvSpPr>
        <p:spPr>
          <a:xfrm>
            <a:off x="10293677" y="2635356"/>
            <a:ext cx="2387401" cy="2024248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Contains: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detectors,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laser, laptop,…</a:t>
            </a:r>
          </a:p>
        </p:txBody>
      </p:sp>
    </p:spTree>
    <p:extLst>
      <p:ext uri="{BB962C8B-B14F-4D97-AF65-F5344CB8AC3E}">
        <p14:creationId xmlns:p14="http://schemas.microsoft.com/office/powerpoint/2010/main" val="20626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-5416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8019765-CD7B-BC4C-996B-72C820D1E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25" y="5622309"/>
            <a:ext cx="1585064" cy="10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Crystals">
            <a:extLst>
              <a:ext uri="{FF2B5EF4-FFF2-40B4-BE49-F238E27FC236}">
                <a16:creationId xmlns:a16="http://schemas.microsoft.com/office/drawing/2014/main" id="{D5AF088D-8F6E-A14B-9821-D1A655AA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37" y="5647059"/>
            <a:ext cx="1557403" cy="10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03" y="234850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1: </a:t>
            </a:r>
            <a:r>
              <a:rPr lang="en-US" sz="2800" dirty="0">
                <a:solidFill>
                  <a:schemeClr val="tx1"/>
                </a:solidFill>
              </a:rPr>
              <a:t>X-ray diffraction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34B357-0BBC-C248-A7C9-E0E69F65D7AF}"/>
              </a:ext>
            </a:extLst>
          </p:cNvPr>
          <p:cNvSpPr/>
          <p:nvPr/>
        </p:nvSpPr>
        <p:spPr>
          <a:xfrm>
            <a:off x="4785021" y="2648370"/>
            <a:ext cx="1682068" cy="14088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1470B-BB40-6045-AF6E-4C81AF509BE3}"/>
              </a:ext>
            </a:extLst>
          </p:cNvPr>
          <p:cNvSpPr/>
          <p:nvPr/>
        </p:nvSpPr>
        <p:spPr>
          <a:xfrm>
            <a:off x="7456261" y="2648370"/>
            <a:ext cx="2166709" cy="14088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3037112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495991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210540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8E0368-B20C-D445-A862-C49D99600587}"/>
              </a:ext>
            </a:extLst>
          </p:cNvPr>
          <p:cNvCxnSpPr>
            <a:cxnSpLocks/>
          </p:cNvCxnSpPr>
          <p:nvPr/>
        </p:nvCxnSpPr>
        <p:spPr>
          <a:xfrm>
            <a:off x="1502228" y="2258227"/>
            <a:ext cx="0" cy="31492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9DE10D-EDD1-E644-ACA7-80FE5FF6D176}"/>
              </a:ext>
            </a:extLst>
          </p:cNvPr>
          <p:cNvCxnSpPr>
            <a:cxnSpLocks/>
          </p:cNvCxnSpPr>
          <p:nvPr/>
        </p:nvCxnSpPr>
        <p:spPr>
          <a:xfrm flipH="1">
            <a:off x="1502228" y="5407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11DE2B-3160-314F-944F-65080A5A9C4A}"/>
              </a:ext>
            </a:extLst>
          </p:cNvPr>
          <p:cNvCxnSpPr>
            <a:cxnSpLocks/>
          </p:cNvCxnSpPr>
          <p:nvPr/>
        </p:nvCxnSpPr>
        <p:spPr>
          <a:xfrm flipH="1">
            <a:off x="1502229" y="2260326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5432A1-D147-534A-98BA-F3ECBCFBD5C0}"/>
              </a:ext>
            </a:extLst>
          </p:cNvPr>
          <p:cNvCxnSpPr>
            <a:cxnSpLocks/>
          </p:cNvCxnSpPr>
          <p:nvPr/>
        </p:nvCxnSpPr>
        <p:spPr>
          <a:xfrm>
            <a:off x="3828504" y="3383235"/>
            <a:ext cx="0" cy="2024249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3238FD-0BB7-0E4C-A663-F14F46DCC401}"/>
              </a:ext>
            </a:extLst>
          </p:cNvPr>
          <p:cNvCxnSpPr>
            <a:cxnSpLocks/>
          </p:cNvCxnSpPr>
          <p:nvPr/>
        </p:nvCxnSpPr>
        <p:spPr>
          <a:xfrm>
            <a:off x="4737662" y="2260326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>
            <a:extLst>
              <a:ext uri="{FF2B5EF4-FFF2-40B4-BE49-F238E27FC236}">
                <a16:creationId xmlns:a16="http://schemas.microsoft.com/office/drawing/2014/main" id="{5B46AC4D-3E2F-2042-BCA5-99B3FDC6D6F5}"/>
              </a:ext>
            </a:extLst>
          </p:cNvPr>
          <p:cNvSpPr/>
          <p:nvPr/>
        </p:nvSpPr>
        <p:spPr>
          <a:xfrm rot="10800000">
            <a:off x="3794662" y="3478989"/>
            <a:ext cx="979472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1213AD-6B4F-4347-90DA-464DAF4FE814}"/>
              </a:ext>
            </a:extLst>
          </p:cNvPr>
          <p:cNvCxnSpPr>
            <a:cxnSpLocks/>
          </p:cNvCxnSpPr>
          <p:nvPr/>
        </p:nvCxnSpPr>
        <p:spPr>
          <a:xfrm flipH="1">
            <a:off x="3828504" y="3383235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96041CC-A66B-8E4F-AA75-2090C15240AE}"/>
              </a:ext>
            </a:extLst>
          </p:cNvPr>
          <p:cNvSpPr txBox="1">
            <a:spLocks/>
          </p:cNvSpPr>
          <p:nvPr/>
        </p:nvSpPr>
        <p:spPr>
          <a:xfrm>
            <a:off x="1908414" y="3172362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D7530D-1479-5349-BE56-2FB1433C6617}"/>
              </a:ext>
            </a:extLst>
          </p:cNvPr>
          <p:cNvGrpSpPr/>
          <p:nvPr/>
        </p:nvGrpSpPr>
        <p:grpSpPr>
          <a:xfrm>
            <a:off x="584858" y="5590314"/>
            <a:ext cx="7129740" cy="1253611"/>
            <a:chOff x="4036419" y="5345266"/>
            <a:chExt cx="7850573" cy="1380354"/>
          </a:xfrm>
        </p:grpSpPr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B4C224C4-758F-8942-A508-B33179E00035}"/>
                </a:ext>
              </a:extLst>
            </p:cNvPr>
            <p:cNvSpPr txBox="1">
              <a:spLocks/>
            </p:cNvSpPr>
            <p:nvPr/>
          </p:nvSpPr>
          <p:spPr>
            <a:xfrm>
              <a:off x="4036419" y="5709933"/>
              <a:ext cx="7850573" cy="766451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36" indent="-91436" algn="l" defTabSz="914354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29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00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771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42" indent="-182870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9994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993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499925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699916" indent="-228589" algn="l" defTabSz="914354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alibri" panose="020F0502020204030204" pitchFamily="34" charset="0"/>
                <a:buNone/>
              </a:pPr>
              <a:r>
                <a:rPr lang="en-US" sz="2800" dirty="0">
                  <a:solidFill>
                    <a:schemeClr val="tx1"/>
                  </a:solidFill>
                </a:rPr>
                <a:t>Lab oracles:                         ,                            , …   </a:t>
              </a: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i="1" dirty="0">
                <a:solidFill>
                  <a:schemeClr val="tx1"/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en-US" sz="28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65A746-76CE-1549-A085-4D3EC73EEF00}"/>
                </a:ext>
              </a:extLst>
            </p:cNvPr>
            <p:cNvSpPr/>
            <p:nvPr/>
          </p:nvSpPr>
          <p:spPr>
            <a:xfrm>
              <a:off x="7391400" y="5959169"/>
              <a:ext cx="751904" cy="766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AF52C50-CBDC-DA48-AAA5-A09654B73CFD}"/>
                </a:ext>
              </a:extLst>
            </p:cNvPr>
            <p:cNvGrpSpPr/>
            <p:nvPr/>
          </p:nvGrpSpPr>
          <p:grpSpPr>
            <a:xfrm>
              <a:off x="6113026" y="5349570"/>
              <a:ext cx="1841940" cy="1255618"/>
              <a:chOff x="4910155" y="4491884"/>
              <a:chExt cx="3246504" cy="2213085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04F1457-F5C2-B94B-B13C-4DD504C07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0155" y="4491884"/>
                <a:ext cx="0" cy="2213085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9751469-BA02-D443-AC26-10A51A0FFF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5" y="6704969"/>
                <a:ext cx="2293435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1B3A3EA-3BAE-5740-93BE-A59CBC77E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8999" y="5616892"/>
                <a:ext cx="0" cy="108807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6BB8623-A8DF-DA43-8A56-AB9E818DF4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36431" y="5616892"/>
                <a:ext cx="869429" cy="1115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CD66499-F7AF-3C49-968D-3BCCF2EA4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6475" y="4493983"/>
                <a:ext cx="184" cy="1134066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7DEAB2D-2EE1-1144-A6A4-54F413105F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6" y="4493983"/>
                <a:ext cx="3178628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B96394-C3A9-4D4E-9075-9BB8745169F1}"/>
                </a:ext>
              </a:extLst>
            </p:cNvPr>
            <p:cNvSpPr/>
            <p:nvPr/>
          </p:nvSpPr>
          <p:spPr>
            <a:xfrm>
              <a:off x="9927085" y="5949867"/>
              <a:ext cx="751904" cy="766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E21BFCE-7196-7C41-93B6-13B2F4375F36}"/>
                </a:ext>
              </a:extLst>
            </p:cNvPr>
            <p:cNvGrpSpPr/>
            <p:nvPr/>
          </p:nvGrpSpPr>
          <p:grpSpPr>
            <a:xfrm>
              <a:off x="8648712" y="5345266"/>
              <a:ext cx="1841940" cy="1255618"/>
              <a:chOff x="4910155" y="4491884"/>
              <a:chExt cx="3246504" cy="221308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96A7146-BA23-2343-BBA0-0216DE2652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0155" y="4491884"/>
                <a:ext cx="0" cy="2213085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A88B8B6-4FE7-9C4C-AFB1-E4B55A0782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5" y="6704969"/>
                <a:ext cx="2293435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E25E271-60A8-E746-B7FB-2012C5189F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0156" y="4493983"/>
                <a:ext cx="3178628" cy="0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3B84F3D-5BB2-214B-AAFA-D02A2ECD3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8999" y="5616892"/>
                <a:ext cx="0" cy="108807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ECF3F43-EADC-3E41-9700-2C8582BE05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36431" y="5616892"/>
                <a:ext cx="869429" cy="11157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B081FF0C-E42D-BE44-B375-2357833C8F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6475" y="4493983"/>
                <a:ext cx="184" cy="1134066"/>
              </a:xfrm>
              <a:prstGeom prst="line">
                <a:avLst/>
              </a:prstGeom>
              <a:ln w="38100">
                <a:solidFill>
                  <a:srgbClr val="7030A0">
                    <a:alpha val="69804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CBC0DE8-6C28-2749-8238-500AB89B576E}"/>
              </a:ext>
            </a:extLst>
          </p:cNvPr>
          <p:cNvSpPr txBox="1">
            <a:spLocks/>
          </p:cNvSpPr>
          <p:nvPr/>
        </p:nvSpPr>
        <p:spPr>
          <a:xfrm>
            <a:off x="265003" y="759771"/>
            <a:ext cx="4878794" cy="6960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Task</a:t>
            </a:r>
            <a:r>
              <a:rPr lang="en-US" sz="2800" dirty="0">
                <a:solidFill>
                  <a:schemeClr val="tx1"/>
                </a:solidFill>
              </a:rPr>
              <a:t> is to find shape of a crystal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1E69DCB4-8FA4-FD43-9D26-64E8FD5D8C22}"/>
              </a:ext>
            </a:extLst>
          </p:cNvPr>
          <p:cNvSpPr txBox="1">
            <a:spLocks/>
          </p:cNvSpPr>
          <p:nvPr/>
        </p:nvSpPr>
        <p:spPr>
          <a:xfrm>
            <a:off x="281536" y="1283598"/>
            <a:ext cx="6921024" cy="6960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X-ray diffraction is </a:t>
            </a:r>
            <a:r>
              <a:rPr lang="en-US" sz="2800" b="1" dirty="0">
                <a:solidFill>
                  <a:schemeClr val="accent1"/>
                </a:solidFill>
              </a:rPr>
              <a:t>QUALM</a:t>
            </a:r>
            <a:r>
              <a:rPr lang="en-US" sz="2800" dirty="0">
                <a:solidFill>
                  <a:schemeClr val="tx1"/>
                </a:solidFill>
              </a:rPr>
              <a:t> achieving the </a:t>
            </a:r>
            <a:r>
              <a:rPr lang="en-US" sz="2800" b="1" dirty="0">
                <a:solidFill>
                  <a:schemeClr val="tx1"/>
                </a:solidFill>
              </a:rPr>
              <a:t>Task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5A88A6D-6E02-3C42-83F4-3A34895A0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912" y="1498239"/>
            <a:ext cx="2342609" cy="31859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8D99BE3-309A-AC4E-89DC-C2A1D65DC6F7}"/>
              </a:ext>
            </a:extLst>
          </p:cNvPr>
          <p:cNvGrpSpPr/>
          <p:nvPr/>
        </p:nvGrpSpPr>
        <p:grpSpPr>
          <a:xfrm>
            <a:off x="4845130" y="2753085"/>
            <a:ext cx="1566366" cy="1134065"/>
            <a:chOff x="5274100" y="4139048"/>
            <a:chExt cx="1638640" cy="134843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D3572C-483C-BE47-8D7C-8448360ABAAA}"/>
                </a:ext>
              </a:extLst>
            </p:cNvPr>
            <p:cNvGrpSpPr/>
            <p:nvPr/>
          </p:nvGrpSpPr>
          <p:grpSpPr>
            <a:xfrm>
              <a:off x="5274100" y="4821651"/>
              <a:ext cx="1579695" cy="665834"/>
              <a:chOff x="5274100" y="4821651"/>
              <a:chExt cx="1579695" cy="665834"/>
            </a:xfrm>
          </p:grpSpPr>
          <p:pic>
            <p:nvPicPr>
              <p:cNvPr id="34" name="Picture 2" descr="Matplotlib Wavy Arrow - Stack Overflow">
                <a:extLst>
                  <a:ext uri="{FF2B5EF4-FFF2-40B4-BE49-F238E27FC236}">
                    <a16:creationId xmlns:a16="http://schemas.microsoft.com/office/drawing/2014/main" id="{EF2302F4-FBA8-A647-B16F-AFB01341F2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274100" y="4821651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Matplotlib Wavy Arrow - Stack Overflow">
                <a:extLst>
                  <a:ext uri="{FF2B5EF4-FFF2-40B4-BE49-F238E27FC236}">
                    <a16:creationId xmlns:a16="http://schemas.microsoft.com/office/drawing/2014/main" id="{89902E24-3826-514D-AE5A-6D132A0D2F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557569" y="4968073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Matplotlib Wavy Arrow - Stack Overflow">
                <a:extLst>
                  <a:ext uri="{FF2B5EF4-FFF2-40B4-BE49-F238E27FC236}">
                    <a16:creationId xmlns:a16="http://schemas.microsoft.com/office/drawing/2014/main" id="{CF9EDBEE-C0E0-E047-8E14-257AA9767E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299559" y="5135212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Matplotlib Wavy Arrow - Stack Overflow">
                <a:extLst>
                  <a:ext uri="{FF2B5EF4-FFF2-40B4-BE49-F238E27FC236}">
                    <a16:creationId xmlns:a16="http://schemas.microsoft.com/office/drawing/2014/main" id="{CD8CA28D-4DF8-AF43-926A-39F1212BB8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576333" y="5302588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EDD9112-AB05-4247-AD64-DA527A95A10B}"/>
                </a:ext>
              </a:extLst>
            </p:cNvPr>
            <p:cNvGrpSpPr/>
            <p:nvPr/>
          </p:nvGrpSpPr>
          <p:grpSpPr>
            <a:xfrm rot="10800000">
              <a:off x="5333045" y="4139048"/>
              <a:ext cx="1579695" cy="665834"/>
              <a:chOff x="5426500" y="4974051"/>
              <a:chExt cx="1579695" cy="665834"/>
            </a:xfrm>
          </p:grpSpPr>
          <p:pic>
            <p:nvPicPr>
              <p:cNvPr id="75" name="Picture 2" descr="Matplotlib Wavy Arrow - Stack Overflow">
                <a:extLst>
                  <a:ext uri="{FF2B5EF4-FFF2-40B4-BE49-F238E27FC236}">
                    <a16:creationId xmlns:a16="http://schemas.microsoft.com/office/drawing/2014/main" id="{E396D9BE-A8F5-134B-97E4-0FA273AAAB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426500" y="4974051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Matplotlib Wavy Arrow - Stack Overflow">
                <a:extLst>
                  <a:ext uri="{FF2B5EF4-FFF2-40B4-BE49-F238E27FC236}">
                    <a16:creationId xmlns:a16="http://schemas.microsoft.com/office/drawing/2014/main" id="{50421077-08FD-2841-BD33-9B79846346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709969" y="5120473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Matplotlib Wavy Arrow - Stack Overflow">
                <a:extLst>
                  <a:ext uri="{FF2B5EF4-FFF2-40B4-BE49-F238E27FC236}">
                    <a16:creationId xmlns:a16="http://schemas.microsoft.com/office/drawing/2014/main" id="{7CF7CB3C-6C98-2244-AB3C-66978E3DFA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451959" y="5287612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Matplotlib Wavy Arrow - Stack Overflow">
                <a:extLst>
                  <a:ext uri="{FF2B5EF4-FFF2-40B4-BE49-F238E27FC236}">
                    <a16:creationId xmlns:a16="http://schemas.microsoft.com/office/drawing/2014/main" id="{B9FD840E-7E13-3D43-9480-692E725E37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9" t="35335" r="10701" b="38927"/>
              <a:stretch/>
            </p:blipFill>
            <p:spPr bwMode="auto">
              <a:xfrm rot="10800000">
                <a:off x="5728733" y="5454988"/>
                <a:ext cx="1277462" cy="184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9" name="Picture 4" descr="Detectors - X-ray Diffraction - XRD Components - Sources, Optics, Detectors,  Stages, X-ray diffraction | Bruker">
            <a:extLst>
              <a:ext uri="{FF2B5EF4-FFF2-40B4-BE49-F238E27FC236}">
                <a16:creationId xmlns:a16="http://schemas.microsoft.com/office/drawing/2014/main" id="{24526CFE-E6E4-6046-B6D4-7F330FDD4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5" r="22377"/>
          <a:stretch/>
        </p:blipFill>
        <p:spPr bwMode="auto">
          <a:xfrm>
            <a:off x="7728588" y="2675607"/>
            <a:ext cx="1505554" cy="13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A582015E-4ACB-8F43-BA04-7D9F38C8F130}"/>
              </a:ext>
            </a:extLst>
          </p:cNvPr>
          <p:cNvSpPr txBox="1">
            <a:spLocks/>
          </p:cNvSpPr>
          <p:nvPr/>
        </p:nvSpPr>
        <p:spPr>
          <a:xfrm>
            <a:off x="7954747" y="9982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18A16F3A-C7D2-6A48-9179-3E259F8F85F4}"/>
              </a:ext>
            </a:extLst>
          </p:cNvPr>
          <p:cNvSpPr/>
          <p:nvPr/>
        </p:nvSpPr>
        <p:spPr>
          <a:xfrm rot="10800000">
            <a:off x="9824257" y="2635357"/>
            <a:ext cx="245782" cy="1421870"/>
          </a:xfrm>
          <a:prstGeom prst="leftBrace">
            <a:avLst>
              <a:gd name="adj1" fmla="val 11509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78B67C-DB76-154F-A373-459D2F048317}"/>
              </a:ext>
            </a:extLst>
          </p:cNvPr>
          <p:cNvSpPr txBox="1">
            <a:spLocks/>
          </p:cNvSpPr>
          <p:nvPr/>
        </p:nvSpPr>
        <p:spPr>
          <a:xfrm>
            <a:off x="10293677" y="2635356"/>
            <a:ext cx="2387401" cy="2024248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Contains: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detectors,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laser, laptop,…</a:t>
            </a:r>
          </a:p>
        </p:txBody>
      </p:sp>
    </p:spTree>
    <p:extLst>
      <p:ext uri="{BB962C8B-B14F-4D97-AF65-F5344CB8AC3E}">
        <p14:creationId xmlns:p14="http://schemas.microsoft.com/office/powerpoint/2010/main" val="19066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2: </a:t>
            </a:r>
            <a:r>
              <a:rPr lang="en-US" sz="2800" dirty="0">
                <a:solidFill>
                  <a:schemeClr val="tx1"/>
                </a:solidFill>
              </a:rPr>
              <a:t>Distinguishing two states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78106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58009F9-C542-9441-BD02-5D030AF178D0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1373B-5100-0045-AD27-665E6EB26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8C82AF-FA5D-6A42-88F8-9C360E787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401" y="4836018"/>
            <a:ext cx="1086061" cy="235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B4222-42DB-BC48-A71F-2E260176E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1461" y="1335370"/>
            <a:ext cx="950303" cy="235313"/>
          </a:xfrm>
          <a:prstGeom prst="rect">
            <a:avLst/>
          </a:prstGeom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F6316787-38DF-A145-A1E8-C62562A3E4AE}"/>
              </a:ext>
            </a:extLst>
          </p:cNvPr>
          <p:cNvSpPr/>
          <p:nvPr/>
        </p:nvSpPr>
        <p:spPr>
          <a:xfrm rot="16200000">
            <a:off x="8168576" y="408297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ACDAA6C-F179-B14F-AB9B-B11853714E4C}"/>
              </a:ext>
            </a:extLst>
          </p:cNvPr>
          <p:cNvSpPr txBox="1">
            <a:spLocks/>
          </p:cNvSpPr>
          <p:nvPr/>
        </p:nvSpPr>
        <p:spPr>
          <a:xfrm>
            <a:off x="8095891" y="520307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6B6FC42-9F1D-AF4D-AB96-CB923811DEC4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2: </a:t>
            </a:r>
            <a:r>
              <a:rPr lang="en-US" sz="2800" dirty="0">
                <a:solidFill>
                  <a:schemeClr val="tx1"/>
                </a:solidFill>
              </a:rPr>
              <a:t>Distinguishing two states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78106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58009F9-C542-9441-BD02-5D030AF178D0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1373B-5100-0045-AD27-665E6EB26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8C82AF-FA5D-6A42-88F8-9C360E787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401" y="4836018"/>
            <a:ext cx="1086061" cy="235313"/>
          </a:xfrm>
          <a:prstGeom prst="rect">
            <a:avLst/>
          </a:prstGeom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F6316787-38DF-A145-A1E8-C62562A3E4AE}"/>
              </a:ext>
            </a:extLst>
          </p:cNvPr>
          <p:cNvSpPr/>
          <p:nvPr/>
        </p:nvSpPr>
        <p:spPr>
          <a:xfrm rot="16200000">
            <a:off x="8168576" y="408297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ACDAA6C-F179-B14F-AB9B-B11853714E4C}"/>
              </a:ext>
            </a:extLst>
          </p:cNvPr>
          <p:cNvSpPr txBox="1">
            <a:spLocks/>
          </p:cNvSpPr>
          <p:nvPr/>
        </p:nvSpPr>
        <p:spPr>
          <a:xfrm>
            <a:off x="8095891" y="520307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7100C76A-864F-AF44-8A02-04F30012CC0A}"/>
              </a:ext>
            </a:extLst>
          </p:cNvPr>
          <p:cNvSpPr/>
          <p:nvPr/>
        </p:nvSpPr>
        <p:spPr>
          <a:xfrm rot="18890590">
            <a:off x="2338681" y="3821046"/>
            <a:ext cx="1232265" cy="1232265"/>
          </a:xfrm>
          <a:prstGeom prst="plus">
            <a:avLst>
              <a:gd name="adj" fmla="val 463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ross 27">
            <a:extLst>
              <a:ext uri="{FF2B5EF4-FFF2-40B4-BE49-F238E27FC236}">
                <a16:creationId xmlns:a16="http://schemas.microsoft.com/office/drawing/2014/main" id="{1099279C-4B31-AC4C-B1A9-C2E23B262D95}"/>
              </a:ext>
            </a:extLst>
          </p:cNvPr>
          <p:cNvSpPr/>
          <p:nvPr/>
        </p:nvSpPr>
        <p:spPr>
          <a:xfrm rot="18890590">
            <a:off x="7923298" y="3810606"/>
            <a:ext cx="1232265" cy="1232265"/>
          </a:xfrm>
          <a:prstGeom prst="plus">
            <a:avLst>
              <a:gd name="adj" fmla="val 463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C2EDD7C-2515-9548-B4CC-7FF95B27FC04}"/>
              </a:ext>
            </a:extLst>
          </p:cNvPr>
          <p:cNvSpPr txBox="1">
            <a:spLocks/>
          </p:cNvSpPr>
          <p:nvPr/>
        </p:nvSpPr>
        <p:spPr>
          <a:xfrm>
            <a:off x="9161147" y="1158671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✓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2: </a:t>
            </a:r>
            <a:r>
              <a:rPr lang="en-US" sz="2800" dirty="0">
                <a:solidFill>
                  <a:schemeClr val="tx1"/>
                </a:solidFill>
              </a:rPr>
              <a:t>Distinguishing two states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78106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2: </a:t>
            </a:r>
            <a:r>
              <a:rPr lang="en-US" sz="2800" dirty="0">
                <a:solidFill>
                  <a:schemeClr val="tx1"/>
                </a:solidFill>
              </a:rPr>
              <a:t>Distinguishing two states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41815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28504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7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2: </a:t>
            </a:r>
            <a:r>
              <a:rPr lang="en-US" sz="2800" dirty="0">
                <a:solidFill>
                  <a:schemeClr val="tx1"/>
                </a:solidFill>
              </a:rPr>
              <a:t>Distinguishing two states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01072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1A599D4-4C8C-134A-94AD-9AD4CA17D50E}"/>
              </a:ext>
            </a:extLst>
          </p:cNvPr>
          <p:cNvSpPr txBox="1">
            <a:spLocks/>
          </p:cNvSpPr>
          <p:nvPr/>
        </p:nvSpPr>
        <p:spPr>
          <a:xfrm>
            <a:off x="1995499" y="2726049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2: </a:t>
            </a:r>
            <a:r>
              <a:rPr lang="en-US" sz="2800" dirty="0">
                <a:solidFill>
                  <a:schemeClr val="tx1"/>
                </a:solidFill>
              </a:rPr>
              <a:t>Distinguishing two states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01072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18B95B6-C640-0C43-9202-2A9EE809082A}"/>
              </a:ext>
            </a:extLst>
          </p:cNvPr>
          <p:cNvSpPr txBox="1">
            <a:spLocks/>
          </p:cNvSpPr>
          <p:nvPr/>
        </p:nvSpPr>
        <p:spPr>
          <a:xfrm>
            <a:off x="531221" y="4914135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Two possible lab oracles:                                           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9E8393B5-9F6D-1448-A457-747FAB15F147}"/>
              </a:ext>
            </a:extLst>
          </p:cNvPr>
          <p:cNvSpPr txBox="1">
            <a:spLocks/>
          </p:cNvSpPr>
          <p:nvPr/>
        </p:nvSpPr>
        <p:spPr>
          <a:xfrm>
            <a:off x="1995499" y="2726049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F61B-EB79-DF42-ABD9-8C87D971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Quantum Extended Church-Turing Thesis</a:t>
            </a:r>
          </a:p>
        </p:txBody>
      </p:sp>
    </p:spTree>
    <p:extLst>
      <p:ext uri="{BB962C8B-B14F-4D97-AF65-F5344CB8AC3E}">
        <p14:creationId xmlns:p14="http://schemas.microsoft.com/office/powerpoint/2010/main" val="31964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2: </a:t>
            </a:r>
            <a:r>
              <a:rPr lang="en-US" sz="2800" dirty="0">
                <a:solidFill>
                  <a:schemeClr val="tx1"/>
                </a:solidFill>
              </a:rPr>
              <a:t>Distinguishing two states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01072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18B95B6-C640-0C43-9202-2A9EE809082A}"/>
              </a:ext>
            </a:extLst>
          </p:cNvPr>
          <p:cNvSpPr txBox="1">
            <a:spLocks/>
          </p:cNvSpPr>
          <p:nvPr/>
        </p:nvSpPr>
        <p:spPr>
          <a:xfrm>
            <a:off x="531221" y="4914135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Two possible lab oracles:                                           and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8131C3-931E-2247-BDDE-CAF91100170F}"/>
              </a:ext>
            </a:extLst>
          </p:cNvPr>
          <p:cNvGrpSpPr/>
          <p:nvPr/>
        </p:nvGrpSpPr>
        <p:grpSpPr>
          <a:xfrm>
            <a:off x="4491056" y="4598451"/>
            <a:ext cx="1841940" cy="1255618"/>
            <a:chOff x="4910155" y="4491884"/>
            <a:chExt cx="3246504" cy="221308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346631F-CD6B-A44D-B7AD-812918C1B0A7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BCE0B4C-8681-A84B-B6B7-38A7D53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083920-C0DF-2944-972D-7987AC2D1E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6E27537-2588-3E42-8747-CCF50AD95340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A5EC3D3-E144-1B43-8217-464D3FE15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8D62B-146F-854D-82E6-8540BCD392D5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Arrow 45">
            <a:extLst>
              <a:ext uri="{FF2B5EF4-FFF2-40B4-BE49-F238E27FC236}">
                <a16:creationId xmlns:a16="http://schemas.microsoft.com/office/drawing/2014/main" id="{531D63D9-C4E9-DC4F-8DE9-D15FC7F2F8F1}"/>
              </a:ext>
            </a:extLst>
          </p:cNvPr>
          <p:cNvSpPr/>
          <p:nvPr/>
        </p:nvSpPr>
        <p:spPr>
          <a:xfrm>
            <a:off x="6338209" y="4808377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E0AF0-E756-794F-BB1D-B4B3F05CA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527" y="4740652"/>
            <a:ext cx="505448" cy="311693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3E124B8-F4DE-EC4B-A7F2-E6FEBFBCCCC4}"/>
              </a:ext>
            </a:extLst>
          </p:cNvPr>
          <p:cNvGrpSpPr/>
          <p:nvPr/>
        </p:nvGrpSpPr>
        <p:grpSpPr>
          <a:xfrm>
            <a:off x="8833770" y="4594147"/>
            <a:ext cx="1841940" cy="1255618"/>
            <a:chOff x="4910155" y="4491884"/>
            <a:chExt cx="3246504" cy="221308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4E74772-6878-674C-BF75-7DDDD0185A7A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0328953-B309-164D-9A88-E3E04DAF1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589EC5-3D88-4647-9D3C-3499A2531D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4908CE-F910-DA44-89EB-AC1662DC98FF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59825F-7DE9-8048-9FCA-BBEB63CDE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E6B2DC5-71AB-7B41-ACD1-2BBDD96BC18F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ight Arrow 54">
            <a:extLst>
              <a:ext uri="{FF2B5EF4-FFF2-40B4-BE49-F238E27FC236}">
                <a16:creationId xmlns:a16="http://schemas.microsoft.com/office/drawing/2014/main" id="{FB5026F8-CC26-1B45-B298-BE55C3BCEF69}"/>
              </a:ext>
            </a:extLst>
          </p:cNvPr>
          <p:cNvSpPr/>
          <p:nvPr/>
        </p:nvSpPr>
        <p:spPr>
          <a:xfrm>
            <a:off x="10680923" y="4804073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3BDB40-430C-8740-825F-F33FEF9461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1532" y="4736348"/>
            <a:ext cx="505448" cy="311693"/>
          </a:xfrm>
          <a:prstGeom prst="rect">
            <a:avLst/>
          </a:prstGeom>
        </p:spPr>
      </p:pic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9E8393B5-9F6D-1448-A457-747FAB15F147}"/>
              </a:ext>
            </a:extLst>
          </p:cNvPr>
          <p:cNvSpPr txBox="1">
            <a:spLocks/>
          </p:cNvSpPr>
          <p:nvPr/>
        </p:nvSpPr>
        <p:spPr>
          <a:xfrm>
            <a:off x="1995499" y="2726049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2: </a:t>
            </a:r>
            <a:r>
              <a:rPr lang="en-US" sz="2800" dirty="0">
                <a:solidFill>
                  <a:schemeClr val="tx1"/>
                </a:solidFill>
              </a:rPr>
              <a:t>Distinguishing two states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01072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18B95B6-C640-0C43-9202-2A9EE809082A}"/>
              </a:ext>
            </a:extLst>
          </p:cNvPr>
          <p:cNvSpPr txBox="1">
            <a:spLocks/>
          </p:cNvSpPr>
          <p:nvPr/>
        </p:nvSpPr>
        <p:spPr>
          <a:xfrm>
            <a:off x="531221" y="4914135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Two possible lab oracles:                                           and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8131C3-931E-2247-BDDE-CAF91100170F}"/>
              </a:ext>
            </a:extLst>
          </p:cNvPr>
          <p:cNvGrpSpPr/>
          <p:nvPr/>
        </p:nvGrpSpPr>
        <p:grpSpPr>
          <a:xfrm>
            <a:off x="4491056" y="4598451"/>
            <a:ext cx="1841940" cy="1255618"/>
            <a:chOff x="4910155" y="4491884"/>
            <a:chExt cx="3246504" cy="221308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346631F-CD6B-A44D-B7AD-812918C1B0A7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BCE0B4C-8681-A84B-B6B7-38A7D53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083920-C0DF-2944-972D-7987AC2D1E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6E27537-2588-3E42-8747-CCF50AD95340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A5EC3D3-E144-1B43-8217-464D3FE15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8D62B-146F-854D-82E6-8540BCD392D5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Arrow 45">
            <a:extLst>
              <a:ext uri="{FF2B5EF4-FFF2-40B4-BE49-F238E27FC236}">
                <a16:creationId xmlns:a16="http://schemas.microsoft.com/office/drawing/2014/main" id="{531D63D9-C4E9-DC4F-8DE9-D15FC7F2F8F1}"/>
              </a:ext>
            </a:extLst>
          </p:cNvPr>
          <p:cNvSpPr/>
          <p:nvPr/>
        </p:nvSpPr>
        <p:spPr>
          <a:xfrm>
            <a:off x="6338209" y="4808377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E0AF0-E756-794F-BB1D-B4B3F05CA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527" y="4740652"/>
            <a:ext cx="505448" cy="311693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3E124B8-F4DE-EC4B-A7F2-E6FEBFBCCCC4}"/>
              </a:ext>
            </a:extLst>
          </p:cNvPr>
          <p:cNvGrpSpPr/>
          <p:nvPr/>
        </p:nvGrpSpPr>
        <p:grpSpPr>
          <a:xfrm>
            <a:off x="8833770" y="4594147"/>
            <a:ext cx="1841940" cy="1255618"/>
            <a:chOff x="4910155" y="4491884"/>
            <a:chExt cx="3246504" cy="221308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4E74772-6878-674C-BF75-7DDDD0185A7A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0328953-B309-164D-9A88-E3E04DAF1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589EC5-3D88-4647-9D3C-3499A2531D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4908CE-F910-DA44-89EB-AC1662DC98FF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59825F-7DE9-8048-9FCA-BBEB63CDE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E6B2DC5-71AB-7B41-ACD1-2BBDD96BC18F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ight Arrow 54">
            <a:extLst>
              <a:ext uri="{FF2B5EF4-FFF2-40B4-BE49-F238E27FC236}">
                <a16:creationId xmlns:a16="http://schemas.microsoft.com/office/drawing/2014/main" id="{FB5026F8-CC26-1B45-B298-BE55C3BCEF69}"/>
              </a:ext>
            </a:extLst>
          </p:cNvPr>
          <p:cNvSpPr/>
          <p:nvPr/>
        </p:nvSpPr>
        <p:spPr>
          <a:xfrm>
            <a:off x="10680923" y="4804073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73BDB40-430C-8740-825F-F33FEF9461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1532" y="4736348"/>
            <a:ext cx="505448" cy="311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77FB4554-613C-BE4F-97DA-FE859D7FC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266" y="6197587"/>
                <a:ext cx="10885030" cy="76645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36" indent="-91436" algn="l" defTabSz="914354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29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00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771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42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94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93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925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91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Task</a:t>
                </a:r>
                <a:r>
                  <a:rPr lang="en-US" sz="2800" dirty="0">
                    <a:solidFill>
                      <a:schemeClr val="tx1"/>
                    </a:solidFill>
                  </a:rPr>
                  <a:t> is to find a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QUALM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satisfying: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QUALM(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)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0,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QUALM(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)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1    </a:t>
                </a:r>
                <a:endParaRPr lang="en-US" sz="2800" b="1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i="1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77FB4554-613C-BE4F-97DA-FE859D7FC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66" y="6197587"/>
                <a:ext cx="10885030" cy="766451"/>
              </a:xfrm>
              <a:prstGeom prst="rect">
                <a:avLst/>
              </a:prstGeom>
              <a:blipFill>
                <a:blip r:embed="rId10"/>
                <a:stretch>
                  <a:fillRect l="-1979" t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9E8393B5-9F6D-1448-A457-747FAB15F147}"/>
              </a:ext>
            </a:extLst>
          </p:cNvPr>
          <p:cNvSpPr txBox="1">
            <a:spLocks/>
          </p:cNvSpPr>
          <p:nvPr/>
        </p:nvSpPr>
        <p:spPr>
          <a:xfrm>
            <a:off x="1995499" y="2726049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5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3: </a:t>
            </a:r>
            <a:r>
              <a:rPr lang="en-US" sz="2800" dirty="0">
                <a:solidFill>
                  <a:schemeClr val="tx1"/>
                </a:solidFill>
              </a:rPr>
              <a:t>Quantum algorithms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78106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58009F9-C542-9441-BD02-5D030AF178D0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1373B-5100-0045-AD27-665E6EB26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8C82AF-FA5D-6A42-88F8-9C360E787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401" y="4836018"/>
            <a:ext cx="1086061" cy="235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B4222-42DB-BC48-A71F-2E260176E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1461" y="1335370"/>
            <a:ext cx="950303" cy="235313"/>
          </a:xfrm>
          <a:prstGeom prst="rect">
            <a:avLst/>
          </a:prstGeom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F6316787-38DF-A145-A1E8-C62562A3E4AE}"/>
              </a:ext>
            </a:extLst>
          </p:cNvPr>
          <p:cNvSpPr/>
          <p:nvPr/>
        </p:nvSpPr>
        <p:spPr>
          <a:xfrm rot="16200000">
            <a:off x="8168576" y="408297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ACDAA6C-F179-B14F-AB9B-B11853714E4C}"/>
              </a:ext>
            </a:extLst>
          </p:cNvPr>
          <p:cNvSpPr txBox="1">
            <a:spLocks/>
          </p:cNvSpPr>
          <p:nvPr/>
        </p:nvSpPr>
        <p:spPr>
          <a:xfrm>
            <a:off x="8095891" y="520307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6B6FC42-9F1D-AF4D-AB96-CB923811DEC4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Example 3: </a:t>
            </a:r>
            <a:r>
              <a:rPr lang="en-US" sz="2800" dirty="0">
                <a:solidFill>
                  <a:schemeClr val="tx1"/>
                </a:solidFill>
              </a:rPr>
              <a:t>Quantum algorithms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B8C82AF-FA5D-6A42-88F8-9C360E787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401" y="4836018"/>
            <a:ext cx="1086061" cy="235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B4222-42DB-BC48-A71F-2E260176E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461" y="1335370"/>
            <a:ext cx="950303" cy="235313"/>
          </a:xfrm>
          <a:prstGeom prst="rect">
            <a:avLst/>
          </a:prstGeom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F6316787-38DF-A145-A1E8-C62562A3E4AE}"/>
              </a:ext>
            </a:extLst>
          </p:cNvPr>
          <p:cNvSpPr/>
          <p:nvPr/>
        </p:nvSpPr>
        <p:spPr>
          <a:xfrm rot="16200000">
            <a:off x="8168576" y="408297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ACDAA6C-F179-B14F-AB9B-B11853714E4C}"/>
              </a:ext>
            </a:extLst>
          </p:cNvPr>
          <p:cNvSpPr txBox="1">
            <a:spLocks/>
          </p:cNvSpPr>
          <p:nvPr/>
        </p:nvSpPr>
        <p:spPr>
          <a:xfrm>
            <a:off x="8095891" y="520307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6B6FC42-9F1D-AF4D-AB96-CB923811DEC4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1381379" cy="6252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Other examples: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1381379" cy="6252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Other examples: </a:t>
            </a:r>
            <a:r>
              <a:rPr lang="en-US" sz="2800" dirty="0">
                <a:solidFill>
                  <a:schemeClr val="tx1"/>
                </a:solidFill>
              </a:rPr>
              <a:t>We believe that all </a:t>
            </a:r>
            <a:r>
              <a:rPr lang="en-US" sz="2800" i="1" dirty="0">
                <a:solidFill>
                  <a:schemeClr val="tx1"/>
                </a:solidFill>
              </a:rPr>
              <a:t>known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i="1" dirty="0">
                <a:solidFill>
                  <a:schemeClr val="tx1"/>
                </a:solidFill>
              </a:rPr>
              <a:t>possible</a:t>
            </a:r>
            <a:r>
              <a:rPr lang="en-US" sz="2800" dirty="0">
                <a:solidFill>
                  <a:schemeClr val="tx1"/>
                </a:solidFill>
              </a:rPr>
              <a:t> experiments fit into </a:t>
            </a:r>
            <a:r>
              <a:rPr lang="en-US" sz="2800" dirty="0" err="1">
                <a:solidFill>
                  <a:schemeClr val="bg1"/>
                </a:solidFill>
              </a:rPr>
              <a:t>aaaaaaaaaaaaaaa</a:t>
            </a:r>
            <a:r>
              <a:rPr lang="en-US" sz="2800" dirty="0" err="1">
                <a:solidFill>
                  <a:schemeClr val="tx1"/>
                </a:solidFill>
              </a:rPr>
              <a:t>this</a:t>
            </a:r>
            <a:r>
              <a:rPr lang="en-US" sz="2800" dirty="0">
                <a:solidFill>
                  <a:schemeClr val="tx1"/>
                </a:solidFill>
              </a:rPr>
              <a:t> paradigm</a:t>
            </a: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1381379" cy="6252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Other examples: </a:t>
            </a:r>
            <a:r>
              <a:rPr lang="en-US" sz="2800" dirty="0">
                <a:solidFill>
                  <a:schemeClr val="tx1"/>
                </a:solidFill>
              </a:rPr>
              <a:t>We believe that all </a:t>
            </a:r>
            <a:r>
              <a:rPr lang="en-US" sz="2800" i="1" dirty="0">
                <a:solidFill>
                  <a:schemeClr val="tx1"/>
                </a:solidFill>
              </a:rPr>
              <a:t>known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i="1" dirty="0">
                <a:solidFill>
                  <a:schemeClr val="tx1"/>
                </a:solidFill>
              </a:rPr>
              <a:t>possible</a:t>
            </a:r>
            <a:r>
              <a:rPr lang="en-US" sz="2800" dirty="0">
                <a:solidFill>
                  <a:schemeClr val="tx1"/>
                </a:solidFill>
              </a:rPr>
              <a:t> experiments fit into </a:t>
            </a:r>
            <a:r>
              <a:rPr lang="en-US" sz="2800" dirty="0" err="1">
                <a:solidFill>
                  <a:schemeClr val="bg1"/>
                </a:solidFill>
              </a:rPr>
              <a:t>aaaaaaaaaaaaaaa</a:t>
            </a:r>
            <a:r>
              <a:rPr lang="en-US" sz="2800" dirty="0" err="1">
                <a:solidFill>
                  <a:schemeClr val="tx1"/>
                </a:solidFill>
              </a:rPr>
              <a:t>this</a:t>
            </a:r>
            <a:r>
              <a:rPr lang="en-US" sz="2800" dirty="0">
                <a:solidFill>
                  <a:schemeClr val="tx1"/>
                </a:solidFill>
              </a:rPr>
              <a:t> paradigm</a:t>
            </a: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Quantum algorithms, quantum state tomography, quantum Hamiltonian tomography, quantum verification protocols, quantum process tomography, quantum cooling protocols, quantum machine learning, quantum communication protocols, Gibbs sampling, quantum imaging, quantum control theory,…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1381379" cy="6252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Other examples: </a:t>
            </a:r>
            <a:r>
              <a:rPr lang="en-US" sz="2800" dirty="0">
                <a:solidFill>
                  <a:schemeClr val="tx1"/>
                </a:solidFill>
              </a:rPr>
              <a:t>We believe that all </a:t>
            </a:r>
            <a:r>
              <a:rPr lang="en-US" sz="2800" i="1" dirty="0">
                <a:solidFill>
                  <a:schemeClr val="tx1"/>
                </a:solidFill>
              </a:rPr>
              <a:t>known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i="1" dirty="0">
                <a:solidFill>
                  <a:schemeClr val="tx1"/>
                </a:solidFill>
              </a:rPr>
              <a:t>possible</a:t>
            </a:r>
            <a:r>
              <a:rPr lang="en-US" sz="2800" dirty="0">
                <a:solidFill>
                  <a:schemeClr val="tx1"/>
                </a:solidFill>
              </a:rPr>
              <a:t> experiments fit into </a:t>
            </a:r>
            <a:r>
              <a:rPr lang="en-US" sz="2800" dirty="0" err="1">
                <a:solidFill>
                  <a:schemeClr val="bg1"/>
                </a:solidFill>
              </a:rPr>
              <a:t>aaaaaaaaaaaaaaa</a:t>
            </a:r>
            <a:r>
              <a:rPr lang="en-US" sz="2800" dirty="0" err="1">
                <a:solidFill>
                  <a:schemeClr val="tx1"/>
                </a:solidFill>
              </a:rPr>
              <a:t>this</a:t>
            </a:r>
            <a:r>
              <a:rPr lang="en-US" sz="2800" dirty="0">
                <a:solidFill>
                  <a:schemeClr val="tx1"/>
                </a:solidFill>
              </a:rPr>
              <a:t> paradigm</a:t>
            </a: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Quantum algorithms, quantum state tomography, quantum Hamiltonian tomography, quantum verification protocols, quantum process tomography, quantum cooling protocols, quantum machine learning, quantum communication protocols, Gibbs sampling, quantum imaging, quantum control theory,…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We will see that the QUALM framework helps us to analyze experiments using tools from quantum complexity theory and to ask new questions; the generality of the framework inspires new and novel experiments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491132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A quantum circuit point of view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95D73BE6-AACD-8D45-8847-8493EB2A9D1E}"/>
              </a:ext>
            </a:extLst>
          </p:cNvPr>
          <p:cNvSpPr txBox="1">
            <a:spLocks/>
          </p:cNvSpPr>
          <p:nvPr/>
        </p:nvSpPr>
        <p:spPr>
          <a:xfrm>
            <a:off x="531221" y="1314603"/>
            <a:ext cx="5372604" cy="38603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We write out the circuit in spacetime and can see the application of the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lab oracle </a:t>
            </a:r>
            <a:r>
              <a:rPr lang="en-US" sz="2800" dirty="0">
                <a:solidFill>
                  <a:schemeClr val="tx1"/>
                </a:solidFill>
              </a:rPr>
              <a:t>which couples Nature and the lab, as well as the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quantum circuits</a:t>
            </a:r>
            <a:r>
              <a:rPr lang="en-US" sz="2800" dirty="0">
                <a:solidFill>
                  <a:schemeClr val="tx1"/>
                </a:solidFill>
              </a:rPr>
              <a:t> which couple the lab and the working space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EF4FB569-BF40-C047-A26F-ADCF13734680}"/>
              </a:ext>
            </a:extLst>
          </p:cNvPr>
          <p:cNvSpPr txBox="1">
            <a:spLocks/>
          </p:cNvSpPr>
          <p:nvPr/>
        </p:nvSpPr>
        <p:spPr>
          <a:xfrm>
            <a:off x="522045" y="3928452"/>
            <a:ext cx="5372604" cy="14261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Data of the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lab oracle </a:t>
            </a:r>
            <a:r>
              <a:rPr lang="en-US" sz="2800" dirty="0">
                <a:solidFill>
                  <a:schemeClr val="tx1"/>
                </a:solidFill>
              </a:rPr>
              <a:t>includes the </a:t>
            </a:r>
            <a:r>
              <a:rPr lang="en-US" sz="2800" dirty="0" err="1">
                <a:solidFill>
                  <a:schemeClr val="tx1"/>
                </a:solidFill>
              </a:rPr>
              <a:t>superoperator</a:t>
            </a:r>
            <a:r>
              <a:rPr lang="en-US" sz="2800" dirty="0">
                <a:solidFill>
                  <a:schemeClr val="tx1"/>
                </a:solidFill>
              </a:rPr>
              <a:t>        and the initial state of Nature 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E8545086-2A7A-8B4B-A64A-3F575BBE6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943" y="4426072"/>
            <a:ext cx="477538" cy="28832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05E6024B-5595-EE43-8BD7-C6D65CE7D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15" y="4829801"/>
            <a:ext cx="324366" cy="225254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1DCE1811-8429-6A4F-BA5B-853FE85DDAEF}"/>
              </a:ext>
            </a:extLst>
          </p:cNvPr>
          <p:cNvSpPr/>
          <p:nvPr/>
        </p:nvSpPr>
        <p:spPr>
          <a:xfrm>
            <a:off x="420373" y="3915751"/>
            <a:ext cx="5182599" cy="129924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67501021-3320-A346-A4C2-F1B490FFF556}"/>
              </a:ext>
            </a:extLst>
          </p:cNvPr>
          <p:cNvSpPr txBox="1">
            <a:spLocks/>
          </p:cNvSpPr>
          <p:nvPr/>
        </p:nvSpPr>
        <p:spPr>
          <a:xfrm>
            <a:off x="521112" y="5415810"/>
            <a:ext cx="5372604" cy="14261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Data of the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QUALM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includes the quantum circuits acting jointly on the lab and working space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D96E64C-02CE-284B-BC9A-DFA91AA13C0C}"/>
              </a:ext>
            </a:extLst>
          </p:cNvPr>
          <p:cNvSpPr/>
          <p:nvPr/>
        </p:nvSpPr>
        <p:spPr>
          <a:xfrm>
            <a:off x="419440" y="5403109"/>
            <a:ext cx="5182599" cy="1299244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8882963-AB57-2440-BC74-4ED2262D16BE}"/>
              </a:ext>
            </a:extLst>
          </p:cNvPr>
          <p:cNvGrpSpPr/>
          <p:nvPr/>
        </p:nvGrpSpPr>
        <p:grpSpPr>
          <a:xfrm>
            <a:off x="7401253" y="123271"/>
            <a:ext cx="5329277" cy="6611457"/>
            <a:chOff x="7378103" y="123271"/>
            <a:chExt cx="5329277" cy="6611457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C86ED1C-702F-1649-9A8E-4623A58D225A}"/>
                </a:ext>
              </a:extLst>
            </p:cNvPr>
            <p:cNvGrpSpPr/>
            <p:nvPr/>
          </p:nvGrpSpPr>
          <p:grpSpPr>
            <a:xfrm>
              <a:off x="7378103" y="123271"/>
              <a:ext cx="5329277" cy="6611457"/>
              <a:chOff x="2951123" y="2616200"/>
              <a:chExt cx="5329277" cy="6611457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63C27C05-4153-1546-9EBD-814B215208D4}"/>
                  </a:ext>
                </a:extLst>
              </p:cNvPr>
              <p:cNvGrpSpPr/>
              <p:nvPr/>
            </p:nvGrpSpPr>
            <p:grpSpPr>
              <a:xfrm>
                <a:off x="2951123" y="2616200"/>
                <a:ext cx="5329277" cy="6611457"/>
                <a:chOff x="259439" y="330344"/>
                <a:chExt cx="7501043" cy="9305732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2278519-2550-4842-AA0A-2614091956E5}"/>
                    </a:ext>
                  </a:extLst>
                </p:cNvPr>
                <p:cNvGrpSpPr/>
                <p:nvPr/>
              </p:nvGrpSpPr>
              <p:grpSpPr>
                <a:xfrm>
                  <a:off x="259439" y="330344"/>
                  <a:ext cx="7501043" cy="9305732"/>
                  <a:chOff x="200445" y="300848"/>
                  <a:chExt cx="7501043" cy="9305732"/>
                </a:xfrm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F752B68A-B40A-2249-8879-B77C854CC08F}"/>
                      </a:ext>
                    </a:extLst>
                  </p:cNvPr>
                  <p:cNvGrpSpPr/>
                  <p:nvPr/>
                </p:nvGrpSpPr>
                <p:grpSpPr>
                  <a:xfrm>
                    <a:off x="200445" y="300848"/>
                    <a:ext cx="7501043" cy="9305732"/>
                    <a:chOff x="200445" y="300848"/>
                    <a:chExt cx="7501043" cy="9305732"/>
                  </a:xfrm>
                </p:grpSpPr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C8CEC97E-D367-F040-881A-1397F5D380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445" y="300848"/>
                      <a:ext cx="7501043" cy="93057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08" name="Group 107">
                      <a:extLst>
                        <a:ext uri="{FF2B5EF4-FFF2-40B4-BE49-F238E27FC236}">
                          <a16:creationId xmlns:a16="http://schemas.microsoft.com/office/drawing/2014/main" id="{6577C730-B083-0A45-87E5-47D4EBB81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17169" y="1054321"/>
                      <a:ext cx="5354517" cy="6541368"/>
                      <a:chOff x="1386844" y="800481"/>
                      <a:chExt cx="5354517" cy="4422113"/>
                    </a:xfrm>
                  </p:grpSpPr>
                  <p:grpSp>
                    <p:nvGrpSpPr>
                      <p:cNvPr id="141" name="Group 140">
                        <a:extLst>
                          <a:ext uri="{FF2B5EF4-FFF2-40B4-BE49-F238E27FC236}">
                            <a16:creationId xmlns:a16="http://schemas.microsoft.com/office/drawing/2014/main" id="{77E21964-93BE-0D47-8DEB-FF81E4C584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86844" y="803241"/>
                        <a:ext cx="1957247" cy="4413190"/>
                        <a:chOff x="1426033" y="862149"/>
                        <a:chExt cx="1931121" cy="4354281"/>
                      </a:xfrm>
                    </p:grpSpPr>
                    <p:cxnSp>
                      <p:nvCxnSpPr>
                        <p:cNvPr id="171" name="Straight Connector 170">
                          <a:extLst>
                            <a:ext uri="{FF2B5EF4-FFF2-40B4-BE49-F238E27FC236}">
                              <a16:creationId xmlns:a16="http://schemas.microsoft.com/office/drawing/2014/main" id="{23C13A6B-1345-5D45-A378-E36A2C19E55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737360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" name="Straight Connector 171">
                          <a:extLst>
                            <a:ext uri="{FF2B5EF4-FFF2-40B4-BE49-F238E27FC236}">
                              <a16:creationId xmlns:a16="http://schemas.microsoft.com/office/drawing/2014/main" id="{2B307CFD-0008-B042-B6AE-F5F417C3784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37809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3" name="Straight Connector 172">
                          <a:extLst>
                            <a:ext uri="{FF2B5EF4-FFF2-40B4-BE49-F238E27FC236}">
                              <a16:creationId xmlns:a16="http://schemas.microsoft.com/office/drawing/2014/main" id="{37DF3205-7D12-7B48-955B-274BA55745A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333902" y="988421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" name="Straight Connector 173">
                          <a:extLst>
                            <a:ext uri="{FF2B5EF4-FFF2-40B4-BE49-F238E27FC236}">
                              <a16:creationId xmlns:a16="http://schemas.microsoft.com/office/drawing/2014/main" id="{B14D53F9-1A3C-D541-B47E-753E3437823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634346" y="992777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5" name="Straight Connector 174">
                          <a:extLst>
                            <a:ext uri="{FF2B5EF4-FFF2-40B4-BE49-F238E27FC236}">
                              <a16:creationId xmlns:a16="http://schemas.microsoft.com/office/drawing/2014/main" id="{F16E4AAD-569F-7344-AED6-3CAEED9BA30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930439" y="975358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6" name="Rectangle 175">
                          <a:extLst>
                            <a:ext uri="{FF2B5EF4-FFF2-40B4-BE49-F238E27FC236}">
                              <a16:creationId xmlns:a16="http://schemas.microsoft.com/office/drawing/2014/main" id="{AC5B5F91-3758-034A-955F-B33D46DFC2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41417" y="86214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77" name="Rectangle 176">
                          <a:extLst>
                            <a:ext uri="{FF2B5EF4-FFF2-40B4-BE49-F238E27FC236}">
                              <a16:creationId xmlns:a16="http://schemas.microsoft.com/office/drawing/2014/main" id="{E8425778-E30B-314A-90EF-EA936357D6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6033" y="498129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42" name="Group 141">
                        <a:extLst>
                          <a:ext uri="{FF2B5EF4-FFF2-40B4-BE49-F238E27FC236}">
                            <a16:creationId xmlns:a16="http://schemas.microsoft.com/office/drawing/2014/main" id="{7E3AA7F0-CE18-7745-A7E0-569C6C4E063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80663" y="800481"/>
                        <a:ext cx="1957247" cy="4413190"/>
                        <a:chOff x="1426033" y="862149"/>
                        <a:chExt cx="1931121" cy="4354281"/>
                      </a:xfrm>
                    </p:grpSpPr>
                    <p:cxnSp>
                      <p:nvCxnSpPr>
                        <p:cNvPr id="164" name="Straight Connector 163">
                          <a:extLst>
                            <a:ext uri="{FF2B5EF4-FFF2-40B4-BE49-F238E27FC236}">
                              <a16:creationId xmlns:a16="http://schemas.microsoft.com/office/drawing/2014/main" id="{E00BA5CD-F668-4743-97B8-86F514ED385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737360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5" name="Straight Connector 164">
                          <a:extLst>
                            <a:ext uri="{FF2B5EF4-FFF2-40B4-BE49-F238E27FC236}">
                              <a16:creationId xmlns:a16="http://schemas.microsoft.com/office/drawing/2014/main" id="{ADB327D7-6807-F44B-AABD-E6997AAEF6C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37809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6" name="Straight Connector 165">
                          <a:extLst>
                            <a:ext uri="{FF2B5EF4-FFF2-40B4-BE49-F238E27FC236}">
                              <a16:creationId xmlns:a16="http://schemas.microsoft.com/office/drawing/2014/main" id="{C3F55EC0-A8DE-064D-AFE2-53AD61B4DF5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333902" y="988421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" name="Straight Connector 166">
                          <a:extLst>
                            <a:ext uri="{FF2B5EF4-FFF2-40B4-BE49-F238E27FC236}">
                              <a16:creationId xmlns:a16="http://schemas.microsoft.com/office/drawing/2014/main" id="{9429A334-16F3-0E45-A520-B2987A57B04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634346" y="992777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8" name="Straight Connector 167">
                          <a:extLst>
                            <a:ext uri="{FF2B5EF4-FFF2-40B4-BE49-F238E27FC236}">
                              <a16:creationId xmlns:a16="http://schemas.microsoft.com/office/drawing/2014/main" id="{F187EAEE-2FCE-FD4D-9545-82D830C1416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930439" y="975358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9" name="Rectangle 168">
                          <a:extLst>
                            <a:ext uri="{FF2B5EF4-FFF2-40B4-BE49-F238E27FC236}">
                              <a16:creationId xmlns:a16="http://schemas.microsoft.com/office/drawing/2014/main" id="{0708D6AC-C42B-6247-9BD0-539BBDE1FA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41417" y="86214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70" name="Rectangle 169">
                          <a:extLst>
                            <a:ext uri="{FF2B5EF4-FFF2-40B4-BE49-F238E27FC236}">
                              <a16:creationId xmlns:a16="http://schemas.microsoft.com/office/drawing/2014/main" id="{60221F01-B706-7E48-AB4F-58704EE65C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6033" y="498129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43" name="Group 142">
                        <a:extLst>
                          <a:ext uri="{FF2B5EF4-FFF2-40B4-BE49-F238E27FC236}">
                            <a16:creationId xmlns:a16="http://schemas.microsoft.com/office/drawing/2014/main" id="{DADAE9C1-5311-FA46-B479-62626A2DA59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84114" y="809404"/>
                        <a:ext cx="1957247" cy="4413190"/>
                        <a:chOff x="1426033" y="862149"/>
                        <a:chExt cx="1931121" cy="4354281"/>
                      </a:xfrm>
                    </p:grpSpPr>
                    <p:cxnSp>
                      <p:nvCxnSpPr>
                        <p:cNvPr id="144" name="Straight Connector 143">
                          <a:extLst>
                            <a:ext uri="{FF2B5EF4-FFF2-40B4-BE49-F238E27FC236}">
                              <a16:creationId xmlns:a16="http://schemas.microsoft.com/office/drawing/2014/main" id="{3B6A2364-095D-E64D-B6CA-805C9003DAB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737360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8" name="Straight Connector 157">
                          <a:extLst>
                            <a:ext uri="{FF2B5EF4-FFF2-40B4-BE49-F238E27FC236}">
                              <a16:creationId xmlns:a16="http://schemas.microsoft.com/office/drawing/2014/main" id="{33579B5F-A1FE-224F-833D-7E3CB460D6D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37809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9" name="Straight Connector 158">
                          <a:extLst>
                            <a:ext uri="{FF2B5EF4-FFF2-40B4-BE49-F238E27FC236}">
                              <a16:creationId xmlns:a16="http://schemas.microsoft.com/office/drawing/2014/main" id="{119A7F6B-BD28-DD45-98EF-097EF4B66FF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333902" y="988421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0" name="Straight Connector 159">
                          <a:extLst>
                            <a:ext uri="{FF2B5EF4-FFF2-40B4-BE49-F238E27FC236}">
                              <a16:creationId xmlns:a16="http://schemas.microsoft.com/office/drawing/2014/main" id="{A3EFBDA6-EE13-B542-82D9-4D55D561AEE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634346" y="992777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1" name="Straight Connector 160">
                          <a:extLst>
                            <a:ext uri="{FF2B5EF4-FFF2-40B4-BE49-F238E27FC236}">
                              <a16:creationId xmlns:a16="http://schemas.microsoft.com/office/drawing/2014/main" id="{2D7064EC-1DEA-C94B-9AEA-AA168D92624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930439" y="975358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2" name="Rectangle 161">
                          <a:extLst>
                            <a:ext uri="{FF2B5EF4-FFF2-40B4-BE49-F238E27FC236}">
                              <a16:creationId xmlns:a16="http://schemas.microsoft.com/office/drawing/2014/main" id="{175CCC52-E555-1243-A71D-0EC22A2916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41417" y="86214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3" name="Rectangle 162">
                          <a:extLst>
                            <a:ext uri="{FF2B5EF4-FFF2-40B4-BE49-F238E27FC236}">
                              <a16:creationId xmlns:a16="http://schemas.microsoft.com/office/drawing/2014/main" id="{FF7B5E40-EA94-A44D-98A5-048234C312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6033" y="498129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cxnSp>
                  <p:nvCxnSpPr>
                    <p:cNvPr id="109" name="Straight Arrow Connector 108">
                      <a:extLst>
                        <a:ext uri="{FF2B5EF4-FFF2-40B4-BE49-F238E27FC236}">
                          <a16:creationId xmlns:a16="http://schemas.microsoft.com/office/drawing/2014/main" id="{956FD09E-8D82-3240-95EA-2A85D249D4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99496" y="1420041"/>
                      <a:ext cx="0" cy="5736926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0" name="Right Brace 109">
                      <a:extLst>
                        <a:ext uri="{FF2B5EF4-FFF2-40B4-BE49-F238E27FC236}">
                          <a16:creationId xmlns:a16="http://schemas.microsoft.com/office/drawing/2014/main" id="{E8C1962D-FF91-7142-B108-ADE2BDE6BEC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132637" y="7897107"/>
                      <a:ext cx="421476" cy="1239636"/>
                    </a:xfrm>
                    <a:prstGeom prst="rightBrace">
                      <a:avLst>
                        <a:gd name="adj1" fmla="val 70573"/>
                        <a:gd name="adj2" fmla="val 50000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ight Brace 110">
                      <a:extLst>
                        <a:ext uri="{FF2B5EF4-FFF2-40B4-BE49-F238E27FC236}">
                          <a16:creationId xmlns:a16="http://schemas.microsoft.com/office/drawing/2014/main" id="{037BED5D-C31E-7741-9537-1FE1F0E5E3A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812754" y="7900575"/>
                      <a:ext cx="421476" cy="1239636"/>
                    </a:xfrm>
                    <a:prstGeom prst="rightBrace">
                      <a:avLst>
                        <a:gd name="adj1" fmla="val 70573"/>
                        <a:gd name="adj2" fmla="val 50000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Right Brace 111">
                      <a:extLst>
                        <a:ext uri="{FF2B5EF4-FFF2-40B4-BE49-F238E27FC236}">
                          <a16:creationId xmlns:a16="http://schemas.microsoft.com/office/drawing/2014/main" id="{17F15678-90EF-EA44-95F7-A2DE2DE1112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28644" y="7845780"/>
                      <a:ext cx="421475" cy="1342292"/>
                    </a:xfrm>
                    <a:prstGeom prst="rightBrace">
                      <a:avLst>
                        <a:gd name="adj1" fmla="val 70573"/>
                        <a:gd name="adj2" fmla="val 50000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13" name="Picture 112">
                      <a:extLst>
                        <a:ext uri="{FF2B5EF4-FFF2-40B4-BE49-F238E27FC236}">
                          <a16:creationId xmlns:a16="http://schemas.microsoft.com/office/drawing/2014/main" id="{74993827-E2F4-BB49-B476-D2ED97ED149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656430" y="1067519"/>
                      <a:ext cx="697017" cy="22653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3C44357B-0DF1-314D-8763-03E3AAADC9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9963" y="6384369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FA929E1D-DAF0-034D-A5D7-B4953A0C81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7913" y="5548807"/>
                      <a:ext cx="3245871" cy="70233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057F68E8-176F-1A4E-AEF6-A2CED3428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7470" y="4742849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0131B2B3-4185-3D47-9F68-8C47EB569D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9963" y="3206483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D98592F9-59D3-6A40-8C31-F675BA43F3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7913" y="2349655"/>
                      <a:ext cx="3245871" cy="70233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47CC6328-482A-E442-AB23-20F6A4F4D9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7470" y="1522431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id="{E70409B0-E434-224A-BCBF-92E9E7AFAD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0430" y="4033707"/>
                      <a:ext cx="5154291" cy="560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35" name="Picture 134">
                      <a:extLst>
                        <a:ext uri="{FF2B5EF4-FFF2-40B4-BE49-F238E27FC236}">
                          <a16:creationId xmlns:a16="http://schemas.microsoft.com/office/drawing/2014/main" id="{CE32831D-5F61-B142-8955-0586483EDBC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flipH="1">
                      <a:off x="5721345" y="4136444"/>
                      <a:ext cx="53312" cy="3518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6" name="Picture 135">
                      <a:extLst>
                        <a:ext uri="{FF2B5EF4-FFF2-40B4-BE49-F238E27FC236}">
                          <a16:creationId xmlns:a16="http://schemas.microsoft.com/office/drawing/2014/main" id="{34993CE0-560E-B741-8D74-6BD5E8C0E5E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flipH="1">
                      <a:off x="4011137" y="4146558"/>
                      <a:ext cx="53312" cy="3518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7" name="Picture 136">
                      <a:extLst>
                        <a:ext uri="{FF2B5EF4-FFF2-40B4-BE49-F238E27FC236}">
                          <a16:creationId xmlns:a16="http://schemas.microsoft.com/office/drawing/2014/main" id="{C484E69A-F558-A943-AC23-D9EE4E2D086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flipH="1">
                      <a:off x="2324104" y="4150101"/>
                      <a:ext cx="53312" cy="3518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8" name="Picture 137">
                      <a:extLst>
                        <a:ext uri="{FF2B5EF4-FFF2-40B4-BE49-F238E27FC236}">
                          <a16:creationId xmlns:a16="http://schemas.microsoft.com/office/drawing/2014/main" id="{01879DA6-9914-594B-A2E3-E10BCBC3E8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2211060" y="8894774"/>
                      <a:ext cx="279400" cy="330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9" name="Picture 138">
                      <a:extLst>
                        <a:ext uri="{FF2B5EF4-FFF2-40B4-BE49-F238E27FC236}">
                          <a16:creationId xmlns:a16="http://schemas.microsoft.com/office/drawing/2014/main" id="{00F45251-308D-8246-B197-5BA5D4F949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952380" y="8902862"/>
                      <a:ext cx="215900" cy="330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0" name="Picture 139">
                      <a:extLst>
                        <a:ext uri="{FF2B5EF4-FFF2-40B4-BE49-F238E27FC236}">
                          <a16:creationId xmlns:a16="http://schemas.microsoft.com/office/drawing/2014/main" id="{39A7218B-060F-154B-B450-DF43397C3C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539042" y="8894774"/>
                      <a:ext cx="457201" cy="3302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5" name="Picture 104">
                    <a:extLst>
                      <a:ext uri="{FF2B5EF4-FFF2-40B4-BE49-F238E27FC236}">
                        <a16:creationId xmlns:a16="http://schemas.microsoft.com/office/drawing/2014/main" id="{E5650535-EC17-614F-A719-67BB0E9928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836220" y="2495575"/>
                    <a:ext cx="673100" cy="406400"/>
                  </a:xfrm>
                  <a:prstGeom prst="rect">
                    <a:avLst/>
                  </a:prstGeom>
                </p:spPr>
              </p:pic>
              <p:pic>
                <p:nvPicPr>
                  <p:cNvPr id="106" name="Picture 105">
                    <a:extLst>
                      <a:ext uri="{FF2B5EF4-FFF2-40B4-BE49-F238E27FC236}">
                        <a16:creationId xmlns:a16="http://schemas.microsoft.com/office/drawing/2014/main" id="{B0568A76-5DC0-7D45-A947-F7D322DFE6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847951" y="5703135"/>
                    <a:ext cx="673100" cy="406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2BCC712F-7D96-154B-AADD-3B4DF981A2B6}"/>
                    </a:ext>
                  </a:extLst>
                </p:cNvPr>
                <p:cNvSpPr/>
                <p:nvPr/>
              </p:nvSpPr>
              <p:spPr>
                <a:xfrm>
                  <a:off x="1691151" y="7259463"/>
                  <a:ext cx="1416468" cy="829761"/>
                </a:xfrm>
                <a:prstGeom prst="rect">
                  <a:avLst/>
                </a:prstGeom>
                <a:solidFill>
                  <a:srgbClr val="C5E1B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7067CB21-2CDD-4C4A-A525-70844E79D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82562" y="7515482"/>
                  <a:ext cx="457200" cy="317500"/>
                </a:xfrm>
                <a:prstGeom prst="rect">
                  <a:avLst/>
                </a:prstGeom>
              </p:spPr>
            </p:pic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77C27B4-6281-EA43-8CD6-4D37A6F79A88}"/>
                  </a:ext>
                </a:extLst>
              </p:cNvPr>
              <p:cNvSpPr/>
              <p:nvPr/>
            </p:nvSpPr>
            <p:spPr>
              <a:xfrm>
                <a:off x="5162822" y="7539061"/>
                <a:ext cx="1360524" cy="589522"/>
              </a:xfrm>
              <a:prstGeom prst="rect">
                <a:avLst/>
              </a:prstGeom>
              <a:solidFill>
                <a:srgbClr val="C5E1B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66A159F-4A49-F04E-AC9A-4B7E1806CF9B}"/>
                  </a:ext>
                </a:extLst>
              </p:cNvPr>
              <p:cNvSpPr/>
              <p:nvPr/>
            </p:nvSpPr>
            <p:spPr>
              <a:xfrm>
                <a:off x="6602125" y="7539061"/>
                <a:ext cx="789188" cy="589522"/>
              </a:xfrm>
              <a:prstGeom prst="rect">
                <a:avLst/>
              </a:prstGeom>
              <a:solidFill>
                <a:srgbClr val="C5E1B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DF3FB18F-31B0-F44B-8486-1B7EC5156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3509" y="7688329"/>
                <a:ext cx="634460" cy="286281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A961529B-50B0-AA44-9C9B-EF881D641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6775" y="7680818"/>
                <a:ext cx="631694" cy="288551"/>
              </a:xfrm>
              <a:prstGeom prst="rect">
                <a:avLst/>
              </a:prstGeom>
            </p:spPr>
          </p:pic>
        </p:grp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6DD28C3-3338-BE4D-A1B8-699FD30C1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66283" y="4560471"/>
              <a:ext cx="339213" cy="2921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0BA455E-869B-1245-A37A-A04117764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551346" y="3394951"/>
              <a:ext cx="344381" cy="288536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ADC74D2-3D9B-B642-A2F4-E5DADAC8F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409696" y="2301036"/>
              <a:ext cx="796054" cy="293782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BB71ABE3-F67F-614B-8E6A-A9F35655A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507004" y="1096071"/>
              <a:ext cx="468908" cy="296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62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445CE954-E34A-7E47-A88B-BE8B7CED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Complexity of a QUALM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ED77B87-4582-5D42-B8F9-DC61B4948240}"/>
              </a:ext>
            </a:extLst>
          </p:cNvPr>
          <p:cNvGrpSpPr/>
          <p:nvPr/>
        </p:nvGrpSpPr>
        <p:grpSpPr>
          <a:xfrm>
            <a:off x="7401253" y="123271"/>
            <a:ext cx="5329277" cy="6611457"/>
            <a:chOff x="7378103" y="123271"/>
            <a:chExt cx="5329277" cy="661145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C75A758-EE4A-0444-928F-5683E968C266}"/>
                </a:ext>
              </a:extLst>
            </p:cNvPr>
            <p:cNvGrpSpPr/>
            <p:nvPr/>
          </p:nvGrpSpPr>
          <p:grpSpPr>
            <a:xfrm>
              <a:off x="7378103" y="123271"/>
              <a:ext cx="5329277" cy="6611457"/>
              <a:chOff x="2951123" y="2616200"/>
              <a:chExt cx="5329277" cy="661145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9942ED01-3162-414E-851A-99C3A6D668FA}"/>
                  </a:ext>
                </a:extLst>
              </p:cNvPr>
              <p:cNvGrpSpPr/>
              <p:nvPr/>
            </p:nvGrpSpPr>
            <p:grpSpPr>
              <a:xfrm>
                <a:off x="2951123" y="2616200"/>
                <a:ext cx="5329277" cy="6611457"/>
                <a:chOff x="259439" y="330344"/>
                <a:chExt cx="7501043" cy="9305732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2DE848A6-F193-FB40-9EAD-C7F737ACE8BF}"/>
                    </a:ext>
                  </a:extLst>
                </p:cNvPr>
                <p:cNvGrpSpPr/>
                <p:nvPr/>
              </p:nvGrpSpPr>
              <p:grpSpPr>
                <a:xfrm>
                  <a:off x="259439" y="330344"/>
                  <a:ext cx="7501043" cy="9305732"/>
                  <a:chOff x="200445" y="300848"/>
                  <a:chExt cx="7501043" cy="9305732"/>
                </a:xfrm>
              </p:grpSpPr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E9D66E9A-EB12-8F45-AEDD-D226B244F117}"/>
                      </a:ext>
                    </a:extLst>
                  </p:cNvPr>
                  <p:cNvGrpSpPr/>
                  <p:nvPr/>
                </p:nvGrpSpPr>
                <p:grpSpPr>
                  <a:xfrm>
                    <a:off x="200445" y="300848"/>
                    <a:ext cx="7501043" cy="9305732"/>
                    <a:chOff x="200445" y="300848"/>
                    <a:chExt cx="7501043" cy="9305732"/>
                  </a:xfrm>
                </p:grpSpPr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9D2CFBE4-D8B4-2342-8FF7-D8B8DD4963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445" y="300848"/>
                      <a:ext cx="7501043" cy="93057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53" name="Group 152">
                      <a:extLst>
                        <a:ext uri="{FF2B5EF4-FFF2-40B4-BE49-F238E27FC236}">
                          <a16:creationId xmlns:a16="http://schemas.microsoft.com/office/drawing/2014/main" id="{8D43F881-A074-F64B-A05D-E79D342F9F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17169" y="1054321"/>
                      <a:ext cx="5354517" cy="6541368"/>
                      <a:chOff x="1386844" y="800481"/>
                      <a:chExt cx="5354517" cy="4422113"/>
                    </a:xfrm>
                  </p:grpSpPr>
                  <p:grpSp>
                    <p:nvGrpSpPr>
                      <p:cNvPr id="172" name="Group 171">
                        <a:extLst>
                          <a:ext uri="{FF2B5EF4-FFF2-40B4-BE49-F238E27FC236}">
                            <a16:creationId xmlns:a16="http://schemas.microsoft.com/office/drawing/2014/main" id="{F079C7C1-0A4F-D64D-9A48-E660384911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86844" y="803241"/>
                        <a:ext cx="1957247" cy="4413190"/>
                        <a:chOff x="1426033" y="862149"/>
                        <a:chExt cx="1931121" cy="4354281"/>
                      </a:xfrm>
                    </p:grpSpPr>
                    <p:cxnSp>
                      <p:nvCxnSpPr>
                        <p:cNvPr id="189" name="Straight Connector 188">
                          <a:extLst>
                            <a:ext uri="{FF2B5EF4-FFF2-40B4-BE49-F238E27FC236}">
                              <a16:creationId xmlns:a16="http://schemas.microsoft.com/office/drawing/2014/main" id="{4B385B7D-FFF3-4A4B-8864-A06140700E9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737360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0" name="Straight Connector 189">
                          <a:extLst>
                            <a:ext uri="{FF2B5EF4-FFF2-40B4-BE49-F238E27FC236}">
                              <a16:creationId xmlns:a16="http://schemas.microsoft.com/office/drawing/2014/main" id="{0B01802E-C81C-9B4E-8E21-47ED823BB13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37809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" name="Straight Connector 190">
                          <a:extLst>
                            <a:ext uri="{FF2B5EF4-FFF2-40B4-BE49-F238E27FC236}">
                              <a16:creationId xmlns:a16="http://schemas.microsoft.com/office/drawing/2014/main" id="{4B0F4F41-ACE2-654E-8C2D-61FB0AF0541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333902" y="988421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" name="Straight Connector 191">
                          <a:extLst>
                            <a:ext uri="{FF2B5EF4-FFF2-40B4-BE49-F238E27FC236}">
                              <a16:creationId xmlns:a16="http://schemas.microsoft.com/office/drawing/2014/main" id="{5BC20A8D-6E0F-994B-8282-4432F4FBA83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634346" y="992777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3" name="Straight Connector 192">
                          <a:extLst>
                            <a:ext uri="{FF2B5EF4-FFF2-40B4-BE49-F238E27FC236}">
                              <a16:creationId xmlns:a16="http://schemas.microsoft.com/office/drawing/2014/main" id="{0FFA50EA-AC01-3B4F-A877-A24F3EDFE0B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930439" y="975358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4" name="Rectangle 193">
                          <a:extLst>
                            <a:ext uri="{FF2B5EF4-FFF2-40B4-BE49-F238E27FC236}">
                              <a16:creationId xmlns:a16="http://schemas.microsoft.com/office/drawing/2014/main" id="{D63B512F-4CF7-1245-AA50-E7841897A4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41417" y="86214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95" name="Rectangle 194">
                          <a:extLst>
                            <a:ext uri="{FF2B5EF4-FFF2-40B4-BE49-F238E27FC236}">
                              <a16:creationId xmlns:a16="http://schemas.microsoft.com/office/drawing/2014/main" id="{954FB43F-3153-0C41-AF7D-72A9381DEE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6033" y="498129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73" name="Group 172">
                        <a:extLst>
                          <a:ext uri="{FF2B5EF4-FFF2-40B4-BE49-F238E27FC236}">
                            <a16:creationId xmlns:a16="http://schemas.microsoft.com/office/drawing/2014/main" id="{20C36541-5333-4441-B610-E9E5DC42FF7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80663" y="800481"/>
                        <a:ext cx="1957247" cy="4413190"/>
                        <a:chOff x="1426033" y="862149"/>
                        <a:chExt cx="1931121" cy="4354281"/>
                      </a:xfrm>
                    </p:grpSpPr>
                    <p:cxnSp>
                      <p:nvCxnSpPr>
                        <p:cNvPr id="182" name="Straight Connector 181">
                          <a:extLst>
                            <a:ext uri="{FF2B5EF4-FFF2-40B4-BE49-F238E27FC236}">
                              <a16:creationId xmlns:a16="http://schemas.microsoft.com/office/drawing/2014/main" id="{01BE0B72-8321-4346-BC80-9BCF73A9442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737360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" name="Straight Connector 182">
                          <a:extLst>
                            <a:ext uri="{FF2B5EF4-FFF2-40B4-BE49-F238E27FC236}">
                              <a16:creationId xmlns:a16="http://schemas.microsoft.com/office/drawing/2014/main" id="{4C3918C6-9E74-4C45-8C36-5D019D0A61A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37809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" name="Straight Connector 183">
                          <a:extLst>
                            <a:ext uri="{FF2B5EF4-FFF2-40B4-BE49-F238E27FC236}">
                              <a16:creationId xmlns:a16="http://schemas.microsoft.com/office/drawing/2014/main" id="{55ACC776-6A89-BF47-9009-A23F0CB3704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333902" y="988421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" name="Straight Connector 184">
                          <a:extLst>
                            <a:ext uri="{FF2B5EF4-FFF2-40B4-BE49-F238E27FC236}">
                              <a16:creationId xmlns:a16="http://schemas.microsoft.com/office/drawing/2014/main" id="{71F9084F-D0A7-5043-928A-0B90E0BAB01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634346" y="992777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6" name="Straight Connector 185">
                          <a:extLst>
                            <a:ext uri="{FF2B5EF4-FFF2-40B4-BE49-F238E27FC236}">
                              <a16:creationId xmlns:a16="http://schemas.microsoft.com/office/drawing/2014/main" id="{69FE3175-7C7A-3049-8797-B6E74B68E61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930439" y="975358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7" name="Rectangle 186">
                          <a:extLst>
                            <a:ext uri="{FF2B5EF4-FFF2-40B4-BE49-F238E27FC236}">
                              <a16:creationId xmlns:a16="http://schemas.microsoft.com/office/drawing/2014/main" id="{89F83201-016E-0340-876B-E20FBEF7E1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41417" y="86214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88" name="Rectangle 187">
                          <a:extLst>
                            <a:ext uri="{FF2B5EF4-FFF2-40B4-BE49-F238E27FC236}">
                              <a16:creationId xmlns:a16="http://schemas.microsoft.com/office/drawing/2014/main" id="{ADC811EC-EA3C-6943-B397-8D8CC6E896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6033" y="498129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74" name="Group 173">
                        <a:extLst>
                          <a:ext uri="{FF2B5EF4-FFF2-40B4-BE49-F238E27FC236}">
                            <a16:creationId xmlns:a16="http://schemas.microsoft.com/office/drawing/2014/main" id="{5FEA6F4E-D168-3946-8EA2-8D4A715A07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84114" y="809404"/>
                        <a:ext cx="1957247" cy="4413190"/>
                        <a:chOff x="1426033" y="862149"/>
                        <a:chExt cx="1931121" cy="4354281"/>
                      </a:xfrm>
                    </p:grpSpPr>
                    <p:cxnSp>
                      <p:nvCxnSpPr>
                        <p:cNvPr id="175" name="Straight Connector 174">
                          <a:extLst>
                            <a:ext uri="{FF2B5EF4-FFF2-40B4-BE49-F238E27FC236}">
                              <a16:creationId xmlns:a16="http://schemas.microsoft.com/office/drawing/2014/main" id="{5947AE63-F300-D246-BF30-2FFD5123F6B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737360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" name="Straight Connector 175">
                          <a:extLst>
                            <a:ext uri="{FF2B5EF4-FFF2-40B4-BE49-F238E27FC236}">
                              <a16:creationId xmlns:a16="http://schemas.microsoft.com/office/drawing/2014/main" id="{B5424D85-13CA-DD4A-989F-6351E150B49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37809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7" name="Straight Connector 176">
                          <a:extLst>
                            <a:ext uri="{FF2B5EF4-FFF2-40B4-BE49-F238E27FC236}">
                              <a16:creationId xmlns:a16="http://schemas.microsoft.com/office/drawing/2014/main" id="{BEDC964B-53F6-6F45-85B6-A084C041A9B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333902" y="988421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" name="Straight Connector 177">
                          <a:extLst>
                            <a:ext uri="{FF2B5EF4-FFF2-40B4-BE49-F238E27FC236}">
                              <a16:creationId xmlns:a16="http://schemas.microsoft.com/office/drawing/2014/main" id="{91D18ABB-12F2-2D4A-BAFB-59BD549CB56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634346" y="992777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9" name="Straight Connector 178">
                          <a:extLst>
                            <a:ext uri="{FF2B5EF4-FFF2-40B4-BE49-F238E27FC236}">
                              <a16:creationId xmlns:a16="http://schemas.microsoft.com/office/drawing/2014/main" id="{71A370EB-FDE7-FB4F-AF23-649DF5BF9CD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930439" y="975358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0" name="Rectangle 179">
                          <a:extLst>
                            <a:ext uri="{FF2B5EF4-FFF2-40B4-BE49-F238E27FC236}">
                              <a16:creationId xmlns:a16="http://schemas.microsoft.com/office/drawing/2014/main" id="{E5243D07-F164-8443-9B28-C022F47940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41417" y="86214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1" name="Rectangle 180">
                          <a:extLst>
                            <a:ext uri="{FF2B5EF4-FFF2-40B4-BE49-F238E27FC236}">
                              <a16:creationId xmlns:a16="http://schemas.microsoft.com/office/drawing/2014/main" id="{0104EB31-17EA-594E-8256-B49847A5F8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6033" y="498129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cxnSp>
                  <p:nvCxnSpPr>
                    <p:cNvPr id="154" name="Straight Arrow Connector 153">
                      <a:extLst>
                        <a:ext uri="{FF2B5EF4-FFF2-40B4-BE49-F238E27FC236}">
                          <a16:creationId xmlns:a16="http://schemas.microsoft.com/office/drawing/2014/main" id="{3511FDA5-9818-B840-BD96-98849A9BCA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99496" y="1420041"/>
                      <a:ext cx="0" cy="5736926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5" name="Right Brace 154">
                      <a:extLst>
                        <a:ext uri="{FF2B5EF4-FFF2-40B4-BE49-F238E27FC236}">
                          <a16:creationId xmlns:a16="http://schemas.microsoft.com/office/drawing/2014/main" id="{A794A99F-FA85-5045-809F-EB866E1C57D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132637" y="7897107"/>
                      <a:ext cx="421476" cy="1239636"/>
                    </a:xfrm>
                    <a:prstGeom prst="rightBrace">
                      <a:avLst>
                        <a:gd name="adj1" fmla="val 70573"/>
                        <a:gd name="adj2" fmla="val 50000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ight Brace 155">
                      <a:extLst>
                        <a:ext uri="{FF2B5EF4-FFF2-40B4-BE49-F238E27FC236}">
                          <a16:creationId xmlns:a16="http://schemas.microsoft.com/office/drawing/2014/main" id="{816A88DB-D11C-3041-AACE-D9185DC2EB5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812754" y="7900575"/>
                      <a:ext cx="421476" cy="1239636"/>
                    </a:xfrm>
                    <a:prstGeom prst="rightBrace">
                      <a:avLst>
                        <a:gd name="adj1" fmla="val 70573"/>
                        <a:gd name="adj2" fmla="val 50000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ight Brace 156">
                      <a:extLst>
                        <a:ext uri="{FF2B5EF4-FFF2-40B4-BE49-F238E27FC236}">
                          <a16:creationId xmlns:a16="http://schemas.microsoft.com/office/drawing/2014/main" id="{98A0277A-5BC8-AC4D-96EF-2EAE9F4DA24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28644" y="7845780"/>
                      <a:ext cx="421475" cy="1342292"/>
                    </a:xfrm>
                    <a:prstGeom prst="rightBrace">
                      <a:avLst>
                        <a:gd name="adj1" fmla="val 70573"/>
                        <a:gd name="adj2" fmla="val 50000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58" name="Picture 157">
                      <a:extLst>
                        <a:ext uri="{FF2B5EF4-FFF2-40B4-BE49-F238E27FC236}">
                          <a16:creationId xmlns:a16="http://schemas.microsoft.com/office/drawing/2014/main" id="{F4C85605-A569-9C47-8276-28534C630A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56430" y="1067519"/>
                      <a:ext cx="697017" cy="22653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534B6659-22D3-9A47-8C28-510A79DCC7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9963" y="6384369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821B1A5B-E7C3-5240-8D00-48A791B9E0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7913" y="5548807"/>
                      <a:ext cx="3245871" cy="70233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6ABEF56D-B01C-8E4C-9D06-F1990471B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7470" y="4742849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04CE9801-C7B0-E745-B1E5-AD059EDFB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9963" y="3206483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828828D8-2CB7-A24B-AC12-BE9AB7089C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7913" y="2349655"/>
                      <a:ext cx="3245871" cy="70233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2AF3AC21-FED4-1F41-96FC-7D2B7C0AF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7470" y="1522431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9C466077-E5AA-D24A-A436-A69DCA47CA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0430" y="4033707"/>
                      <a:ext cx="5154291" cy="560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66" name="Picture 165">
                      <a:extLst>
                        <a:ext uri="{FF2B5EF4-FFF2-40B4-BE49-F238E27FC236}">
                          <a16:creationId xmlns:a16="http://schemas.microsoft.com/office/drawing/2014/main" id="{0A7FDBE0-B896-7C48-ADB4-B6ED14062F4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5721345" y="4136444"/>
                      <a:ext cx="53312" cy="3518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7" name="Picture 166">
                      <a:extLst>
                        <a:ext uri="{FF2B5EF4-FFF2-40B4-BE49-F238E27FC236}">
                          <a16:creationId xmlns:a16="http://schemas.microsoft.com/office/drawing/2014/main" id="{D4928EBE-91A1-6349-AE09-70F604395B8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4011137" y="4146558"/>
                      <a:ext cx="53312" cy="3518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8" name="Picture 167">
                      <a:extLst>
                        <a:ext uri="{FF2B5EF4-FFF2-40B4-BE49-F238E27FC236}">
                          <a16:creationId xmlns:a16="http://schemas.microsoft.com/office/drawing/2014/main" id="{37347135-A1F7-1A45-88A8-3838250F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flipH="1">
                      <a:off x="2324104" y="4150101"/>
                      <a:ext cx="53312" cy="3518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9" name="Picture 168">
                      <a:extLst>
                        <a:ext uri="{FF2B5EF4-FFF2-40B4-BE49-F238E27FC236}">
                          <a16:creationId xmlns:a16="http://schemas.microsoft.com/office/drawing/2014/main" id="{1436D237-B3B1-5E41-9582-D8FD702EDCF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2211060" y="8894774"/>
                      <a:ext cx="279400" cy="330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0" name="Picture 169">
                      <a:extLst>
                        <a:ext uri="{FF2B5EF4-FFF2-40B4-BE49-F238E27FC236}">
                          <a16:creationId xmlns:a16="http://schemas.microsoft.com/office/drawing/2014/main" id="{649C39CF-9883-A84E-9CE1-501BBB5CA01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952380" y="8902862"/>
                      <a:ext cx="215900" cy="330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1" name="Picture 170">
                      <a:extLst>
                        <a:ext uri="{FF2B5EF4-FFF2-40B4-BE49-F238E27FC236}">
                          <a16:creationId xmlns:a16="http://schemas.microsoft.com/office/drawing/2014/main" id="{EE608F7E-E6BA-5948-9DEE-E64875782FD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5539042" y="8894774"/>
                      <a:ext cx="457201" cy="3302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50" name="Picture 149">
                    <a:extLst>
                      <a:ext uri="{FF2B5EF4-FFF2-40B4-BE49-F238E27FC236}">
                        <a16:creationId xmlns:a16="http://schemas.microsoft.com/office/drawing/2014/main" id="{E2125C44-BFF0-2349-B6FE-9E4B8BE70D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836220" y="2495575"/>
                    <a:ext cx="673100" cy="406400"/>
                  </a:xfrm>
                  <a:prstGeom prst="rect">
                    <a:avLst/>
                  </a:prstGeom>
                </p:spPr>
              </p:pic>
              <p:pic>
                <p:nvPicPr>
                  <p:cNvPr id="151" name="Picture 150">
                    <a:extLst>
                      <a:ext uri="{FF2B5EF4-FFF2-40B4-BE49-F238E27FC236}">
                        <a16:creationId xmlns:a16="http://schemas.microsoft.com/office/drawing/2014/main" id="{8A91620F-94F1-C547-8BFF-EEB3A8D56B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847951" y="5703135"/>
                    <a:ext cx="673100" cy="406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C3307621-2CF5-7442-AF9B-A25EA9159BE5}"/>
                    </a:ext>
                  </a:extLst>
                </p:cNvPr>
                <p:cNvSpPr/>
                <p:nvPr/>
              </p:nvSpPr>
              <p:spPr>
                <a:xfrm>
                  <a:off x="1691151" y="7259463"/>
                  <a:ext cx="1416468" cy="829761"/>
                </a:xfrm>
                <a:prstGeom prst="rect">
                  <a:avLst/>
                </a:prstGeom>
                <a:solidFill>
                  <a:srgbClr val="C5E1B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8" name="Picture 147">
                  <a:extLst>
                    <a:ext uri="{FF2B5EF4-FFF2-40B4-BE49-F238E27FC236}">
                      <a16:creationId xmlns:a16="http://schemas.microsoft.com/office/drawing/2014/main" id="{6CC6F125-7E6E-D545-9D8D-0469C60B9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82562" y="7515482"/>
                  <a:ext cx="457200" cy="317500"/>
                </a:xfrm>
                <a:prstGeom prst="rect">
                  <a:avLst/>
                </a:prstGeom>
              </p:spPr>
            </p:pic>
          </p:grp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EFD9A7D-A2A2-FE4D-8C6A-B52BC0D3D622}"/>
                  </a:ext>
                </a:extLst>
              </p:cNvPr>
              <p:cNvSpPr/>
              <p:nvPr/>
            </p:nvSpPr>
            <p:spPr>
              <a:xfrm>
                <a:off x="5162822" y="7539061"/>
                <a:ext cx="1360524" cy="589522"/>
              </a:xfrm>
              <a:prstGeom prst="rect">
                <a:avLst/>
              </a:prstGeom>
              <a:solidFill>
                <a:srgbClr val="C5E1B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5DBD0B1-E741-5648-8A5B-C9C2352FD0BF}"/>
                  </a:ext>
                </a:extLst>
              </p:cNvPr>
              <p:cNvSpPr/>
              <p:nvPr/>
            </p:nvSpPr>
            <p:spPr>
              <a:xfrm>
                <a:off x="6602125" y="7539061"/>
                <a:ext cx="789188" cy="589522"/>
              </a:xfrm>
              <a:prstGeom prst="rect">
                <a:avLst/>
              </a:prstGeom>
              <a:solidFill>
                <a:srgbClr val="C5E1B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F60F8803-B3E2-A04A-AD75-5BA91E8D8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3509" y="7688329"/>
                <a:ext cx="634460" cy="286281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381A47B9-5C91-0140-9C8B-638DDDF3C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6775" y="7680818"/>
                <a:ext cx="631694" cy="288551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C6CCCC4-82D9-984F-B7B0-836989C3D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66283" y="4560471"/>
              <a:ext cx="339213" cy="29210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E4E86279-9857-C74C-84AC-AA45927C3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551346" y="3394951"/>
              <a:ext cx="344381" cy="288536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D1656F2-DC54-BD49-85AB-6666E2E07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409696" y="2301036"/>
              <a:ext cx="796054" cy="29378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566DB32-D3CA-AD40-BEE1-E1ABB0CBF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507004" y="1096071"/>
              <a:ext cx="468908" cy="296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F61B-EB79-DF42-ABD9-8C87D971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Quantum Extended Church-Turing Thesis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EC9A0F-E9AB-9847-9CCB-2D4157B2D4A2}"/>
              </a:ext>
            </a:extLst>
          </p:cNvPr>
          <p:cNvSpPr txBox="1">
            <a:spLocks/>
          </p:cNvSpPr>
          <p:nvPr/>
        </p:nvSpPr>
        <p:spPr>
          <a:xfrm>
            <a:off x="1959429" y="3025716"/>
            <a:ext cx="8577942" cy="26869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4000" b="1" dirty="0">
                <a:solidFill>
                  <a:srgbClr val="0070C0"/>
                </a:solidFill>
              </a:rPr>
              <a:t>A universal quantum computer can efficiently simulate any physical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40A2D-FA1F-3D4D-BE06-55621665CE94}"/>
              </a:ext>
            </a:extLst>
          </p:cNvPr>
          <p:cNvSpPr/>
          <p:nvPr/>
        </p:nvSpPr>
        <p:spPr>
          <a:xfrm>
            <a:off x="1734095" y="2916858"/>
            <a:ext cx="8716192" cy="145075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445CE954-E34A-7E47-A88B-BE8B7CED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Complexity of a QUALM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8DA769-7EC5-A048-85F9-EF53EC3F4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043" y="2819400"/>
            <a:ext cx="3741759" cy="335218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69CEDA24-FCF9-D54D-B5F6-A98F577C3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18" y="1644649"/>
            <a:ext cx="5784603" cy="906133"/>
          </a:xfrm>
          <a:prstGeom prst="rect">
            <a:avLst/>
          </a:prstGeom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549A6BA-6604-FE4F-A543-4BC345F2DCC7}"/>
              </a:ext>
            </a:extLst>
          </p:cNvPr>
          <p:cNvGrpSpPr/>
          <p:nvPr/>
        </p:nvGrpSpPr>
        <p:grpSpPr>
          <a:xfrm>
            <a:off x="7401253" y="123271"/>
            <a:ext cx="5329277" cy="6611457"/>
            <a:chOff x="7378103" y="123271"/>
            <a:chExt cx="5329277" cy="6611457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4DBE8CEC-8764-CB4F-8E68-905EA5EEF944}"/>
                </a:ext>
              </a:extLst>
            </p:cNvPr>
            <p:cNvGrpSpPr/>
            <p:nvPr/>
          </p:nvGrpSpPr>
          <p:grpSpPr>
            <a:xfrm>
              <a:off x="7378103" y="123271"/>
              <a:ext cx="5329277" cy="6611457"/>
              <a:chOff x="2951123" y="2616200"/>
              <a:chExt cx="5329277" cy="661145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A0DE9C7D-999C-4C4E-BB53-4106DA3A1006}"/>
                  </a:ext>
                </a:extLst>
              </p:cNvPr>
              <p:cNvGrpSpPr/>
              <p:nvPr/>
            </p:nvGrpSpPr>
            <p:grpSpPr>
              <a:xfrm>
                <a:off x="2951123" y="2616200"/>
                <a:ext cx="5329277" cy="6611457"/>
                <a:chOff x="259439" y="330344"/>
                <a:chExt cx="7501043" cy="9305732"/>
              </a:xfrm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1B5D55AC-D4B9-D247-A994-3157BCB7DACE}"/>
                    </a:ext>
                  </a:extLst>
                </p:cNvPr>
                <p:cNvGrpSpPr/>
                <p:nvPr/>
              </p:nvGrpSpPr>
              <p:grpSpPr>
                <a:xfrm>
                  <a:off x="259439" y="330344"/>
                  <a:ext cx="7501043" cy="9305732"/>
                  <a:chOff x="200445" y="300848"/>
                  <a:chExt cx="7501043" cy="9305732"/>
                </a:xfrm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4AD63566-6E3B-4B46-89AF-80D6CD3AB71D}"/>
                      </a:ext>
                    </a:extLst>
                  </p:cNvPr>
                  <p:cNvGrpSpPr/>
                  <p:nvPr/>
                </p:nvGrpSpPr>
                <p:grpSpPr>
                  <a:xfrm>
                    <a:off x="200445" y="300848"/>
                    <a:ext cx="7501043" cy="9305732"/>
                    <a:chOff x="200445" y="300848"/>
                    <a:chExt cx="7501043" cy="9305732"/>
                  </a:xfrm>
                </p:grpSpPr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212CB8AF-551B-FB4D-9B38-B43DDF62AA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445" y="300848"/>
                      <a:ext cx="7501043" cy="93057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211" name="Group 210">
                      <a:extLst>
                        <a:ext uri="{FF2B5EF4-FFF2-40B4-BE49-F238E27FC236}">
                          <a16:creationId xmlns:a16="http://schemas.microsoft.com/office/drawing/2014/main" id="{1BBDEEEA-74E9-A441-ABAE-82183B8A47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17169" y="1054321"/>
                      <a:ext cx="5354517" cy="6541368"/>
                      <a:chOff x="1386844" y="800481"/>
                      <a:chExt cx="5354517" cy="4422113"/>
                    </a:xfrm>
                  </p:grpSpPr>
                  <p:grpSp>
                    <p:nvGrpSpPr>
                      <p:cNvPr id="230" name="Group 229">
                        <a:extLst>
                          <a:ext uri="{FF2B5EF4-FFF2-40B4-BE49-F238E27FC236}">
                            <a16:creationId xmlns:a16="http://schemas.microsoft.com/office/drawing/2014/main" id="{18FAEBC2-227C-4F4C-93CB-03A6722EDA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86844" y="803241"/>
                        <a:ext cx="1957247" cy="4413190"/>
                        <a:chOff x="1426033" y="862149"/>
                        <a:chExt cx="1931121" cy="4354281"/>
                      </a:xfrm>
                    </p:grpSpPr>
                    <p:cxnSp>
                      <p:nvCxnSpPr>
                        <p:cNvPr id="247" name="Straight Connector 246">
                          <a:extLst>
                            <a:ext uri="{FF2B5EF4-FFF2-40B4-BE49-F238E27FC236}">
                              <a16:creationId xmlns:a16="http://schemas.microsoft.com/office/drawing/2014/main" id="{73B5BD8D-40F0-9F46-A98E-A718984F3B3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737360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8" name="Straight Connector 247">
                          <a:extLst>
                            <a:ext uri="{FF2B5EF4-FFF2-40B4-BE49-F238E27FC236}">
                              <a16:creationId xmlns:a16="http://schemas.microsoft.com/office/drawing/2014/main" id="{64008D74-73A1-AC4B-B1A1-33ECC61752E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37809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9" name="Straight Connector 248">
                          <a:extLst>
                            <a:ext uri="{FF2B5EF4-FFF2-40B4-BE49-F238E27FC236}">
                              <a16:creationId xmlns:a16="http://schemas.microsoft.com/office/drawing/2014/main" id="{7CD597DF-616B-4F40-B4A9-4F8746A5A03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333902" y="988421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0" name="Straight Connector 249">
                          <a:extLst>
                            <a:ext uri="{FF2B5EF4-FFF2-40B4-BE49-F238E27FC236}">
                              <a16:creationId xmlns:a16="http://schemas.microsoft.com/office/drawing/2014/main" id="{D2C8E0F0-1E30-3E4B-BD1B-E92CA43DBD8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634346" y="992777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1" name="Straight Connector 250">
                          <a:extLst>
                            <a:ext uri="{FF2B5EF4-FFF2-40B4-BE49-F238E27FC236}">
                              <a16:creationId xmlns:a16="http://schemas.microsoft.com/office/drawing/2014/main" id="{0967C2B4-FE3D-B846-BC13-6850A9C917C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930439" y="975358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2" name="Rectangle 251">
                          <a:extLst>
                            <a:ext uri="{FF2B5EF4-FFF2-40B4-BE49-F238E27FC236}">
                              <a16:creationId xmlns:a16="http://schemas.microsoft.com/office/drawing/2014/main" id="{3C8202A9-A8E4-EF43-A117-A8C72FB05C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41417" y="86214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53" name="Rectangle 252">
                          <a:extLst>
                            <a:ext uri="{FF2B5EF4-FFF2-40B4-BE49-F238E27FC236}">
                              <a16:creationId xmlns:a16="http://schemas.microsoft.com/office/drawing/2014/main" id="{AE7FB495-DACB-B54F-8C2C-E754F11224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6033" y="498129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31" name="Group 230">
                        <a:extLst>
                          <a:ext uri="{FF2B5EF4-FFF2-40B4-BE49-F238E27FC236}">
                            <a16:creationId xmlns:a16="http://schemas.microsoft.com/office/drawing/2014/main" id="{CEA0C46A-112B-0348-B965-116DFFBBEE6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80663" y="800481"/>
                        <a:ext cx="1957247" cy="4413190"/>
                        <a:chOff x="1426033" y="862149"/>
                        <a:chExt cx="1931121" cy="4354281"/>
                      </a:xfrm>
                    </p:grpSpPr>
                    <p:cxnSp>
                      <p:nvCxnSpPr>
                        <p:cNvPr id="240" name="Straight Connector 239">
                          <a:extLst>
                            <a:ext uri="{FF2B5EF4-FFF2-40B4-BE49-F238E27FC236}">
                              <a16:creationId xmlns:a16="http://schemas.microsoft.com/office/drawing/2014/main" id="{7FBAFDD4-D37A-1243-99A7-E6365AC88BE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737360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1" name="Straight Connector 240">
                          <a:extLst>
                            <a:ext uri="{FF2B5EF4-FFF2-40B4-BE49-F238E27FC236}">
                              <a16:creationId xmlns:a16="http://schemas.microsoft.com/office/drawing/2014/main" id="{9D50A7F4-E613-FF47-90DF-94BB15301A0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37809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2" name="Straight Connector 241">
                          <a:extLst>
                            <a:ext uri="{FF2B5EF4-FFF2-40B4-BE49-F238E27FC236}">
                              <a16:creationId xmlns:a16="http://schemas.microsoft.com/office/drawing/2014/main" id="{823005CC-B2FD-2D4B-8996-6388BF1AFCA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333902" y="988421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3" name="Straight Connector 242">
                          <a:extLst>
                            <a:ext uri="{FF2B5EF4-FFF2-40B4-BE49-F238E27FC236}">
                              <a16:creationId xmlns:a16="http://schemas.microsoft.com/office/drawing/2014/main" id="{E71E57BB-E55F-6745-9DAA-A10DE6F102E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634346" y="992777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4" name="Straight Connector 243">
                          <a:extLst>
                            <a:ext uri="{FF2B5EF4-FFF2-40B4-BE49-F238E27FC236}">
                              <a16:creationId xmlns:a16="http://schemas.microsoft.com/office/drawing/2014/main" id="{619606CA-7272-9C43-931D-1A2A454726F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930439" y="975358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5" name="Rectangle 244">
                          <a:extLst>
                            <a:ext uri="{FF2B5EF4-FFF2-40B4-BE49-F238E27FC236}">
                              <a16:creationId xmlns:a16="http://schemas.microsoft.com/office/drawing/2014/main" id="{07BCA723-9289-5241-B215-356C3AB79B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41417" y="86214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46" name="Rectangle 245">
                          <a:extLst>
                            <a:ext uri="{FF2B5EF4-FFF2-40B4-BE49-F238E27FC236}">
                              <a16:creationId xmlns:a16="http://schemas.microsoft.com/office/drawing/2014/main" id="{93E0A8D6-D727-AF45-8193-29B1DDE0EA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6033" y="498129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232" name="Group 231">
                        <a:extLst>
                          <a:ext uri="{FF2B5EF4-FFF2-40B4-BE49-F238E27FC236}">
                            <a16:creationId xmlns:a16="http://schemas.microsoft.com/office/drawing/2014/main" id="{47427274-ED0A-6B45-9924-D37844F1C6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84114" y="809404"/>
                        <a:ext cx="1957247" cy="4413190"/>
                        <a:chOff x="1426033" y="862149"/>
                        <a:chExt cx="1931121" cy="4354281"/>
                      </a:xfrm>
                    </p:grpSpPr>
                    <p:cxnSp>
                      <p:nvCxnSpPr>
                        <p:cNvPr id="233" name="Straight Connector 232">
                          <a:extLst>
                            <a:ext uri="{FF2B5EF4-FFF2-40B4-BE49-F238E27FC236}">
                              <a16:creationId xmlns:a16="http://schemas.microsoft.com/office/drawing/2014/main" id="{90BC512D-E8C9-1E4E-86F6-2D6804F446F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737360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4" name="Straight Connector 233">
                          <a:extLst>
                            <a:ext uri="{FF2B5EF4-FFF2-40B4-BE49-F238E27FC236}">
                              <a16:creationId xmlns:a16="http://schemas.microsoft.com/office/drawing/2014/main" id="{6C9264FE-0D10-284B-95E5-4B11C88F2D5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37809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5" name="Straight Connector 234">
                          <a:extLst>
                            <a:ext uri="{FF2B5EF4-FFF2-40B4-BE49-F238E27FC236}">
                              <a16:creationId xmlns:a16="http://schemas.microsoft.com/office/drawing/2014/main" id="{B9B22C18-BABD-E04B-8D1C-EE46137C02F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333902" y="988421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6" name="Straight Connector 235">
                          <a:extLst>
                            <a:ext uri="{FF2B5EF4-FFF2-40B4-BE49-F238E27FC236}">
                              <a16:creationId xmlns:a16="http://schemas.microsoft.com/office/drawing/2014/main" id="{1833DF8A-42CC-A84D-A0E0-B33823351ED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634346" y="992777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7" name="Straight Connector 236">
                          <a:extLst>
                            <a:ext uri="{FF2B5EF4-FFF2-40B4-BE49-F238E27FC236}">
                              <a16:creationId xmlns:a16="http://schemas.microsoft.com/office/drawing/2014/main" id="{51D70827-19D4-994D-80D7-41DCDA4A689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930439" y="975358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8" name="Rectangle 237">
                          <a:extLst>
                            <a:ext uri="{FF2B5EF4-FFF2-40B4-BE49-F238E27FC236}">
                              <a16:creationId xmlns:a16="http://schemas.microsoft.com/office/drawing/2014/main" id="{8358E486-108D-7646-B7F7-DCEF041C22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41417" y="86214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9" name="Rectangle 238">
                          <a:extLst>
                            <a:ext uri="{FF2B5EF4-FFF2-40B4-BE49-F238E27FC236}">
                              <a16:creationId xmlns:a16="http://schemas.microsoft.com/office/drawing/2014/main" id="{41C60A7D-940F-9E42-9F80-D216198F89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6033" y="498129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cxnSp>
                  <p:nvCxnSpPr>
                    <p:cNvPr id="212" name="Straight Arrow Connector 211">
                      <a:extLst>
                        <a:ext uri="{FF2B5EF4-FFF2-40B4-BE49-F238E27FC236}">
                          <a16:creationId xmlns:a16="http://schemas.microsoft.com/office/drawing/2014/main" id="{637B9045-D0C7-7E46-840E-2F29CE84B3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99496" y="1420041"/>
                      <a:ext cx="0" cy="5736926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3" name="Right Brace 212">
                      <a:extLst>
                        <a:ext uri="{FF2B5EF4-FFF2-40B4-BE49-F238E27FC236}">
                          <a16:creationId xmlns:a16="http://schemas.microsoft.com/office/drawing/2014/main" id="{5895DC38-7357-D948-89CC-493FB9839DB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132637" y="7897107"/>
                      <a:ext cx="421476" cy="1239636"/>
                    </a:xfrm>
                    <a:prstGeom prst="rightBrace">
                      <a:avLst>
                        <a:gd name="adj1" fmla="val 70573"/>
                        <a:gd name="adj2" fmla="val 50000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" name="Right Brace 213">
                      <a:extLst>
                        <a:ext uri="{FF2B5EF4-FFF2-40B4-BE49-F238E27FC236}">
                          <a16:creationId xmlns:a16="http://schemas.microsoft.com/office/drawing/2014/main" id="{21C69BA9-DBEF-A84F-9EA8-A13A20F5701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812754" y="7900575"/>
                      <a:ext cx="421476" cy="1239636"/>
                    </a:xfrm>
                    <a:prstGeom prst="rightBrace">
                      <a:avLst>
                        <a:gd name="adj1" fmla="val 70573"/>
                        <a:gd name="adj2" fmla="val 50000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Right Brace 214">
                      <a:extLst>
                        <a:ext uri="{FF2B5EF4-FFF2-40B4-BE49-F238E27FC236}">
                          <a16:creationId xmlns:a16="http://schemas.microsoft.com/office/drawing/2014/main" id="{4CDD3C9D-CE8A-FD49-BD75-B23C59550B2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28644" y="7845780"/>
                      <a:ext cx="421475" cy="1342292"/>
                    </a:xfrm>
                    <a:prstGeom prst="rightBrace">
                      <a:avLst>
                        <a:gd name="adj1" fmla="val 70573"/>
                        <a:gd name="adj2" fmla="val 50000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216" name="Picture 215">
                      <a:extLst>
                        <a:ext uri="{FF2B5EF4-FFF2-40B4-BE49-F238E27FC236}">
                          <a16:creationId xmlns:a16="http://schemas.microsoft.com/office/drawing/2014/main" id="{D1E1E990-4625-E848-A8FF-DA1A22709E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656430" y="1067519"/>
                      <a:ext cx="697017" cy="22653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ACCBC9E3-50E1-AE4C-8A05-D9E1100186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9963" y="6384369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4037EB3C-5DF8-9747-A4C3-1C55BC76F6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7913" y="5548807"/>
                      <a:ext cx="3245871" cy="70233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" name="Rectangle 218">
                      <a:extLst>
                        <a:ext uri="{FF2B5EF4-FFF2-40B4-BE49-F238E27FC236}">
                          <a16:creationId xmlns:a16="http://schemas.microsoft.com/office/drawing/2014/main" id="{91B23765-FC0F-7142-ADEE-D75E6B3FE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7470" y="4742849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0" name="Rectangle 219">
                      <a:extLst>
                        <a:ext uri="{FF2B5EF4-FFF2-40B4-BE49-F238E27FC236}">
                          <a16:creationId xmlns:a16="http://schemas.microsoft.com/office/drawing/2014/main" id="{7B2F1710-6F90-C54A-9A11-D0D068311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9963" y="3206483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1" name="Rectangle 220">
                      <a:extLst>
                        <a:ext uri="{FF2B5EF4-FFF2-40B4-BE49-F238E27FC236}">
                          <a16:creationId xmlns:a16="http://schemas.microsoft.com/office/drawing/2014/main" id="{3CBCCDCB-4C2A-7440-80EE-45470F20A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7913" y="2349655"/>
                      <a:ext cx="3245871" cy="70233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2" name="Rectangle 221">
                      <a:extLst>
                        <a:ext uri="{FF2B5EF4-FFF2-40B4-BE49-F238E27FC236}">
                          <a16:creationId xmlns:a16="http://schemas.microsoft.com/office/drawing/2014/main" id="{8DC98204-D439-5748-8EE9-85917B9115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7470" y="1522431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Rectangle 222">
                      <a:extLst>
                        <a:ext uri="{FF2B5EF4-FFF2-40B4-BE49-F238E27FC236}">
                          <a16:creationId xmlns:a16="http://schemas.microsoft.com/office/drawing/2014/main" id="{271BFB7C-C37B-754B-9C25-D3D3935D6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0430" y="4033707"/>
                      <a:ext cx="5154291" cy="560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224" name="Picture 223">
                      <a:extLst>
                        <a:ext uri="{FF2B5EF4-FFF2-40B4-BE49-F238E27FC236}">
                          <a16:creationId xmlns:a16="http://schemas.microsoft.com/office/drawing/2014/main" id="{0CFB8E5F-31C5-CF40-B4AE-EFCDDE899E9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flipH="1">
                      <a:off x="5721345" y="4136444"/>
                      <a:ext cx="53312" cy="3518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5" name="Picture 224">
                      <a:extLst>
                        <a:ext uri="{FF2B5EF4-FFF2-40B4-BE49-F238E27FC236}">
                          <a16:creationId xmlns:a16="http://schemas.microsoft.com/office/drawing/2014/main" id="{E2342B93-BABC-B24A-9D3F-12EA139B94C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flipH="1">
                      <a:off x="4011137" y="4146558"/>
                      <a:ext cx="53312" cy="3518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6" name="Picture 225">
                      <a:extLst>
                        <a:ext uri="{FF2B5EF4-FFF2-40B4-BE49-F238E27FC236}">
                          <a16:creationId xmlns:a16="http://schemas.microsoft.com/office/drawing/2014/main" id="{FA9EC09B-8AE4-D849-A7EC-82AA41C0EF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flipH="1">
                      <a:off x="2324104" y="4150101"/>
                      <a:ext cx="53312" cy="3518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7" name="Picture 226">
                      <a:extLst>
                        <a:ext uri="{FF2B5EF4-FFF2-40B4-BE49-F238E27FC236}">
                          <a16:creationId xmlns:a16="http://schemas.microsoft.com/office/drawing/2014/main" id="{0FBD47DA-148B-4B4B-AC58-2DF267D52A2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2211060" y="8894774"/>
                      <a:ext cx="279400" cy="330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8" name="Picture 227">
                      <a:extLst>
                        <a:ext uri="{FF2B5EF4-FFF2-40B4-BE49-F238E27FC236}">
                          <a16:creationId xmlns:a16="http://schemas.microsoft.com/office/drawing/2014/main" id="{A63D8B74-62AA-324A-8EC7-0BC7C6C61CB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952380" y="8902862"/>
                      <a:ext cx="215900" cy="330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9" name="Picture 228">
                      <a:extLst>
                        <a:ext uri="{FF2B5EF4-FFF2-40B4-BE49-F238E27FC236}">
                          <a16:creationId xmlns:a16="http://schemas.microsoft.com/office/drawing/2014/main" id="{16A34798-E2BF-F540-9D5C-2163AA7D9EA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539042" y="8894774"/>
                      <a:ext cx="457201" cy="3302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08" name="Picture 207">
                    <a:extLst>
                      <a:ext uri="{FF2B5EF4-FFF2-40B4-BE49-F238E27FC236}">
                        <a16:creationId xmlns:a16="http://schemas.microsoft.com/office/drawing/2014/main" id="{B2050BFE-B333-8A43-997C-D0DF798C0B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836220" y="2495575"/>
                    <a:ext cx="673100" cy="406400"/>
                  </a:xfrm>
                  <a:prstGeom prst="rect">
                    <a:avLst/>
                  </a:prstGeom>
                </p:spPr>
              </p:pic>
              <p:pic>
                <p:nvPicPr>
                  <p:cNvPr id="209" name="Picture 208">
                    <a:extLst>
                      <a:ext uri="{FF2B5EF4-FFF2-40B4-BE49-F238E27FC236}">
                        <a16:creationId xmlns:a16="http://schemas.microsoft.com/office/drawing/2014/main" id="{4F3CCC05-E492-E941-A399-AF1C31E4E9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847951" y="5703135"/>
                    <a:ext cx="673100" cy="406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D61D6330-7373-8547-B674-DD2BDDB52CAA}"/>
                    </a:ext>
                  </a:extLst>
                </p:cNvPr>
                <p:cNvSpPr/>
                <p:nvPr/>
              </p:nvSpPr>
              <p:spPr>
                <a:xfrm>
                  <a:off x="1691151" y="7259463"/>
                  <a:ext cx="1416468" cy="829761"/>
                </a:xfrm>
                <a:prstGeom prst="rect">
                  <a:avLst/>
                </a:prstGeom>
                <a:solidFill>
                  <a:srgbClr val="C5E1B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id="{A1165167-E7B0-5C4D-B1A2-8F5365336B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82562" y="7515482"/>
                  <a:ext cx="457200" cy="317500"/>
                </a:xfrm>
                <a:prstGeom prst="rect">
                  <a:avLst/>
                </a:prstGeom>
              </p:spPr>
            </p:pic>
          </p:grp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ABF235BE-EFD1-9A40-80E7-EBC7805933FE}"/>
                  </a:ext>
                </a:extLst>
              </p:cNvPr>
              <p:cNvSpPr/>
              <p:nvPr/>
            </p:nvSpPr>
            <p:spPr>
              <a:xfrm>
                <a:off x="5162822" y="7539061"/>
                <a:ext cx="1360524" cy="589522"/>
              </a:xfrm>
              <a:prstGeom prst="rect">
                <a:avLst/>
              </a:prstGeom>
              <a:solidFill>
                <a:srgbClr val="C5E1B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B1E03565-0C7F-C348-89B4-E0D46F24C92F}"/>
                  </a:ext>
                </a:extLst>
              </p:cNvPr>
              <p:cNvSpPr/>
              <p:nvPr/>
            </p:nvSpPr>
            <p:spPr>
              <a:xfrm>
                <a:off x="6602125" y="7539061"/>
                <a:ext cx="789188" cy="589522"/>
              </a:xfrm>
              <a:prstGeom prst="rect">
                <a:avLst/>
              </a:prstGeom>
              <a:solidFill>
                <a:srgbClr val="C5E1B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1C6FF7A2-0C73-BC45-902B-0BA550E62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63509" y="7688329"/>
                <a:ext cx="634460" cy="286281"/>
              </a:xfrm>
              <a:prstGeom prst="rect">
                <a:avLst/>
              </a:prstGeom>
            </p:spPr>
          </p:pic>
          <p:pic>
            <p:nvPicPr>
              <p:cNvPr id="203" name="Picture 202">
                <a:extLst>
                  <a:ext uri="{FF2B5EF4-FFF2-40B4-BE49-F238E27FC236}">
                    <a16:creationId xmlns:a16="http://schemas.microsoft.com/office/drawing/2014/main" id="{03148335-C435-5041-A6B1-54B84A228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6775" y="7680818"/>
                <a:ext cx="631694" cy="288551"/>
              </a:xfrm>
              <a:prstGeom prst="rect">
                <a:avLst/>
              </a:prstGeom>
            </p:spPr>
          </p:pic>
        </p:grp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024400A4-23F1-3447-8FFC-45E30EBB9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66283" y="4560471"/>
              <a:ext cx="339213" cy="29210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0332FBCF-73B7-2541-BCEA-11D7073AB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551346" y="3394951"/>
              <a:ext cx="344381" cy="288536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B4921685-C64C-D04C-9FAF-E5177A15F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409696" y="2301036"/>
              <a:ext cx="796054" cy="293782"/>
            </a:xfrm>
            <a:prstGeom prst="rect">
              <a:avLst/>
            </a:prstGeom>
          </p:spPr>
        </p:pic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95D744CE-4B27-2746-B3A8-35F0218E8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507004" y="1096071"/>
              <a:ext cx="468908" cy="296656"/>
            </a:xfrm>
            <a:prstGeom prst="rect">
              <a:avLst/>
            </a:prstGeom>
          </p:spPr>
        </p:pic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D428672-1000-C540-AC46-145BA47FAB5C}"/>
              </a:ext>
            </a:extLst>
          </p:cNvPr>
          <p:cNvSpPr/>
          <p:nvPr/>
        </p:nvSpPr>
        <p:spPr>
          <a:xfrm>
            <a:off x="165889" y="1507991"/>
            <a:ext cx="7341031" cy="2035309"/>
          </a:xfrm>
          <a:prstGeom prst="rect">
            <a:avLst/>
          </a:prstGeom>
          <a:noFill/>
          <a:ln w="38100">
            <a:solidFill>
              <a:srgbClr val="E89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445CE954-E34A-7E47-A88B-BE8B7CED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Complexity of a QUALM</a:t>
            </a: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id="{FF046599-573A-D342-BFDE-EA58464AD391}"/>
              </a:ext>
            </a:extLst>
          </p:cNvPr>
          <p:cNvSpPr txBox="1">
            <a:spLocks/>
          </p:cNvSpPr>
          <p:nvPr/>
        </p:nvSpPr>
        <p:spPr>
          <a:xfrm>
            <a:off x="531221" y="4039548"/>
            <a:ext cx="6919877" cy="11365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A combination of </a:t>
            </a:r>
            <a:r>
              <a:rPr lang="en-US" sz="2800" b="1" dirty="0">
                <a:solidFill>
                  <a:srgbClr val="0070C0"/>
                </a:solidFill>
              </a:rPr>
              <a:t>computational complexity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b="1" dirty="0">
                <a:solidFill>
                  <a:srgbClr val="0070C0"/>
                </a:solidFill>
              </a:rPr>
              <a:t>query complexity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064F413C-F4AC-8F40-A76C-6DB61D7D6331}"/>
              </a:ext>
            </a:extLst>
          </p:cNvPr>
          <p:cNvSpPr txBox="1">
            <a:spLocks/>
          </p:cNvSpPr>
          <p:nvPr/>
        </p:nvSpPr>
        <p:spPr>
          <a:xfrm>
            <a:off x="505821" y="5309548"/>
            <a:ext cx="6919877" cy="11365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Our analyses will combine techniques from each type of complexity theory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B3B9330-3D45-1A4D-954F-4A8DFBAC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043" y="2819400"/>
            <a:ext cx="3741759" cy="335218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EAAC3417-76AE-E640-B765-5B2C3A261A40}"/>
              </a:ext>
            </a:extLst>
          </p:cNvPr>
          <p:cNvGrpSpPr/>
          <p:nvPr/>
        </p:nvGrpSpPr>
        <p:grpSpPr>
          <a:xfrm>
            <a:off x="7401253" y="123271"/>
            <a:ext cx="5329277" cy="6611457"/>
            <a:chOff x="7378103" y="123271"/>
            <a:chExt cx="5329277" cy="6611457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0A3C086-48FF-1E4C-B25E-9E44A48A1155}"/>
                </a:ext>
              </a:extLst>
            </p:cNvPr>
            <p:cNvGrpSpPr/>
            <p:nvPr/>
          </p:nvGrpSpPr>
          <p:grpSpPr>
            <a:xfrm>
              <a:off x="7378103" y="123271"/>
              <a:ext cx="5329277" cy="6611457"/>
              <a:chOff x="2951123" y="2616200"/>
              <a:chExt cx="5329277" cy="6611457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3DA86E4-9CD6-9F4A-AD38-88A5674D1E32}"/>
                  </a:ext>
                </a:extLst>
              </p:cNvPr>
              <p:cNvGrpSpPr/>
              <p:nvPr/>
            </p:nvGrpSpPr>
            <p:grpSpPr>
              <a:xfrm>
                <a:off x="2951123" y="2616200"/>
                <a:ext cx="5329277" cy="6611457"/>
                <a:chOff x="259439" y="330344"/>
                <a:chExt cx="7501043" cy="9305732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E0345B0B-B81D-0148-BCDF-96FA2619881A}"/>
                    </a:ext>
                  </a:extLst>
                </p:cNvPr>
                <p:cNvGrpSpPr/>
                <p:nvPr/>
              </p:nvGrpSpPr>
              <p:grpSpPr>
                <a:xfrm>
                  <a:off x="259439" y="330344"/>
                  <a:ext cx="7501043" cy="9305732"/>
                  <a:chOff x="200445" y="300848"/>
                  <a:chExt cx="7501043" cy="9305732"/>
                </a:xfrm>
              </p:grpSpPr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5AA29434-0140-3E42-8A92-7C81C6704B02}"/>
                      </a:ext>
                    </a:extLst>
                  </p:cNvPr>
                  <p:cNvGrpSpPr/>
                  <p:nvPr/>
                </p:nvGrpSpPr>
                <p:grpSpPr>
                  <a:xfrm>
                    <a:off x="200445" y="300848"/>
                    <a:ext cx="7501043" cy="9305732"/>
                    <a:chOff x="200445" y="300848"/>
                    <a:chExt cx="7501043" cy="9305732"/>
                  </a:xfrm>
                </p:grpSpPr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337566A2-4E87-704C-8F0F-192627F33F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445" y="300848"/>
                      <a:ext cx="7501043" cy="93057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53" name="Group 152">
                      <a:extLst>
                        <a:ext uri="{FF2B5EF4-FFF2-40B4-BE49-F238E27FC236}">
                          <a16:creationId xmlns:a16="http://schemas.microsoft.com/office/drawing/2014/main" id="{29636650-3960-A94B-BFE3-AD10DF821E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17169" y="1054321"/>
                      <a:ext cx="5354517" cy="6541368"/>
                      <a:chOff x="1386844" y="800481"/>
                      <a:chExt cx="5354517" cy="4422113"/>
                    </a:xfrm>
                  </p:grpSpPr>
                  <p:grpSp>
                    <p:nvGrpSpPr>
                      <p:cNvPr id="172" name="Group 171">
                        <a:extLst>
                          <a:ext uri="{FF2B5EF4-FFF2-40B4-BE49-F238E27FC236}">
                            <a16:creationId xmlns:a16="http://schemas.microsoft.com/office/drawing/2014/main" id="{716CFBE9-156A-8247-8525-57D0E18F6D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86844" y="803241"/>
                        <a:ext cx="1957247" cy="4413190"/>
                        <a:chOff x="1426033" y="862149"/>
                        <a:chExt cx="1931121" cy="4354281"/>
                      </a:xfrm>
                    </p:grpSpPr>
                    <p:cxnSp>
                      <p:nvCxnSpPr>
                        <p:cNvPr id="189" name="Straight Connector 188">
                          <a:extLst>
                            <a:ext uri="{FF2B5EF4-FFF2-40B4-BE49-F238E27FC236}">
                              <a16:creationId xmlns:a16="http://schemas.microsoft.com/office/drawing/2014/main" id="{383AAFB9-BFA9-7C41-A20F-6BDEC94C36B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737360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0" name="Straight Connector 189">
                          <a:extLst>
                            <a:ext uri="{FF2B5EF4-FFF2-40B4-BE49-F238E27FC236}">
                              <a16:creationId xmlns:a16="http://schemas.microsoft.com/office/drawing/2014/main" id="{8517AA5F-60A2-1147-A354-4EB53D98A53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37809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1" name="Straight Connector 190">
                          <a:extLst>
                            <a:ext uri="{FF2B5EF4-FFF2-40B4-BE49-F238E27FC236}">
                              <a16:creationId xmlns:a16="http://schemas.microsoft.com/office/drawing/2014/main" id="{23D41B07-A284-DD4D-94F6-AC473AE8779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333902" y="988421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2" name="Straight Connector 191">
                          <a:extLst>
                            <a:ext uri="{FF2B5EF4-FFF2-40B4-BE49-F238E27FC236}">
                              <a16:creationId xmlns:a16="http://schemas.microsoft.com/office/drawing/2014/main" id="{8B1AEB3A-C6B1-F841-9050-72A5BE36275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634346" y="992777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3" name="Straight Connector 192">
                          <a:extLst>
                            <a:ext uri="{FF2B5EF4-FFF2-40B4-BE49-F238E27FC236}">
                              <a16:creationId xmlns:a16="http://schemas.microsoft.com/office/drawing/2014/main" id="{D5F74A06-3A7A-384A-810F-8EC95F74000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930439" y="975358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4" name="Rectangle 193">
                          <a:extLst>
                            <a:ext uri="{FF2B5EF4-FFF2-40B4-BE49-F238E27FC236}">
                              <a16:creationId xmlns:a16="http://schemas.microsoft.com/office/drawing/2014/main" id="{953BCF62-A69D-F34D-8185-478588FED8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41417" y="86214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95" name="Rectangle 194">
                          <a:extLst>
                            <a:ext uri="{FF2B5EF4-FFF2-40B4-BE49-F238E27FC236}">
                              <a16:creationId xmlns:a16="http://schemas.microsoft.com/office/drawing/2014/main" id="{1F0A4002-2589-D548-8AAE-67D5854DED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6033" y="498129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73" name="Group 172">
                        <a:extLst>
                          <a:ext uri="{FF2B5EF4-FFF2-40B4-BE49-F238E27FC236}">
                            <a16:creationId xmlns:a16="http://schemas.microsoft.com/office/drawing/2014/main" id="{181D9D20-8DB0-1B4A-AFE3-8A7466F0049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80663" y="800481"/>
                        <a:ext cx="1957247" cy="4413190"/>
                        <a:chOff x="1426033" y="862149"/>
                        <a:chExt cx="1931121" cy="4354281"/>
                      </a:xfrm>
                    </p:grpSpPr>
                    <p:cxnSp>
                      <p:nvCxnSpPr>
                        <p:cNvPr id="182" name="Straight Connector 181">
                          <a:extLst>
                            <a:ext uri="{FF2B5EF4-FFF2-40B4-BE49-F238E27FC236}">
                              <a16:creationId xmlns:a16="http://schemas.microsoft.com/office/drawing/2014/main" id="{0620CC97-9972-1F4D-9432-0C09EF30475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737360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" name="Straight Connector 182">
                          <a:extLst>
                            <a:ext uri="{FF2B5EF4-FFF2-40B4-BE49-F238E27FC236}">
                              <a16:creationId xmlns:a16="http://schemas.microsoft.com/office/drawing/2014/main" id="{B9F2DA40-7C42-D046-A699-3C678EF8E27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37809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" name="Straight Connector 183">
                          <a:extLst>
                            <a:ext uri="{FF2B5EF4-FFF2-40B4-BE49-F238E27FC236}">
                              <a16:creationId xmlns:a16="http://schemas.microsoft.com/office/drawing/2014/main" id="{0EE6C014-C7A8-D942-82E3-564AF51EE0F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333902" y="988421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" name="Straight Connector 184">
                          <a:extLst>
                            <a:ext uri="{FF2B5EF4-FFF2-40B4-BE49-F238E27FC236}">
                              <a16:creationId xmlns:a16="http://schemas.microsoft.com/office/drawing/2014/main" id="{ABA2ABA4-5EF9-2B4E-828C-849BF4579F4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634346" y="992777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6" name="Straight Connector 185">
                          <a:extLst>
                            <a:ext uri="{FF2B5EF4-FFF2-40B4-BE49-F238E27FC236}">
                              <a16:creationId xmlns:a16="http://schemas.microsoft.com/office/drawing/2014/main" id="{21F3E449-36CE-B047-BD3C-DDA0FA50E51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930439" y="975358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7" name="Rectangle 186">
                          <a:extLst>
                            <a:ext uri="{FF2B5EF4-FFF2-40B4-BE49-F238E27FC236}">
                              <a16:creationId xmlns:a16="http://schemas.microsoft.com/office/drawing/2014/main" id="{5164F782-AB4A-314D-8693-1C02BA7A83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41417" y="86214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88" name="Rectangle 187">
                          <a:extLst>
                            <a:ext uri="{FF2B5EF4-FFF2-40B4-BE49-F238E27FC236}">
                              <a16:creationId xmlns:a16="http://schemas.microsoft.com/office/drawing/2014/main" id="{B05ABEF0-2B0B-1C41-89DA-081796DAB6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6033" y="498129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74" name="Group 173">
                        <a:extLst>
                          <a:ext uri="{FF2B5EF4-FFF2-40B4-BE49-F238E27FC236}">
                            <a16:creationId xmlns:a16="http://schemas.microsoft.com/office/drawing/2014/main" id="{51906FE0-3930-A447-A4D9-1F520212187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84114" y="809404"/>
                        <a:ext cx="1957247" cy="4413190"/>
                        <a:chOff x="1426033" y="862149"/>
                        <a:chExt cx="1931121" cy="4354281"/>
                      </a:xfrm>
                    </p:grpSpPr>
                    <p:cxnSp>
                      <p:nvCxnSpPr>
                        <p:cNvPr id="175" name="Straight Connector 174">
                          <a:extLst>
                            <a:ext uri="{FF2B5EF4-FFF2-40B4-BE49-F238E27FC236}">
                              <a16:creationId xmlns:a16="http://schemas.microsoft.com/office/drawing/2014/main" id="{C37A4C91-2E40-5747-8012-5D9B06E7AFE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737360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" name="Straight Connector 175">
                          <a:extLst>
                            <a:ext uri="{FF2B5EF4-FFF2-40B4-BE49-F238E27FC236}">
                              <a16:creationId xmlns:a16="http://schemas.microsoft.com/office/drawing/2014/main" id="{E444267D-CD7C-3546-B617-4934D975693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37809" y="1005840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7" name="Straight Connector 176">
                          <a:extLst>
                            <a:ext uri="{FF2B5EF4-FFF2-40B4-BE49-F238E27FC236}">
                              <a16:creationId xmlns:a16="http://schemas.microsoft.com/office/drawing/2014/main" id="{A9206528-748E-1148-8D93-491093456BC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333902" y="988421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" name="Straight Connector 177">
                          <a:extLst>
                            <a:ext uri="{FF2B5EF4-FFF2-40B4-BE49-F238E27FC236}">
                              <a16:creationId xmlns:a16="http://schemas.microsoft.com/office/drawing/2014/main" id="{1D9FAE99-9672-7F4A-BFF4-AA2243AEFF9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634346" y="992777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9" name="Straight Connector 178">
                          <a:extLst>
                            <a:ext uri="{FF2B5EF4-FFF2-40B4-BE49-F238E27FC236}">
                              <a16:creationId xmlns:a16="http://schemas.microsoft.com/office/drawing/2014/main" id="{FB60C1EC-9FD9-774F-BA31-360BE3F5AEE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930439" y="975358"/>
                          <a:ext cx="0" cy="4127863"/>
                        </a:xfrm>
                        <a:prstGeom prst="line">
                          <a:avLst/>
                        </a:prstGeom>
                        <a:ln w="571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0" name="Rectangle 179">
                          <a:extLst>
                            <a:ext uri="{FF2B5EF4-FFF2-40B4-BE49-F238E27FC236}">
                              <a16:creationId xmlns:a16="http://schemas.microsoft.com/office/drawing/2014/main" id="{E9297404-4952-A148-AB60-75B3995F9D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41417" y="86214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1" name="Rectangle 180">
                          <a:extLst>
                            <a:ext uri="{FF2B5EF4-FFF2-40B4-BE49-F238E27FC236}">
                              <a16:creationId xmlns:a16="http://schemas.microsoft.com/office/drawing/2014/main" id="{7E7BD09B-8DA3-824A-AA17-A7A253209D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26033" y="4981299"/>
                          <a:ext cx="1815737" cy="2351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cxnSp>
                  <p:nvCxnSpPr>
                    <p:cNvPr id="154" name="Straight Arrow Connector 153">
                      <a:extLst>
                        <a:ext uri="{FF2B5EF4-FFF2-40B4-BE49-F238E27FC236}">
                          <a16:creationId xmlns:a16="http://schemas.microsoft.com/office/drawing/2014/main" id="{A2437FBA-E7DB-624C-9DB5-01E11E4416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99496" y="1420041"/>
                      <a:ext cx="0" cy="5736926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5" name="Right Brace 154">
                      <a:extLst>
                        <a:ext uri="{FF2B5EF4-FFF2-40B4-BE49-F238E27FC236}">
                          <a16:creationId xmlns:a16="http://schemas.microsoft.com/office/drawing/2014/main" id="{BD64438C-1707-7940-93E2-1BF2F0888BA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132637" y="7897107"/>
                      <a:ext cx="421476" cy="1239636"/>
                    </a:xfrm>
                    <a:prstGeom prst="rightBrace">
                      <a:avLst>
                        <a:gd name="adj1" fmla="val 70573"/>
                        <a:gd name="adj2" fmla="val 50000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ight Brace 155">
                      <a:extLst>
                        <a:ext uri="{FF2B5EF4-FFF2-40B4-BE49-F238E27FC236}">
                          <a16:creationId xmlns:a16="http://schemas.microsoft.com/office/drawing/2014/main" id="{317EAB4D-3B08-504C-AF09-CDDE12AC6C9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812754" y="7900575"/>
                      <a:ext cx="421476" cy="1239636"/>
                    </a:xfrm>
                    <a:prstGeom prst="rightBrace">
                      <a:avLst>
                        <a:gd name="adj1" fmla="val 70573"/>
                        <a:gd name="adj2" fmla="val 50000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ight Brace 156">
                      <a:extLst>
                        <a:ext uri="{FF2B5EF4-FFF2-40B4-BE49-F238E27FC236}">
                          <a16:creationId xmlns:a16="http://schemas.microsoft.com/office/drawing/2014/main" id="{D7E0EDF0-2814-D94E-821C-0FCC75AEE8A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28644" y="7845780"/>
                      <a:ext cx="421475" cy="1342292"/>
                    </a:xfrm>
                    <a:prstGeom prst="rightBrace">
                      <a:avLst>
                        <a:gd name="adj1" fmla="val 70573"/>
                        <a:gd name="adj2" fmla="val 50000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58" name="Picture 157">
                      <a:extLst>
                        <a:ext uri="{FF2B5EF4-FFF2-40B4-BE49-F238E27FC236}">
                          <a16:creationId xmlns:a16="http://schemas.microsoft.com/office/drawing/2014/main" id="{271788D2-2CF6-6946-9BC9-439A53F034E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56430" y="1067519"/>
                      <a:ext cx="697017" cy="22653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C70CF0CA-B887-6A41-95C1-0C09D083CB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9963" y="6384369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FAD840DC-4F76-3A48-8D64-EBBAC4530C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7913" y="5548807"/>
                      <a:ext cx="3245871" cy="70233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23402F5F-EFD9-A14D-B0EE-C9CF639FE3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7470" y="4742849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93CFAE20-F0F9-0B41-BF79-64E31699B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9963" y="3206483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29683C06-4F93-334E-9746-E55F9828D4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7913" y="2349655"/>
                      <a:ext cx="3245871" cy="70233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4C330F9C-A95B-D44F-B594-A2715BB832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7470" y="1522431"/>
                      <a:ext cx="3245872" cy="702332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6DA2A5D1-BFE3-D949-A41D-8591F606D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0430" y="4033707"/>
                      <a:ext cx="5154291" cy="5607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66" name="Picture 165">
                      <a:extLst>
                        <a:ext uri="{FF2B5EF4-FFF2-40B4-BE49-F238E27FC236}">
                          <a16:creationId xmlns:a16="http://schemas.microsoft.com/office/drawing/2014/main" id="{55C25A63-3A63-874F-892F-49A71F6CB84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flipH="1">
                      <a:off x="5721345" y="4136444"/>
                      <a:ext cx="53312" cy="3518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7" name="Picture 166">
                      <a:extLst>
                        <a:ext uri="{FF2B5EF4-FFF2-40B4-BE49-F238E27FC236}">
                          <a16:creationId xmlns:a16="http://schemas.microsoft.com/office/drawing/2014/main" id="{8BBF84BA-309E-8A40-864B-94E6FFE5039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flipH="1">
                      <a:off x="4011137" y="4146558"/>
                      <a:ext cx="53312" cy="3518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8" name="Picture 167">
                      <a:extLst>
                        <a:ext uri="{FF2B5EF4-FFF2-40B4-BE49-F238E27FC236}">
                          <a16:creationId xmlns:a16="http://schemas.microsoft.com/office/drawing/2014/main" id="{B2CC82F0-E6B8-8C40-AEE7-4B89CFEF211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 flipH="1">
                      <a:off x="2324104" y="4150101"/>
                      <a:ext cx="53312" cy="3518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9" name="Picture 168">
                      <a:extLst>
                        <a:ext uri="{FF2B5EF4-FFF2-40B4-BE49-F238E27FC236}">
                          <a16:creationId xmlns:a16="http://schemas.microsoft.com/office/drawing/2014/main" id="{A6DA4D17-FCE1-884D-93C4-56F1F2A0B42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211060" y="8894774"/>
                      <a:ext cx="279400" cy="330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0" name="Picture 169">
                      <a:extLst>
                        <a:ext uri="{FF2B5EF4-FFF2-40B4-BE49-F238E27FC236}">
                          <a16:creationId xmlns:a16="http://schemas.microsoft.com/office/drawing/2014/main" id="{707B647A-481A-C14F-9DCA-2C6971CA84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3952380" y="8902862"/>
                      <a:ext cx="215900" cy="330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1" name="Picture 170">
                      <a:extLst>
                        <a:ext uri="{FF2B5EF4-FFF2-40B4-BE49-F238E27FC236}">
                          <a16:creationId xmlns:a16="http://schemas.microsoft.com/office/drawing/2014/main" id="{639E7E70-635F-8B4E-A6AD-9FCD22A3A9D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539042" y="8894774"/>
                      <a:ext cx="457201" cy="3302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47" name="Picture 146">
                    <a:extLst>
                      <a:ext uri="{FF2B5EF4-FFF2-40B4-BE49-F238E27FC236}">
                        <a16:creationId xmlns:a16="http://schemas.microsoft.com/office/drawing/2014/main" id="{72AEF6A5-5863-E844-B263-5DB69DFBD1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36220" y="2495575"/>
                    <a:ext cx="673100" cy="406400"/>
                  </a:xfrm>
                  <a:prstGeom prst="rect">
                    <a:avLst/>
                  </a:prstGeom>
                </p:spPr>
              </p:pic>
              <p:pic>
                <p:nvPicPr>
                  <p:cNvPr id="151" name="Picture 150">
                    <a:extLst>
                      <a:ext uri="{FF2B5EF4-FFF2-40B4-BE49-F238E27FC236}">
                        <a16:creationId xmlns:a16="http://schemas.microsoft.com/office/drawing/2014/main" id="{7686A6B0-C0EC-9547-B9BB-CA3B3D0CE2D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47951" y="5703135"/>
                    <a:ext cx="673100" cy="406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DFAADF28-63B0-4846-9CB8-2E4FC64F7BF3}"/>
                    </a:ext>
                  </a:extLst>
                </p:cNvPr>
                <p:cNvSpPr/>
                <p:nvPr/>
              </p:nvSpPr>
              <p:spPr>
                <a:xfrm>
                  <a:off x="1691151" y="7259463"/>
                  <a:ext cx="1416468" cy="829761"/>
                </a:xfrm>
                <a:prstGeom prst="rect">
                  <a:avLst/>
                </a:prstGeom>
                <a:solidFill>
                  <a:srgbClr val="C5E1B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896E89E3-2B7A-514C-8E71-61F1ED0A1E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2562" y="7515482"/>
                  <a:ext cx="457200" cy="317500"/>
                </a:xfrm>
                <a:prstGeom prst="rect">
                  <a:avLst/>
                </a:prstGeom>
              </p:spPr>
            </p:pic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9C1942B-AB64-CC47-ACC3-9FAA1D7B9EC1}"/>
                  </a:ext>
                </a:extLst>
              </p:cNvPr>
              <p:cNvSpPr/>
              <p:nvPr/>
            </p:nvSpPr>
            <p:spPr>
              <a:xfrm>
                <a:off x="5162822" y="7539061"/>
                <a:ext cx="1360524" cy="589522"/>
              </a:xfrm>
              <a:prstGeom prst="rect">
                <a:avLst/>
              </a:prstGeom>
              <a:solidFill>
                <a:srgbClr val="C5E1B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27813CE-19FA-CE48-BC7E-10E682D74E7C}"/>
                  </a:ext>
                </a:extLst>
              </p:cNvPr>
              <p:cNvSpPr/>
              <p:nvPr/>
            </p:nvSpPr>
            <p:spPr>
              <a:xfrm>
                <a:off x="6602125" y="7539061"/>
                <a:ext cx="789188" cy="589522"/>
              </a:xfrm>
              <a:prstGeom prst="rect">
                <a:avLst/>
              </a:prstGeom>
              <a:solidFill>
                <a:srgbClr val="C5E1B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352015BF-6816-E946-9B04-BE7F2B2A3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3509" y="7688329"/>
                <a:ext cx="634460" cy="286281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BAA03198-AFAB-004A-A0CB-6BC57BCAB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6775" y="7680818"/>
                <a:ext cx="631694" cy="288551"/>
              </a:xfrm>
              <a:prstGeom prst="rect">
                <a:avLst/>
              </a:prstGeom>
            </p:spPr>
          </p:pic>
        </p:grp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05786B9-EC6E-E84C-8189-F20328F54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566283" y="4560471"/>
              <a:ext cx="339213" cy="292100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FFB35FA-0CD8-0842-B027-4FC5D63D4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51346" y="3394951"/>
              <a:ext cx="344381" cy="28853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46A7896-3CEC-4941-8092-E106A296C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409696" y="2301036"/>
              <a:ext cx="796054" cy="293782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262BE23-CB1A-2A43-8F4B-631E72C08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507004" y="1096071"/>
              <a:ext cx="468908" cy="296656"/>
            </a:xfrm>
            <a:prstGeom prst="rect">
              <a:avLst/>
            </a:prstGeom>
          </p:spPr>
        </p:pic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CD0A385-675D-8345-BF2E-29AC053B0D14}"/>
              </a:ext>
            </a:extLst>
          </p:cNvPr>
          <p:cNvSpPr/>
          <p:nvPr/>
        </p:nvSpPr>
        <p:spPr>
          <a:xfrm>
            <a:off x="165889" y="1507991"/>
            <a:ext cx="7341031" cy="2035309"/>
          </a:xfrm>
          <a:prstGeom prst="rect">
            <a:avLst/>
          </a:prstGeom>
          <a:noFill/>
          <a:ln w="38100">
            <a:solidFill>
              <a:srgbClr val="E89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DFFB218D-EDA2-7E42-8013-8067915063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6418" y="1644649"/>
            <a:ext cx="5784603" cy="9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445CE954-E34A-7E47-A88B-BE8B7CED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Complexity of a Task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D428672-1000-C540-AC46-145BA47FAB5C}"/>
              </a:ext>
            </a:extLst>
          </p:cNvPr>
          <p:cNvSpPr/>
          <p:nvPr/>
        </p:nvSpPr>
        <p:spPr>
          <a:xfrm>
            <a:off x="1397789" y="1520691"/>
            <a:ext cx="9879811" cy="1273309"/>
          </a:xfrm>
          <a:prstGeom prst="rect">
            <a:avLst/>
          </a:prstGeom>
          <a:noFill/>
          <a:ln w="38100">
            <a:solidFill>
              <a:srgbClr val="E89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id="{FF046599-573A-D342-BFDE-EA58464AD391}"/>
              </a:ext>
            </a:extLst>
          </p:cNvPr>
          <p:cNvSpPr txBox="1">
            <a:spLocks/>
          </p:cNvSpPr>
          <p:nvPr/>
        </p:nvSpPr>
        <p:spPr>
          <a:xfrm>
            <a:off x="531221" y="3575167"/>
            <a:ext cx="11292479" cy="11365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i="1" dirty="0">
                <a:solidFill>
                  <a:schemeClr val="tx1"/>
                </a:solidFill>
              </a:rPr>
              <a:t>complexity of a Task</a:t>
            </a:r>
            <a:r>
              <a:rPr lang="en-US" sz="2800" dirty="0">
                <a:solidFill>
                  <a:schemeClr val="tx1"/>
                </a:solidFill>
              </a:rPr>
              <a:t> is the minimum complexity over QUALMs achieving that Task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ED58D-1BAE-5648-8448-0C6DFC157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082" y="1889404"/>
            <a:ext cx="9424218" cy="581090"/>
          </a:xfrm>
          <a:prstGeom prst="rect">
            <a:avLst/>
          </a:prstGeom>
        </p:spPr>
      </p:pic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33C3EA69-E8DE-3A4E-BCC0-0AD945C2AAA9}"/>
              </a:ext>
            </a:extLst>
          </p:cNvPr>
          <p:cNvSpPr txBox="1">
            <a:spLocks/>
          </p:cNvSpPr>
          <p:nvPr/>
        </p:nvSpPr>
        <p:spPr>
          <a:xfrm>
            <a:off x="531220" y="4996775"/>
            <a:ext cx="11292479" cy="11365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Quantifies the minimal resources required to achieve the Task</a:t>
            </a:r>
          </a:p>
        </p:txBody>
      </p:sp>
    </p:spTree>
    <p:extLst>
      <p:ext uri="{BB962C8B-B14F-4D97-AF65-F5344CB8AC3E}">
        <p14:creationId xmlns:p14="http://schemas.microsoft.com/office/powerpoint/2010/main" val="39825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445CE954-E34A-7E47-A88B-BE8B7CED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Types of access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6884B34-2088-F642-A985-A2E0F6173B99}"/>
              </a:ext>
            </a:extLst>
          </p:cNvPr>
          <p:cNvGrpSpPr/>
          <p:nvPr/>
        </p:nvGrpSpPr>
        <p:grpSpPr>
          <a:xfrm>
            <a:off x="8650643" y="242248"/>
            <a:ext cx="2754618" cy="6495499"/>
            <a:chOff x="1871115" y="2209802"/>
            <a:chExt cx="3953535" cy="9322593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07A9DA7-16B0-254F-9D5A-935374733002}"/>
                </a:ext>
              </a:extLst>
            </p:cNvPr>
            <p:cNvCxnSpPr>
              <a:cxnSpLocks/>
              <a:endCxn id="207" idx="0"/>
            </p:cNvCxnSpPr>
            <p:nvPr/>
          </p:nvCxnSpPr>
          <p:spPr>
            <a:xfrm flipH="1">
              <a:off x="3473877" y="2609311"/>
              <a:ext cx="6654" cy="76464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D90B3A8-DFD3-704E-BD1A-64463E8EECF8}"/>
                </a:ext>
              </a:extLst>
            </p:cNvPr>
            <p:cNvCxnSpPr>
              <a:cxnSpLocks/>
            </p:cNvCxnSpPr>
            <p:nvPr/>
          </p:nvCxnSpPr>
          <p:spPr>
            <a:xfrm>
              <a:off x="2164152" y="2609311"/>
              <a:ext cx="0" cy="76833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4A7DA13-E63C-994C-BBCE-21F3494DD257}"/>
                </a:ext>
              </a:extLst>
            </p:cNvPr>
            <p:cNvCxnSpPr>
              <a:cxnSpLocks/>
              <a:endCxn id="168" idx="0"/>
            </p:cNvCxnSpPr>
            <p:nvPr/>
          </p:nvCxnSpPr>
          <p:spPr>
            <a:xfrm flipH="1">
              <a:off x="5217846" y="2609311"/>
              <a:ext cx="21582" cy="7683327"/>
            </a:xfrm>
            <a:prstGeom prst="line">
              <a:avLst/>
            </a:prstGeom>
            <a:ln w="57150">
              <a:solidFill>
                <a:srgbClr val="77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ABA64C-84FB-9D4F-B31A-1B5A4FBB8CF4}"/>
                </a:ext>
              </a:extLst>
            </p:cNvPr>
            <p:cNvSpPr txBox="1"/>
            <p:nvPr/>
          </p:nvSpPr>
          <p:spPr>
            <a:xfrm>
              <a:off x="1871115" y="10846218"/>
              <a:ext cx="807738" cy="686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 Rounded MT Bold" panose="020F0704030504030204" pitchFamily="34" charset="0"/>
                </a:rPr>
                <a:t>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F743B9E-DB04-1845-B7FA-6CCF4E75CF26}"/>
                </a:ext>
              </a:extLst>
            </p:cNvPr>
            <p:cNvSpPr txBox="1"/>
            <p:nvPr/>
          </p:nvSpPr>
          <p:spPr>
            <a:xfrm>
              <a:off x="3285475" y="10846217"/>
              <a:ext cx="646561" cy="686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 Rounded MT Bold" panose="020F0704030504030204" pitchFamily="34" charset="0"/>
                </a:rPr>
                <a:t>L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0936640-8AAB-D245-B965-D2237A998CC6}"/>
                </a:ext>
              </a:extLst>
            </p:cNvPr>
            <p:cNvSpPr txBox="1"/>
            <p:nvPr/>
          </p:nvSpPr>
          <p:spPr>
            <a:xfrm>
              <a:off x="4910585" y="10846214"/>
              <a:ext cx="914065" cy="686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 Rounded MT Bold" panose="020F0704030504030204" pitchFamily="34" charset="0"/>
                </a:rPr>
                <a:t>W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56841F0-2364-C642-BB7A-1F897C858EC8}"/>
                </a:ext>
              </a:extLst>
            </p:cNvPr>
            <p:cNvCxnSpPr>
              <a:stCxn id="88" idx="6"/>
              <a:endCxn id="89" idx="1"/>
            </p:cNvCxnSpPr>
            <p:nvPr/>
          </p:nvCxnSpPr>
          <p:spPr>
            <a:xfrm flipH="1">
              <a:off x="3359769" y="6435823"/>
              <a:ext cx="199218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200019F-1743-B54D-B784-A7FF67473390}"/>
                </a:ext>
              </a:extLst>
            </p:cNvPr>
            <p:cNvSpPr/>
            <p:nvPr/>
          </p:nvSpPr>
          <p:spPr>
            <a:xfrm>
              <a:off x="3348247" y="6651931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CCE4F10-5A43-494F-B81D-DF66DFEFA58D}"/>
                </a:ext>
              </a:extLst>
            </p:cNvPr>
            <p:cNvCxnSpPr>
              <a:cxnSpLocks/>
              <a:stCxn id="82" idx="6"/>
            </p:cNvCxnSpPr>
            <p:nvPr/>
          </p:nvCxnSpPr>
          <p:spPr>
            <a:xfrm>
              <a:off x="3615754" y="6786078"/>
              <a:ext cx="145274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1B9D44C-9A74-CD4B-B08F-970BB64F8576}"/>
                </a:ext>
              </a:extLst>
            </p:cNvPr>
            <p:cNvCxnSpPr>
              <a:cxnSpLocks/>
            </p:cNvCxnSpPr>
            <p:nvPr/>
          </p:nvCxnSpPr>
          <p:spPr>
            <a:xfrm>
              <a:off x="3631698" y="6058719"/>
              <a:ext cx="145274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BD5CE12-DA68-1A4C-BB9F-0C2445173684}"/>
                </a:ext>
              </a:extLst>
            </p:cNvPr>
            <p:cNvSpPr/>
            <p:nvPr/>
          </p:nvSpPr>
          <p:spPr>
            <a:xfrm>
              <a:off x="5084445" y="6301676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749670D-F17C-3849-BD41-E8A9B7F23A28}"/>
                </a:ext>
              </a:extLst>
            </p:cNvPr>
            <p:cNvSpPr/>
            <p:nvPr/>
          </p:nvSpPr>
          <p:spPr>
            <a:xfrm>
              <a:off x="3359771" y="6301676"/>
              <a:ext cx="267508" cy="26829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103CF87-C592-B444-AB60-62EFE9744886}"/>
                </a:ext>
              </a:extLst>
            </p:cNvPr>
            <p:cNvCxnSpPr>
              <a:stCxn id="147" idx="6"/>
              <a:endCxn id="151" idx="1"/>
            </p:cNvCxnSpPr>
            <p:nvPr/>
          </p:nvCxnSpPr>
          <p:spPr>
            <a:xfrm flipH="1">
              <a:off x="3371556" y="5609882"/>
              <a:ext cx="197623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45EF58E-6657-CB42-BD81-5DA1910B07F9}"/>
                </a:ext>
              </a:extLst>
            </p:cNvPr>
            <p:cNvSpPr/>
            <p:nvPr/>
          </p:nvSpPr>
          <p:spPr>
            <a:xfrm>
              <a:off x="3344089" y="5098632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4620DC7-CDD5-684D-ADCF-7E92BBC4AB40}"/>
                </a:ext>
              </a:extLst>
            </p:cNvPr>
            <p:cNvCxnSpPr>
              <a:cxnSpLocks/>
              <a:stCxn id="94" idx="6"/>
            </p:cNvCxnSpPr>
            <p:nvPr/>
          </p:nvCxnSpPr>
          <p:spPr>
            <a:xfrm>
              <a:off x="3611595" y="5232779"/>
              <a:ext cx="145274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30E7238-B37B-4849-B7AF-8F58A2443267}"/>
                </a:ext>
              </a:extLst>
            </p:cNvPr>
            <p:cNvSpPr/>
            <p:nvPr/>
          </p:nvSpPr>
          <p:spPr>
            <a:xfrm>
              <a:off x="5080286" y="5475735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7338A5F-CA9F-714C-B243-1A4CD3665069}"/>
                </a:ext>
              </a:extLst>
            </p:cNvPr>
            <p:cNvSpPr/>
            <p:nvPr/>
          </p:nvSpPr>
          <p:spPr>
            <a:xfrm>
              <a:off x="3371558" y="5475735"/>
              <a:ext cx="267508" cy="26829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5A460D8-F288-C747-B84A-4060CDFB9182}"/>
                </a:ext>
              </a:extLst>
            </p:cNvPr>
            <p:cNvSpPr/>
            <p:nvPr/>
          </p:nvSpPr>
          <p:spPr>
            <a:xfrm>
              <a:off x="5078552" y="8935542"/>
              <a:ext cx="267508" cy="26829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926D609-5278-6145-85DA-327F31F9A451}"/>
                </a:ext>
              </a:extLst>
            </p:cNvPr>
            <p:cNvCxnSpPr>
              <a:cxnSpLocks/>
              <a:endCxn id="152" idx="1"/>
            </p:cNvCxnSpPr>
            <p:nvPr/>
          </p:nvCxnSpPr>
          <p:spPr>
            <a:xfrm>
              <a:off x="3625805" y="9069689"/>
              <a:ext cx="145274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67AE6E8-2CCA-4449-868C-E200A96909FB}"/>
                </a:ext>
              </a:extLst>
            </p:cNvPr>
            <p:cNvCxnSpPr>
              <a:stCxn id="158" idx="6"/>
              <a:endCxn id="159" idx="1"/>
            </p:cNvCxnSpPr>
            <p:nvPr/>
          </p:nvCxnSpPr>
          <p:spPr>
            <a:xfrm flipH="1">
              <a:off x="3365663" y="8620852"/>
              <a:ext cx="199218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CCD7855-5B48-AC47-A707-A401D66CED06}"/>
                </a:ext>
              </a:extLst>
            </p:cNvPr>
            <p:cNvSpPr/>
            <p:nvPr/>
          </p:nvSpPr>
          <p:spPr>
            <a:xfrm>
              <a:off x="3346168" y="8109601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3C85381-F7F0-2441-BE54-53DC9AD082CD}"/>
                </a:ext>
              </a:extLst>
            </p:cNvPr>
            <p:cNvSpPr/>
            <p:nvPr/>
          </p:nvSpPr>
          <p:spPr>
            <a:xfrm>
              <a:off x="5090337" y="8109601"/>
              <a:ext cx="267508" cy="26829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6B47A10-6E12-BD4F-8DC5-ED7B11534E83}"/>
                </a:ext>
              </a:extLst>
            </p:cNvPr>
            <p:cNvCxnSpPr>
              <a:stCxn id="155" idx="6"/>
              <a:endCxn id="156" idx="1"/>
            </p:cNvCxnSpPr>
            <p:nvPr/>
          </p:nvCxnSpPr>
          <p:spPr>
            <a:xfrm>
              <a:off x="3613675" y="8243748"/>
              <a:ext cx="1476661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E1BB535-EB63-DF42-AB66-AA6FD1C99CEE}"/>
                </a:ext>
              </a:extLst>
            </p:cNvPr>
            <p:cNvSpPr/>
            <p:nvPr/>
          </p:nvSpPr>
          <p:spPr>
            <a:xfrm>
              <a:off x="5090337" y="8486705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A301DD3-9633-8045-9766-28F7DF79954D}"/>
                </a:ext>
              </a:extLst>
            </p:cNvPr>
            <p:cNvSpPr/>
            <p:nvPr/>
          </p:nvSpPr>
          <p:spPr>
            <a:xfrm>
              <a:off x="3365664" y="8486705"/>
              <a:ext cx="267508" cy="26829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927F1F6-2951-5F42-ACD2-9805455313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4853" y="4468274"/>
              <a:ext cx="9158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60A014D-5B02-5545-93EB-4C7F558DF8F5}"/>
                </a:ext>
              </a:extLst>
            </p:cNvPr>
            <p:cNvSpPr/>
            <p:nvPr/>
          </p:nvSpPr>
          <p:spPr>
            <a:xfrm>
              <a:off x="2096588" y="4388819"/>
              <a:ext cx="150767" cy="1435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D1802DC-7134-E048-9715-D5411E03E6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7184" y="7493609"/>
              <a:ext cx="9158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5B3164D7-9760-D146-A3B9-00160C0C73E9}"/>
                </a:ext>
              </a:extLst>
            </p:cNvPr>
            <p:cNvSpPr/>
            <p:nvPr/>
          </p:nvSpPr>
          <p:spPr>
            <a:xfrm>
              <a:off x="2088919" y="7414154"/>
              <a:ext cx="150767" cy="1435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1702BA59-EE4E-4342-8E5D-76921F256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075" y="10292638"/>
              <a:ext cx="835540" cy="387241"/>
            </a:xfrm>
            <a:prstGeom prst="rect">
              <a:avLst/>
            </a:prstGeom>
          </p:spPr>
        </p:pic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1D2E28A-7399-9A46-9906-7EE5BF76FC4A}"/>
                </a:ext>
              </a:extLst>
            </p:cNvPr>
            <p:cNvSpPr/>
            <p:nvPr/>
          </p:nvSpPr>
          <p:spPr>
            <a:xfrm>
              <a:off x="2026067" y="4351893"/>
              <a:ext cx="273221" cy="2601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331EC2EA-6B01-7845-BB4E-61168C4A46FA}"/>
                </a:ext>
              </a:extLst>
            </p:cNvPr>
            <p:cNvSpPr/>
            <p:nvPr/>
          </p:nvSpPr>
          <p:spPr>
            <a:xfrm>
              <a:off x="2022540" y="7372006"/>
              <a:ext cx="273221" cy="2601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B0AF9908-CD6D-BF42-8685-EEF79713C92E}"/>
                </a:ext>
              </a:extLst>
            </p:cNvPr>
            <p:cNvGrpSpPr/>
            <p:nvPr/>
          </p:nvGrpSpPr>
          <p:grpSpPr>
            <a:xfrm>
              <a:off x="3278851" y="5878812"/>
              <a:ext cx="403357" cy="332584"/>
              <a:chOff x="1532525" y="2749532"/>
              <a:chExt cx="292795" cy="253600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7DD0468B-3756-FD40-9AED-F5644D27BBF1}"/>
                  </a:ext>
                </a:extLst>
              </p:cNvPr>
              <p:cNvSpPr/>
              <p:nvPr/>
            </p:nvSpPr>
            <p:spPr>
              <a:xfrm>
                <a:off x="1558262" y="2789121"/>
                <a:ext cx="248827" cy="159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15F10FC1-F841-0A4D-821D-1F81AFB3516B}"/>
                  </a:ext>
                </a:extLst>
              </p:cNvPr>
              <p:cNvGrpSpPr/>
              <p:nvPr/>
            </p:nvGrpSpPr>
            <p:grpSpPr>
              <a:xfrm>
                <a:off x="1532525" y="2749532"/>
                <a:ext cx="292795" cy="253600"/>
                <a:chOff x="2946296" y="2762669"/>
                <a:chExt cx="220613" cy="381019"/>
              </a:xfrm>
            </p:grpSpPr>
            <p:sp>
              <p:nvSpPr>
                <p:cNvPr id="225" name="Triangle 234">
                  <a:extLst>
                    <a:ext uri="{FF2B5EF4-FFF2-40B4-BE49-F238E27FC236}">
                      <a16:creationId xmlns:a16="http://schemas.microsoft.com/office/drawing/2014/main" id="{3BDEA34E-96DB-CC48-90F4-4608C5C5E07D}"/>
                    </a:ext>
                  </a:extLst>
                </p:cNvPr>
                <p:cNvSpPr/>
                <p:nvPr/>
              </p:nvSpPr>
              <p:spPr>
                <a:xfrm rot="10800000">
                  <a:off x="2946296" y="2762669"/>
                  <a:ext cx="218661" cy="1885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Triangle 235">
                  <a:extLst>
                    <a:ext uri="{FF2B5EF4-FFF2-40B4-BE49-F238E27FC236}">
                      <a16:creationId xmlns:a16="http://schemas.microsoft.com/office/drawing/2014/main" id="{180643F9-FB99-364F-8B4B-2CE56A760DF6}"/>
                    </a:ext>
                  </a:extLst>
                </p:cNvPr>
                <p:cNvSpPr/>
                <p:nvPr/>
              </p:nvSpPr>
              <p:spPr>
                <a:xfrm>
                  <a:off x="2948248" y="2955187"/>
                  <a:ext cx="218661" cy="1885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4334FC1-52E2-D54E-AEC3-28EDF6C47A3E}"/>
                </a:ext>
              </a:extLst>
            </p:cNvPr>
            <p:cNvGrpSpPr/>
            <p:nvPr/>
          </p:nvGrpSpPr>
          <p:grpSpPr>
            <a:xfrm>
              <a:off x="3280835" y="8906348"/>
              <a:ext cx="403357" cy="332584"/>
              <a:chOff x="1532525" y="2749532"/>
              <a:chExt cx="292795" cy="253600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1DB316EA-6C40-024B-B06D-15C4E1D7A94E}"/>
                  </a:ext>
                </a:extLst>
              </p:cNvPr>
              <p:cNvSpPr/>
              <p:nvPr/>
            </p:nvSpPr>
            <p:spPr>
              <a:xfrm>
                <a:off x="1558262" y="2789121"/>
                <a:ext cx="248827" cy="159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95E59BC1-DF11-BB4A-A6D2-05F393576C75}"/>
                  </a:ext>
                </a:extLst>
              </p:cNvPr>
              <p:cNvGrpSpPr/>
              <p:nvPr/>
            </p:nvGrpSpPr>
            <p:grpSpPr>
              <a:xfrm>
                <a:off x="1532525" y="2749532"/>
                <a:ext cx="292795" cy="253600"/>
                <a:chOff x="2946296" y="2762669"/>
                <a:chExt cx="220613" cy="381019"/>
              </a:xfrm>
            </p:grpSpPr>
            <p:sp>
              <p:nvSpPr>
                <p:cNvPr id="221" name="Triangle 239">
                  <a:extLst>
                    <a:ext uri="{FF2B5EF4-FFF2-40B4-BE49-F238E27FC236}">
                      <a16:creationId xmlns:a16="http://schemas.microsoft.com/office/drawing/2014/main" id="{2295B900-0917-2E41-A797-7497BD55072E}"/>
                    </a:ext>
                  </a:extLst>
                </p:cNvPr>
                <p:cNvSpPr/>
                <p:nvPr/>
              </p:nvSpPr>
              <p:spPr>
                <a:xfrm rot="10800000">
                  <a:off x="2946296" y="2762669"/>
                  <a:ext cx="218661" cy="1885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Triangle 240">
                  <a:extLst>
                    <a:ext uri="{FF2B5EF4-FFF2-40B4-BE49-F238E27FC236}">
                      <a16:creationId xmlns:a16="http://schemas.microsoft.com/office/drawing/2014/main" id="{4162E720-57BF-B448-89A1-06E6D6EF3FC7}"/>
                    </a:ext>
                  </a:extLst>
                </p:cNvPr>
                <p:cNvSpPr/>
                <p:nvPr/>
              </p:nvSpPr>
              <p:spPr>
                <a:xfrm>
                  <a:off x="2948248" y="2955187"/>
                  <a:ext cx="218661" cy="1885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8EF09919-AB1D-8B4A-AE1A-0E7CC9D137A1}"/>
                </a:ext>
              </a:extLst>
            </p:cNvPr>
            <p:cNvSpPr/>
            <p:nvPr/>
          </p:nvSpPr>
          <p:spPr>
            <a:xfrm>
              <a:off x="5039335" y="5092769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C3F2095C-532E-334F-976F-BFE2D5AF1B63}"/>
                </a:ext>
              </a:extLst>
            </p:cNvPr>
            <p:cNvSpPr/>
            <p:nvPr/>
          </p:nvSpPr>
          <p:spPr>
            <a:xfrm>
              <a:off x="5053308" y="5922839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FD92386-5427-2142-85DA-A00E93502721}"/>
                </a:ext>
              </a:extLst>
            </p:cNvPr>
            <p:cNvSpPr/>
            <p:nvPr/>
          </p:nvSpPr>
          <p:spPr>
            <a:xfrm>
              <a:off x="5046104" y="6639837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3C917D36-FBD9-DB46-8F44-709FD4E8853D}"/>
                </a:ext>
              </a:extLst>
            </p:cNvPr>
            <p:cNvSpPr/>
            <p:nvPr/>
          </p:nvSpPr>
          <p:spPr>
            <a:xfrm>
              <a:off x="3326466" y="5469988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6BEC77F-1B36-9E41-8321-A10410F8201B}"/>
                </a:ext>
              </a:extLst>
            </p:cNvPr>
            <p:cNvSpPr/>
            <p:nvPr/>
          </p:nvSpPr>
          <p:spPr>
            <a:xfrm>
              <a:off x="3322005" y="6304999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7713C79-98EB-764D-ADD8-9A2E4F2D74CB}"/>
                </a:ext>
              </a:extLst>
            </p:cNvPr>
            <p:cNvSpPr/>
            <p:nvPr/>
          </p:nvSpPr>
          <p:spPr>
            <a:xfrm>
              <a:off x="5065792" y="8104388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B2221EA3-A7DE-9A48-9588-74326A4B751C}"/>
                </a:ext>
              </a:extLst>
            </p:cNvPr>
            <p:cNvSpPr/>
            <p:nvPr/>
          </p:nvSpPr>
          <p:spPr>
            <a:xfrm>
              <a:off x="5054920" y="8938375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0C1DBF2A-BE9D-5A49-8F77-509D13CAC2C7}"/>
                </a:ext>
              </a:extLst>
            </p:cNvPr>
            <p:cNvSpPr/>
            <p:nvPr/>
          </p:nvSpPr>
          <p:spPr>
            <a:xfrm>
              <a:off x="3326466" y="8482575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2B42896D-7D80-1441-B3EC-8DEF12A83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0562" y="5374436"/>
              <a:ext cx="448779" cy="202371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03E4CCEB-B834-C44E-B368-0A7D6C59E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4325" y="5781869"/>
              <a:ext cx="259820" cy="164894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94E503A6-97FA-4C48-97CD-0B0126E2A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2500" y="6486919"/>
              <a:ext cx="444257" cy="276821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BCE312CB-B64A-CD49-844E-F38F94263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1192" y="6149946"/>
              <a:ext cx="420026" cy="207617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3868AF33-DFED-3640-9137-581CDDE67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9542" y="4948435"/>
              <a:ext cx="448779" cy="202371"/>
            </a:xfrm>
            <a:prstGeom prst="rect">
              <a:avLst/>
            </a:prstGeom>
          </p:spPr>
        </p:pic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4D70D00-BF69-1E42-BC4A-0F2E5CDF46B1}"/>
                </a:ext>
              </a:extLst>
            </p:cNvPr>
            <p:cNvCxnSpPr>
              <a:cxnSpLocks/>
            </p:cNvCxnSpPr>
            <p:nvPr/>
          </p:nvCxnSpPr>
          <p:spPr>
            <a:xfrm>
              <a:off x="4135877" y="9069687"/>
              <a:ext cx="388769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348D736-AA54-D940-9053-83B5272F1D21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83" y="8619940"/>
              <a:ext cx="38876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87E1A18-B1E6-FC45-BFAE-030B89EA02C0}"/>
                </a:ext>
              </a:extLst>
            </p:cNvPr>
            <p:cNvCxnSpPr>
              <a:cxnSpLocks/>
            </p:cNvCxnSpPr>
            <p:nvPr/>
          </p:nvCxnSpPr>
          <p:spPr>
            <a:xfrm>
              <a:off x="4228579" y="8238602"/>
              <a:ext cx="388769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B7103AB4-8499-F247-8F06-D84D51C37EE2}"/>
                </a:ext>
              </a:extLst>
            </p:cNvPr>
            <p:cNvCxnSpPr>
              <a:cxnSpLocks/>
            </p:cNvCxnSpPr>
            <p:nvPr/>
          </p:nvCxnSpPr>
          <p:spPr>
            <a:xfrm>
              <a:off x="4252105" y="6435821"/>
              <a:ext cx="38876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D5D4E56-4EC8-5344-9719-1B5727421288}"/>
                </a:ext>
              </a:extLst>
            </p:cNvPr>
            <p:cNvCxnSpPr>
              <a:cxnSpLocks/>
            </p:cNvCxnSpPr>
            <p:nvPr/>
          </p:nvCxnSpPr>
          <p:spPr>
            <a:xfrm>
              <a:off x="4228579" y="6779588"/>
              <a:ext cx="388769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EF84352-F7EC-2849-A8DE-B1A12622A6B8}"/>
                </a:ext>
              </a:extLst>
            </p:cNvPr>
            <p:cNvCxnSpPr>
              <a:cxnSpLocks/>
            </p:cNvCxnSpPr>
            <p:nvPr/>
          </p:nvCxnSpPr>
          <p:spPr>
            <a:xfrm>
              <a:off x="4284527" y="5617315"/>
              <a:ext cx="6333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B94E30A-1401-9048-8AF3-9341CD3BEA2F}"/>
                </a:ext>
              </a:extLst>
            </p:cNvPr>
            <p:cNvCxnSpPr>
              <a:cxnSpLocks/>
            </p:cNvCxnSpPr>
            <p:nvPr/>
          </p:nvCxnSpPr>
          <p:spPr>
            <a:xfrm>
              <a:off x="4247988" y="6051021"/>
              <a:ext cx="388769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DAE279D-A497-F24C-9102-77BD71224D4C}"/>
                </a:ext>
              </a:extLst>
            </p:cNvPr>
            <p:cNvCxnSpPr>
              <a:cxnSpLocks/>
            </p:cNvCxnSpPr>
            <p:nvPr/>
          </p:nvCxnSpPr>
          <p:spPr>
            <a:xfrm>
              <a:off x="4331967" y="5231575"/>
              <a:ext cx="38876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1F8040C-11B6-8C46-8D82-7E68D54459E7}"/>
                </a:ext>
              </a:extLst>
            </p:cNvPr>
            <p:cNvCxnSpPr>
              <a:stCxn id="198" idx="6"/>
              <a:endCxn id="199" idx="1"/>
            </p:cNvCxnSpPr>
            <p:nvPr/>
          </p:nvCxnSpPr>
          <p:spPr>
            <a:xfrm flipH="1">
              <a:off x="3387211" y="3449211"/>
              <a:ext cx="199218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05E23BB9-ED64-604F-93D5-38565F2E7C8E}"/>
                </a:ext>
              </a:extLst>
            </p:cNvPr>
            <p:cNvSpPr/>
            <p:nvPr/>
          </p:nvSpPr>
          <p:spPr>
            <a:xfrm>
              <a:off x="3375689" y="3665319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CA55036C-49EA-D74E-BCFD-979B4805AE37}"/>
                </a:ext>
              </a:extLst>
            </p:cNvPr>
            <p:cNvCxnSpPr>
              <a:cxnSpLocks/>
              <a:stCxn id="195" idx="6"/>
            </p:cNvCxnSpPr>
            <p:nvPr/>
          </p:nvCxnSpPr>
          <p:spPr>
            <a:xfrm>
              <a:off x="3643196" y="3799466"/>
              <a:ext cx="145274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412E505-07D0-9A4E-8B64-22C207F82272}"/>
                </a:ext>
              </a:extLst>
            </p:cNvPr>
            <p:cNvCxnSpPr>
              <a:cxnSpLocks/>
            </p:cNvCxnSpPr>
            <p:nvPr/>
          </p:nvCxnSpPr>
          <p:spPr>
            <a:xfrm>
              <a:off x="3659140" y="3072107"/>
              <a:ext cx="145274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D9AD384-E6C9-D74E-A8BD-35AEB2ED5E2D}"/>
                </a:ext>
              </a:extLst>
            </p:cNvPr>
            <p:cNvSpPr/>
            <p:nvPr/>
          </p:nvSpPr>
          <p:spPr>
            <a:xfrm>
              <a:off x="5111887" y="3315064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C22794AA-7899-EB47-8696-F846D11AAE67}"/>
                </a:ext>
              </a:extLst>
            </p:cNvPr>
            <p:cNvSpPr/>
            <p:nvPr/>
          </p:nvSpPr>
          <p:spPr>
            <a:xfrm>
              <a:off x="3387213" y="3315064"/>
              <a:ext cx="267508" cy="26829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34CCD72B-6233-434E-9373-ED872F1EC1B3}"/>
                </a:ext>
              </a:extLst>
            </p:cNvPr>
            <p:cNvGrpSpPr/>
            <p:nvPr/>
          </p:nvGrpSpPr>
          <p:grpSpPr>
            <a:xfrm>
              <a:off x="3306293" y="2892200"/>
              <a:ext cx="403357" cy="332584"/>
              <a:chOff x="1532525" y="2749532"/>
              <a:chExt cx="292795" cy="253600"/>
            </a:xfrm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63ABB835-62E7-7A49-9D49-B2F7A61BFE0C}"/>
                  </a:ext>
                </a:extLst>
              </p:cNvPr>
              <p:cNvSpPr/>
              <p:nvPr/>
            </p:nvSpPr>
            <p:spPr>
              <a:xfrm>
                <a:off x="1558262" y="2789121"/>
                <a:ext cx="248827" cy="159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9CF7CCF7-B6E6-D349-B9B3-55905B593520}"/>
                  </a:ext>
                </a:extLst>
              </p:cNvPr>
              <p:cNvGrpSpPr/>
              <p:nvPr/>
            </p:nvGrpSpPr>
            <p:grpSpPr>
              <a:xfrm>
                <a:off x="1532525" y="2749532"/>
                <a:ext cx="292795" cy="253600"/>
                <a:chOff x="2946296" y="2762669"/>
                <a:chExt cx="220613" cy="381019"/>
              </a:xfrm>
            </p:grpSpPr>
            <p:sp>
              <p:nvSpPr>
                <p:cNvPr id="217" name="Triangle 234">
                  <a:extLst>
                    <a:ext uri="{FF2B5EF4-FFF2-40B4-BE49-F238E27FC236}">
                      <a16:creationId xmlns:a16="http://schemas.microsoft.com/office/drawing/2014/main" id="{5976FF40-E888-E248-BE6C-0E4AAC835229}"/>
                    </a:ext>
                  </a:extLst>
                </p:cNvPr>
                <p:cNvSpPr/>
                <p:nvPr/>
              </p:nvSpPr>
              <p:spPr>
                <a:xfrm rot="10800000">
                  <a:off x="2946296" y="2762669"/>
                  <a:ext cx="218661" cy="1885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8" name="Triangle 235">
                  <a:extLst>
                    <a:ext uri="{FF2B5EF4-FFF2-40B4-BE49-F238E27FC236}">
                      <a16:creationId xmlns:a16="http://schemas.microsoft.com/office/drawing/2014/main" id="{EC450319-2117-5042-8D3F-160FE2BDA1E6}"/>
                    </a:ext>
                  </a:extLst>
                </p:cNvPr>
                <p:cNvSpPr/>
                <p:nvPr/>
              </p:nvSpPr>
              <p:spPr>
                <a:xfrm>
                  <a:off x="2948248" y="2955187"/>
                  <a:ext cx="218661" cy="1885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CF70C97-BB90-8046-8804-EC901B294C39}"/>
                </a:ext>
              </a:extLst>
            </p:cNvPr>
            <p:cNvSpPr/>
            <p:nvPr/>
          </p:nvSpPr>
          <p:spPr>
            <a:xfrm>
              <a:off x="5080751" y="2936226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B636B539-6B1B-FE4F-9845-6522535F3CC8}"/>
                </a:ext>
              </a:extLst>
            </p:cNvPr>
            <p:cNvSpPr/>
            <p:nvPr/>
          </p:nvSpPr>
          <p:spPr>
            <a:xfrm>
              <a:off x="5073546" y="3653225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76F8905-8229-6542-B244-B47FD67697BE}"/>
                </a:ext>
              </a:extLst>
            </p:cNvPr>
            <p:cNvSpPr/>
            <p:nvPr/>
          </p:nvSpPr>
          <p:spPr>
            <a:xfrm>
              <a:off x="3349447" y="3318387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02C88822-67C7-9343-86AD-95812DE0F04A}"/>
                </a:ext>
              </a:extLst>
            </p:cNvPr>
            <p:cNvCxnSpPr>
              <a:cxnSpLocks/>
            </p:cNvCxnSpPr>
            <p:nvPr/>
          </p:nvCxnSpPr>
          <p:spPr>
            <a:xfrm>
              <a:off x="4279547" y="3449209"/>
              <a:ext cx="38876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A4339F86-4CC1-0E46-97AC-174FAC24E28A}"/>
                </a:ext>
              </a:extLst>
            </p:cNvPr>
            <p:cNvCxnSpPr>
              <a:cxnSpLocks/>
            </p:cNvCxnSpPr>
            <p:nvPr/>
          </p:nvCxnSpPr>
          <p:spPr>
            <a:xfrm>
              <a:off x="4256021" y="3792976"/>
              <a:ext cx="388769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3DB0E959-3E08-2943-B4EE-1E52AA52B354}"/>
                </a:ext>
              </a:extLst>
            </p:cNvPr>
            <p:cNvCxnSpPr>
              <a:cxnSpLocks/>
            </p:cNvCxnSpPr>
            <p:nvPr/>
          </p:nvCxnSpPr>
          <p:spPr>
            <a:xfrm>
              <a:off x="4275430" y="3064409"/>
              <a:ext cx="388769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66FC9241-DE28-C048-9555-F76CCE437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6106" y="10255767"/>
              <a:ext cx="835540" cy="387241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DB21BF67-CA4E-F14D-9579-04F22CB5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50672" y="2852436"/>
              <a:ext cx="254290" cy="164540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D1CD851C-DC59-7F42-BAA3-1DE5A3832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96713" y="3514370"/>
              <a:ext cx="411352" cy="269248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241C7B6F-0164-EC49-B6DF-2F0523F81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24220" y="3173261"/>
              <a:ext cx="388914" cy="201936"/>
            </a:xfrm>
            <a:prstGeom prst="rect">
              <a:avLst/>
            </a:prstGeom>
          </p:spPr>
        </p:pic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83764DAE-AD51-8549-9750-CBC869008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25099" y="8353339"/>
              <a:ext cx="470054" cy="222657"/>
            </a:xfrm>
            <a:prstGeom prst="rect">
              <a:avLst/>
            </a:prstGeom>
          </p:spPr>
        </p:pic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CCE123AA-84D1-C84F-A9AE-787544F8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95889" y="7899446"/>
              <a:ext cx="470054" cy="222657"/>
            </a:xfrm>
            <a:prstGeom prst="rect">
              <a:avLst/>
            </a:prstGeom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74551123-744B-0349-95F8-F7F29E7E6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29377" y="8777889"/>
              <a:ext cx="280383" cy="189671"/>
            </a:xfrm>
            <a:prstGeom prst="rect">
              <a:avLst/>
            </a:prstGeom>
          </p:spPr>
        </p:pic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BE136A14-D0D1-D743-8B41-95F38E4F9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86067" y="2209802"/>
              <a:ext cx="791225" cy="274731"/>
            </a:xfrm>
            <a:prstGeom prst="rect">
              <a:avLst/>
            </a:prstGeom>
          </p:spPr>
        </p:pic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B97BFDDB-4376-1944-8240-319AE908CF9C}"/>
              </a:ext>
            </a:extLst>
          </p:cNvPr>
          <p:cNvSpPr/>
          <p:nvPr/>
        </p:nvSpPr>
        <p:spPr>
          <a:xfrm>
            <a:off x="8693843" y="1572205"/>
            <a:ext cx="1235310" cy="4592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A6DBE1E1-7CE8-9D46-86CA-6D462F2272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6963" y="1647695"/>
            <a:ext cx="478218" cy="288736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80AB127B-8C74-B345-93F9-D24953376434}"/>
              </a:ext>
            </a:extLst>
          </p:cNvPr>
          <p:cNvSpPr/>
          <p:nvPr/>
        </p:nvSpPr>
        <p:spPr>
          <a:xfrm>
            <a:off x="8693843" y="3693880"/>
            <a:ext cx="1235310" cy="4592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0F83B4A7-0816-4B48-9C87-C2731D4850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6963" y="3769370"/>
            <a:ext cx="478218" cy="288736"/>
          </a:xfrm>
          <a:prstGeom prst="rect">
            <a:avLst/>
          </a:prstGeom>
        </p:spPr>
      </p:pic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24AFC675-1112-8246-9428-9EA5C088DA79}"/>
              </a:ext>
            </a:extLst>
          </p:cNvPr>
          <p:cNvSpPr txBox="1">
            <a:spLocks/>
          </p:cNvSpPr>
          <p:nvPr/>
        </p:nvSpPr>
        <p:spPr>
          <a:xfrm>
            <a:off x="540467" y="1162949"/>
            <a:ext cx="6919877" cy="11365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How is information communicated between the lab and working space?</a:t>
            </a:r>
          </a:p>
        </p:txBody>
      </p:sp>
    </p:spTree>
    <p:extLst>
      <p:ext uri="{BB962C8B-B14F-4D97-AF65-F5344CB8AC3E}">
        <p14:creationId xmlns:p14="http://schemas.microsoft.com/office/powerpoint/2010/main" val="7961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445CE954-E34A-7E47-A88B-BE8B7CED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Types of access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6884B34-2088-F642-A985-A2E0F6173B99}"/>
              </a:ext>
            </a:extLst>
          </p:cNvPr>
          <p:cNvGrpSpPr/>
          <p:nvPr/>
        </p:nvGrpSpPr>
        <p:grpSpPr>
          <a:xfrm>
            <a:off x="8650643" y="242248"/>
            <a:ext cx="2754618" cy="6495499"/>
            <a:chOff x="1871115" y="2209802"/>
            <a:chExt cx="3953535" cy="9322593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07A9DA7-16B0-254F-9D5A-935374733002}"/>
                </a:ext>
              </a:extLst>
            </p:cNvPr>
            <p:cNvCxnSpPr>
              <a:cxnSpLocks/>
              <a:endCxn id="207" idx="0"/>
            </p:cNvCxnSpPr>
            <p:nvPr/>
          </p:nvCxnSpPr>
          <p:spPr>
            <a:xfrm flipH="1">
              <a:off x="3473877" y="2609311"/>
              <a:ext cx="6654" cy="76464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D90B3A8-DFD3-704E-BD1A-64463E8EECF8}"/>
                </a:ext>
              </a:extLst>
            </p:cNvPr>
            <p:cNvCxnSpPr>
              <a:cxnSpLocks/>
            </p:cNvCxnSpPr>
            <p:nvPr/>
          </p:nvCxnSpPr>
          <p:spPr>
            <a:xfrm>
              <a:off x="2164152" y="2609311"/>
              <a:ext cx="0" cy="76833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4A7DA13-E63C-994C-BBCE-21F3494DD257}"/>
                </a:ext>
              </a:extLst>
            </p:cNvPr>
            <p:cNvCxnSpPr>
              <a:cxnSpLocks/>
              <a:endCxn id="168" idx="0"/>
            </p:cNvCxnSpPr>
            <p:nvPr/>
          </p:nvCxnSpPr>
          <p:spPr>
            <a:xfrm flipH="1">
              <a:off x="5217846" y="2609311"/>
              <a:ext cx="21582" cy="7683327"/>
            </a:xfrm>
            <a:prstGeom prst="line">
              <a:avLst/>
            </a:prstGeom>
            <a:ln w="57150">
              <a:solidFill>
                <a:srgbClr val="77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ABA64C-84FB-9D4F-B31A-1B5A4FBB8CF4}"/>
                </a:ext>
              </a:extLst>
            </p:cNvPr>
            <p:cNvSpPr txBox="1"/>
            <p:nvPr/>
          </p:nvSpPr>
          <p:spPr>
            <a:xfrm>
              <a:off x="1871115" y="10846218"/>
              <a:ext cx="807738" cy="686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 Rounded MT Bold" panose="020F0704030504030204" pitchFamily="34" charset="0"/>
                </a:rPr>
                <a:t>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F743B9E-DB04-1845-B7FA-6CCF4E75CF26}"/>
                </a:ext>
              </a:extLst>
            </p:cNvPr>
            <p:cNvSpPr txBox="1"/>
            <p:nvPr/>
          </p:nvSpPr>
          <p:spPr>
            <a:xfrm>
              <a:off x="3285475" y="10846217"/>
              <a:ext cx="646561" cy="686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 Rounded MT Bold" panose="020F0704030504030204" pitchFamily="34" charset="0"/>
                </a:rPr>
                <a:t>L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0936640-8AAB-D245-B965-D2237A998CC6}"/>
                </a:ext>
              </a:extLst>
            </p:cNvPr>
            <p:cNvSpPr txBox="1"/>
            <p:nvPr/>
          </p:nvSpPr>
          <p:spPr>
            <a:xfrm>
              <a:off x="4910585" y="10846214"/>
              <a:ext cx="914065" cy="686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 Rounded MT Bold" panose="020F0704030504030204" pitchFamily="34" charset="0"/>
                </a:rPr>
                <a:t>W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56841F0-2364-C642-BB7A-1F897C858EC8}"/>
                </a:ext>
              </a:extLst>
            </p:cNvPr>
            <p:cNvCxnSpPr>
              <a:stCxn id="88" idx="6"/>
              <a:endCxn id="89" idx="1"/>
            </p:cNvCxnSpPr>
            <p:nvPr/>
          </p:nvCxnSpPr>
          <p:spPr>
            <a:xfrm flipH="1">
              <a:off x="3359769" y="6435823"/>
              <a:ext cx="199218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200019F-1743-B54D-B784-A7FF67473390}"/>
                </a:ext>
              </a:extLst>
            </p:cNvPr>
            <p:cNvSpPr/>
            <p:nvPr/>
          </p:nvSpPr>
          <p:spPr>
            <a:xfrm>
              <a:off x="3348247" y="6651931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CCE4F10-5A43-494F-B81D-DF66DFEFA58D}"/>
                </a:ext>
              </a:extLst>
            </p:cNvPr>
            <p:cNvCxnSpPr>
              <a:cxnSpLocks/>
              <a:stCxn id="82" idx="6"/>
            </p:cNvCxnSpPr>
            <p:nvPr/>
          </p:nvCxnSpPr>
          <p:spPr>
            <a:xfrm>
              <a:off x="3615754" y="6786078"/>
              <a:ext cx="145274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1B9D44C-9A74-CD4B-B08F-970BB64F8576}"/>
                </a:ext>
              </a:extLst>
            </p:cNvPr>
            <p:cNvCxnSpPr>
              <a:cxnSpLocks/>
            </p:cNvCxnSpPr>
            <p:nvPr/>
          </p:nvCxnSpPr>
          <p:spPr>
            <a:xfrm>
              <a:off x="3631698" y="6058719"/>
              <a:ext cx="145274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BD5CE12-DA68-1A4C-BB9F-0C2445173684}"/>
                </a:ext>
              </a:extLst>
            </p:cNvPr>
            <p:cNvSpPr/>
            <p:nvPr/>
          </p:nvSpPr>
          <p:spPr>
            <a:xfrm>
              <a:off x="5084445" y="6301676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749670D-F17C-3849-BD41-E8A9B7F23A28}"/>
                </a:ext>
              </a:extLst>
            </p:cNvPr>
            <p:cNvSpPr/>
            <p:nvPr/>
          </p:nvSpPr>
          <p:spPr>
            <a:xfrm>
              <a:off x="3359771" y="6301676"/>
              <a:ext cx="267508" cy="26829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103CF87-C592-B444-AB60-62EFE9744886}"/>
                </a:ext>
              </a:extLst>
            </p:cNvPr>
            <p:cNvCxnSpPr>
              <a:stCxn id="147" idx="6"/>
              <a:endCxn id="151" idx="1"/>
            </p:cNvCxnSpPr>
            <p:nvPr/>
          </p:nvCxnSpPr>
          <p:spPr>
            <a:xfrm flipH="1">
              <a:off x="3371556" y="5609882"/>
              <a:ext cx="197623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45EF58E-6657-CB42-BD81-5DA1910B07F9}"/>
                </a:ext>
              </a:extLst>
            </p:cNvPr>
            <p:cNvSpPr/>
            <p:nvPr/>
          </p:nvSpPr>
          <p:spPr>
            <a:xfrm>
              <a:off x="3344089" y="5098632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4620DC7-CDD5-684D-ADCF-7E92BBC4AB40}"/>
                </a:ext>
              </a:extLst>
            </p:cNvPr>
            <p:cNvCxnSpPr>
              <a:cxnSpLocks/>
              <a:stCxn id="94" idx="6"/>
            </p:cNvCxnSpPr>
            <p:nvPr/>
          </p:nvCxnSpPr>
          <p:spPr>
            <a:xfrm>
              <a:off x="3611595" y="5232779"/>
              <a:ext cx="145274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30E7238-B37B-4849-B7AF-8F58A2443267}"/>
                </a:ext>
              </a:extLst>
            </p:cNvPr>
            <p:cNvSpPr/>
            <p:nvPr/>
          </p:nvSpPr>
          <p:spPr>
            <a:xfrm>
              <a:off x="5080286" y="5475735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7338A5F-CA9F-714C-B243-1A4CD3665069}"/>
                </a:ext>
              </a:extLst>
            </p:cNvPr>
            <p:cNvSpPr/>
            <p:nvPr/>
          </p:nvSpPr>
          <p:spPr>
            <a:xfrm>
              <a:off x="3371558" y="5475735"/>
              <a:ext cx="267508" cy="26829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5A460D8-F288-C747-B84A-4060CDFB9182}"/>
                </a:ext>
              </a:extLst>
            </p:cNvPr>
            <p:cNvSpPr/>
            <p:nvPr/>
          </p:nvSpPr>
          <p:spPr>
            <a:xfrm>
              <a:off x="5078552" y="8935542"/>
              <a:ext cx="267508" cy="26829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926D609-5278-6145-85DA-327F31F9A451}"/>
                </a:ext>
              </a:extLst>
            </p:cNvPr>
            <p:cNvCxnSpPr>
              <a:cxnSpLocks/>
              <a:endCxn id="152" idx="1"/>
            </p:cNvCxnSpPr>
            <p:nvPr/>
          </p:nvCxnSpPr>
          <p:spPr>
            <a:xfrm>
              <a:off x="3625805" y="9069689"/>
              <a:ext cx="145274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67AE6E8-2CCA-4449-868C-E200A96909FB}"/>
                </a:ext>
              </a:extLst>
            </p:cNvPr>
            <p:cNvCxnSpPr>
              <a:stCxn id="158" idx="6"/>
              <a:endCxn id="159" idx="1"/>
            </p:cNvCxnSpPr>
            <p:nvPr/>
          </p:nvCxnSpPr>
          <p:spPr>
            <a:xfrm flipH="1">
              <a:off x="3365663" y="8620852"/>
              <a:ext cx="199218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CCD7855-5B48-AC47-A707-A401D66CED06}"/>
                </a:ext>
              </a:extLst>
            </p:cNvPr>
            <p:cNvSpPr/>
            <p:nvPr/>
          </p:nvSpPr>
          <p:spPr>
            <a:xfrm>
              <a:off x="3346168" y="8109601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3C85381-F7F0-2441-BE54-53DC9AD082CD}"/>
                </a:ext>
              </a:extLst>
            </p:cNvPr>
            <p:cNvSpPr/>
            <p:nvPr/>
          </p:nvSpPr>
          <p:spPr>
            <a:xfrm>
              <a:off x="5090337" y="8109601"/>
              <a:ext cx="267508" cy="26829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6B47A10-6E12-BD4F-8DC5-ED7B11534E83}"/>
                </a:ext>
              </a:extLst>
            </p:cNvPr>
            <p:cNvCxnSpPr>
              <a:stCxn id="155" idx="6"/>
              <a:endCxn id="156" idx="1"/>
            </p:cNvCxnSpPr>
            <p:nvPr/>
          </p:nvCxnSpPr>
          <p:spPr>
            <a:xfrm>
              <a:off x="3613675" y="8243748"/>
              <a:ext cx="1476661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E1BB535-EB63-DF42-AB66-AA6FD1C99CEE}"/>
                </a:ext>
              </a:extLst>
            </p:cNvPr>
            <p:cNvSpPr/>
            <p:nvPr/>
          </p:nvSpPr>
          <p:spPr>
            <a:xfrm>
              <a:off x="5090337" y="8486705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A301DD3-9633-8045-9766-28F7DF79954D}"/>
                </a:ext>
              </a:extLst>
            </p:cNvPr>
            <p:cNvSpPr/>
            <p:nvPr/>
          </p:nvSpPr>
          <p:spPr>
            <a:xfrm>
              <a:off x="3365664" y="8486705"/>
              <a:ext cx="267508" cy="26829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927F1F6-2951-5F42-ACD2-9805455313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4853" y="4468274"/>
              <a:ext cx="9158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60A014D-5B02-5545-93EB-4C7F558DF8F5}"/>
                </a:ext>
              </a:extLst>
            </p:cNvPr>
            <p:cNvSpPr/>
            <p:nvPr/>
          </p:nvSpPr>
          <p:spPr>
            <a:xfrm>
              <a:off x="2096588" y="4388819"/>
              <a:ext cx="150767" cy="1435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D1802DC-7134-E048-9715-D5411E03E6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7184" y="7493609"/>
              <a:ext cx="9158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5B3164D7-9760-D146-A3B9-00160C0C73E9}"/>
                </a:ext>
              </a:extLst>
            </p:cNvPr>
            <p:cNvSpPr/>
            <p:nvPr/>
          </p:nvSpPr>
          <p:spPr>
            <a:xfrm>
              <a:off x="2088919" y="7414154"/>
              <a:ext cx="150767" cy="1435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1702BA59-EE4E-4342-8E5D-76921F256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075" y="10292638"/>
              <a:ext cx="835540" cy="387241"/>
            </a:xfrm>
            <a:prstGeom prst="rect">
              <a:avLst/>
            </a:prstGeom>
          </p:spPr>
        </p:pic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1D2E28A-7399-9A46-9906-7EE5BF76FC4A}"/>
                </a:ext>
              </a:extLst>
            </p:cNvPr>
            <p:cNvSpPr/>
            <p:nvPr/>
          </p:nvSpPr>
          <p:spPr>
            <a:xfrm>
              <a:off x="2026067" y="4351893"/>
              <a:ext cx="273221" cy="2601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331EC2EA-6B01-7845-BB4E-61168C4A46FA}"/>
                </a:ext>
              </a:extLst>
            </p:cNvPr>
            <p:cNvSpPr/>
            <p:nvPr/>
          </p:nvSpPr>
          <p:spPr>
            <a:xfrm>
              <a:off x="2022540" y="7372006"/>
              <a:ext cx="273221" cy="2601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B0AF9908-CD6D-BF42-8685-EEF79713C92E}"/>
                </a:ext>
              </a:extLst>
            </p:cNvPr>
            <p:cNvGrpSpPr/>
            <p:nvPr/>
          </p:nvGrpSpPr>
          <p:grpSpPr>
            <a:xfrm>
              <a:off x="3278851" y="5878812"/>
              <a:ext cx="403357" cy="332584"/>
              <a:chOff x="1532525" y="2749532"/>
              <a:chExt cx="292795" cy="253600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7DD0468B-3756-FD40-9AED-F5644D27BBF1}"/>
                  </a:ext>
                </a:extLst>
              </p:cNvPr>
              <p:cNvSpPr/>
              <p:nvPr/>
            </p:nvSpPr>
            <p:spPr>
              <a:xfrm>
                <a:off x="1558262" y="2789121"/>
                <a:ext cx="248827" cy="159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15F10FC1-F841-0A4D-821D-1F81AFB3516B}"/>
                  </a:ext>
                </a:extLst>
              </p:cNvPr>
              <p:cNvGrpSpPr/>
              <p:nvPr/>
            </p:nvGrpSpPr>
            <p:grpSpPr>
              <a:xfrm>
                <a:off x="1532525" y="2749532"/>
                <a:ext cx="292795" cy="253600"/>
                <a:chOff x="2946296" y="2762669"/>
                <a:chExt cx="220613" cy="381019"/>
              </a:xfrm>
            </p:grpSpPr>
            <p:sp>
              <p:nvSpPr>
                <p:cNvPr id="225" name="Triangle 234">
                  <a:extLst>
                    <a:ext uri="{FF2B5EF4-FFF2-40B4-BE49-F238E27FC236}">
                      <a16:creationId xmlns:a16="http://schemas.microsoft.com/office/drawing/2014/main" id="{3BDEA34E-96DB-CC48-90F4-4608C5C5E07D}"/>
                    </a:ext>
                  </a:extLst>
                </p:cNvPr>
                <p:cNvSpPr/>
                <p:nvPr/>
              </p:nvSpPr>
              <p:spPr>
                <a:xfrm rot="10800000">
                  <a:off x="2946296" y="2762669"/>
                  <a:ext cx="218661" cy="1885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Triangle 235">
                  <a:extLst>
                    <a:ext uri="{FF2B5EF4-FFF2-40B4-BE49-F238E27FC236}">
                      <a16:creationId xmlns:a16="http://schemas.microsoft.com/office/drawing/2014/main" id="{180643F9-FB99-364F-8B4B-2CE56A760DF6}"/>
                    </a:ext>
                  </a:extLst>
                </p:cNvPr>
                <p:cNvSpPr/>
                <p:nvPr/>
              </p:nvSpPr>
              <p:spPr>
                <a:xfrm>
                  <a:off x="2948248" y="2955187"/>
                  <a:ext cx="218661" cy="1885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4334FC1-52E2-D54E-AEC3-28EDF6C47A3E}"/>
                </a:ext>
              </a:extLst>
            </p:cNvPr>
            <p:cNvGrpSpPr/>
            <p:nvPr/>
          </p:nvGrpSpPr>
          <p:grpSpPr>
            <a:xfrm>
              <a:off x="3280835" y="8906348"/>
              <a:ext cx="403357" cy="332584"/>
              <a:chOff x="1532525" y="2749532"/>
              <a:chExt cx="292795" cy="253600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1DB316EA-6C40-024B-B06D-15C4E1D7A94E}"/>
                  </a:ext>
                </a:extLst>
              </p:cNvPr>
              <p:cNvSpPr/>
              <p:nvPr/>
            </p:nvSpPr>
            <p:spPr>
              <a:xfrm>
                <a:off x="1558262" y="2789121"/>
                <a:ext cx="248827" cy="159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95E59BC1-DF11-BB4A-A6D2-05F393576C75}"/>
                  </a:ext>
                </a:extLst>
              </p:cNvPr>
              <p:cNvGrpSpPr/>
              <p:nvPr/>
            </p:nvGrpSpPr>
            <p:grpSpPr>
              <a:xfrm>
                <a:off x="1532525" y="2749532"/>
                <a:ext cx="292795" cy="253600"/>
                <a:chOff x="2946296" y="2762669"/>
                <a:chExt cx="220613" cy="381019"/>
              </a:xfrm>
            </p:grpSpPr>
            <p:sp>
              <p:nvSpPr>
                <p:cNvPr id="221" name="Triangle 239">
                  <a:extLst>
                    <a:ext uri="{FF2B5EF4-FFF2-40B4-BE49-F238E27FC236}">
                      <a16:creationId xmlns:a16="http://schemas.microsoft.com/office/drawing/2014/main" id="{2295B900-0917-2E41-A797-7497BD55072E}"/>
                    </a:ext>
                  </a:extLst>
                </p:cNvPr>
                <p:cNvSpPr/>
                <p:nvPr/>
              </p:nvSpPr>
              <p:spPr>
                <a:xfrm rot="10800000">
                  <a:off x="2946296" y="2762669"/>
                  <a:ext cx="218661" cy="1885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Triangle 240">
                  <a:extLst>
                    <a:ext uri="{FF2B5EF4-FFF2-40B4-BE49-F238E27FC236}">
                      <a16:creationId xmlns:a16="http://schemas.microsoft.com/office/drawing/2014/main" id="{4162E720-57BF-B448-89A1-06E6D6EF3FC7}"/>
                    </a:ext>
                  </a:extLst>
                </p:cNvPr>
                <p:cNvSpPr/>
                <p:nvPr/>
              </p:nvSpPr>
              <p:spPr>
                <a:xfrm>
                  <a:off x="2948248" y="2955187"/>
                  <a:ext cx="218661" cy="1885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8EF09919-AB1D-8B4A-AE1A-0E7CC9D137A1}"/>
                </a:ext>
              </a:extLst>
            </p:cNvPr>
            <p:cNvSpPr/>
            <p:nvPr/>
          </p:nvSpPr>
          <p:spPr>
            <a:xfrm>
              <a:off x="5039335" y="5092769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C3F2095C-532E-334F-976F-BFE2D5AF1B63}"/>
                </a:ext>
              </a:extLst>
            </p:cNvPr>
            <p:cNvSpPr/>
            <p:nvPr/>
          </p:nvSpPr>
          <p:spPr>
            <a:xfrm>
              <a:off x="5053308" y="5922839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FD92386-5427-2142-85DA-A00E93502721}"/>
                </a:ext>
              </a:extLst>
            </p:cNvPr>
            <p:cNvSpPr/>
            <p:nvPr/>
          </p:nvSpPr>
          <p:spPr>
            <a:xfrm>
              <a:off x="5046104" y="6639837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3C917D36-FBD9-DB46-8F44-709FD4E8853D}"/>
                </a:ext>
              </a:extLst>
            </p:cNvPr>
            <p:cNvSpPr/>
            <p:nvPr/>
          </p:nvSpPr>
          <p:spPr>
            <a:xfrm>
              <a:off x="3326466" y="5469988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6BEC77F-1B36-9E41-8321-A10410F8201B}"/>
                </a:ext>
              </a:extLst>
            </p:cNvPr>
            <p:cNvSpPr/>
            <p:nvPr/>
          </p:nvSpPr>
          <p:spPr>
            <a:xfrm>
              <a:off x="3322005" y="6304999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7713C79-98EB-764D-ADD8-9A2E4F2D74CB}"/>
                </a:ext>
              </a:extLst>
            </p:cNvPr>
            <p:cNvSpPr/>
            <p:nvPr/>
          </p:nvSpPr>
          <p:spPr>
            <a:xfrm>
              <a:off x="5065792" y="8104388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B2221EA3-A7DE-9A48-9588-74326A4B751C}"/>
                </a:ext>
              </a:extLst>
            </p:cNvPr>
            <p:cNvSpPr/>
            <p:nvPr/>
          </p:nvSpPr>
          <p:spPr>
            <a:xfrm>
              <a:off x="5054920" y="8938375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0C1DBF2A-BE9D-5A49-8F77-509D13CAC2C7}"/>
                </a:ext>
              </a:extLst>
            </p:cNvPr>
            <p:cNvSpPr/>
            <p:nvPr/>
          </p:nvSpPr>
          <p:spPr>
            <a:xfrm>
              <a:off x="3326466" y="8482575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2B42896D-7D80-1441-B3EC-8DEF12A83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0562" y="5374436"/>
              <a:ext cx="448779" cy="202371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03E4CCEB-B834-C44E-B368-0A7D6C59E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4325" y="5781869"/>
              <a:ext cx="259820" cy="164894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94E503A6-97FA-4C48-97CD-0B0126E2A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2500" y="6486919"/>
              <a:ext cx="444257" cy="276821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BCE312CB-B64A-CD49-844E-F38F94263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1192" y="6149946"/>
              <a:ext cx="420026" cy="207617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3868AF33-DFED-3640-9137-581CDDE67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9542" y="4948435"/>
              <a:ext cx="448779" cy="202371"/>
            </a:xfrm>
            <a:prstGeom prst="rect">
              <a:avLst/>
            </a:prstGeom>
          </p:spPr>
        </p:pic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4D70D00-BF69-1E42-BC4A-0F2E5CDF46B1}"/>
                </a:ext>
              </a:extLst>
            </p:cNvPr>
            <p:cNvCxnSpPr>
              <a:cxnSpLocks/>
            </p:cNvCxnSpPr>
            <p:nvPr/>
          </p:nvCxnSpPr>
          <p:spPr>
            <a:xfrm>
              <a:off x="4135877" y="9069687"/>
              <a:ext cx="388769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348D736-AA54-D940-9053-83B5272F1D21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83" y="8619940"/>
              <a:ext cx="38876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87E1A18-B1E6-FC45-BFAE-030B89EA02C0}"/>
                </a:ext>
              </a:extLst>
            </p:cNvPr>
            <p:cNvCxnSpPr>
              <a:cxnSpLocks/>
            </p:cNvCxnSpPr>
            <p:nvPr/>
          </p:nvCxnSpPr>
          <p:spPr>
            <a:xfrm>
              <a:off x="4228579" y="8238602"/>
              <a:ext cx="388769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B7103AB4-8499-F247-8F06-D84D51C37EE2}"/>
                </a:ext>
              </a:extLst>
            </p:cNvPr>
            <p:cNvCxnSpPr>
              <a:cxnSpLocks/>
            </p:cNvCxnSpPr>
            <p:nvPr/>
          </p:nvCxnSpPr>
          <p:spPr>
            <a:xfrm>
              <a:off x="4252105" y="6435821"/>
              <a:ext cx="38876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D5D4E56-4EC8-5344-9719-1B5727421288}"/>
                </a:ext>
              </a:extLst>
            </p:cNvPr>
            <p:cNvCxnSpPr>
              <a:cxnSpLocks/>
            </p:cNvCxnSpPr>
            <p:nvPr/>
          </p:nvCxnSpPr>
          <p:spPr>
            <a:xfrm>
              <a:off x="4228579" y="6779588"/>
              <a:ext cx="388769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EF84352-F7EC-2849-A8DE-B1A12622A6B8}"/>
                </a:ext>
              </a:extLst>
            </p:cNvPr>
            <p:cNvCxnSpPr>
              <a:cxnSpLocks/>
            </p:cNvCxnSpPr>
            <p:nvPr/>
          </p:nvCxnSpPr>
          <p:spPr>
            <a:xfrm>
              <a:off x="4284527" y="5617315"/>
              <a:ext cx="6333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B94E30A-1401-9048-8AF3-9341CD3BEA2F}"/>
                </a:ext>
              </a:extLst>
            </p:cNvPr>
            <p:cNvCxnSpPr>
              <a:cxnSpLocks/>
            </p:cNvCxnSpPr>
            <p:nvPr/>
          </p:nvCxnSpPr>
          <p:spPr>
            <a:xfrm>
              <a:off x="4247988" y="6051021"/>
              <a:ext cx="388769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DAE279D-A497-F24C-9102-77BD71224D4C}"/>
                </a:ext>
              </a:extLst>
            </p:cNvPr>
            <p:cNvCxnSpPr>
              <a:cxnSpLocks/>
            </p:cNvCxnSpPr>
            <p:nvPr/>
          </p:nvCxnSpPr>
          <p:spPr>
            <a:xfrm>
              <a:off x="4331967" y="5231575"/>
              <a:ext cx="38876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1F8040C-11B6-8C46-8D82-7E68D54459E7}"/>
                </a:ext>
              </a:extLst>
            </p:cNvPr>
            <p:cNvCxnSpPr>
              <a:stCxn id="198" idx="6"/>
              <a:endCxn id="199" idx="1"/>
            </p:cNvCxnSpPr>
            <p:nvPr/>
          </p:nvCxnSpPr>
          <p:spPr>
            <a:xfrm flipH="1">
              <a:off x="3387211" y="3449211"/>
              <a:ext cx="199218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05E23BB9-ED64-604F-93D5-38565F2E7C8E}"/>
                </a:ext>
              </a:extLst>
            </p:cNvPr>
            <p:cNvSpPr/>
            <p:nvPr/>
          </p:nvSpPr>
          <p:spPr>
            <a:xfrm>
              <a:off x="3375689" y="3665319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CA55036C-49EA-D74E-BCFD-979B4805AE37}"/>
                </a:ext>
              </a:extLst>
            </p:cNvPr>
            <p:cNvCxnSpPr>
              <a:cxnSpLocks/>
              <a:stCxn id="195" idx="6"/>
            </p:cNvCxnSpPr>
            <p:nvPr/>
          </p:nvCxnSpPr>
          <p:spPr>
            <a:xfrm>
              <a:off x="3643196" y="3799466"/>
              <a:ext cx="145274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412E505-07D0-9A4E-8B64-22C207F82272}"/>
                </a:ext>
              </a:extLst>
            </p:cNvPr>
            <p:cNvCxnSpPr>
              <a:cxnSpLocks/>
            </p:cNvCxnSpPr>
            <p:nvPr/>
          </p:nvCxnSpPr>
          <p:spPr>
            <a:xfrm>
              <a:off x="3659140" y="3072107"/>
              <a:ext cx="1452746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D9AD384-E6C9-D74E-A8BD-35AEB2ED5E2D}"/>
                </a:ext>
              </a:extLst>
            </p:cNvPr>
            <p:cNvSpPr/>
            <p:nvPr/>
          </p:nvSpPr>
          <p:spPr>
            <a:xfrm>
              <a:off x="5111887" y="3315064"/>
              <a:ext cx="267508" cy="268295"/>
            </a:xfrm>
            <a:prstGeom prst="ellipse">
              <a:avLst/>
            </a:prstGeom>
            <a:solidFill>
              <a:srgbClr val="F4B18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C22794AA-7899-EB47-8696-F846D11AAE67}"/>
                </a:ext>
              </a:extLst>
            </p:cNvPr>
            <p:cNvSpPr/>
            <p:nvPr/>
          </p:nvSpPr>
          <p:spPr>
            <a:xfrm>
              <a:off x="3387213" y="3315064"/>
              <a:ext cx="267508" cy="26829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34CCD72B-6233-434E-9373-ED872F1EC1B3}"/>
                </a:ext>
              </a:extLst>
            </p:cNvPr>
            <p:cNvGrpSpPr/>
            <p:nvPr/>
          </p:nvGrpSpPr>
          <p:grpSpPr>
            <a:xfrm>
              <a:off x="3306293" y="2892200"/>
              <a:ext cx="403357" cy="332584"/>
              <a:chOff x="1532525" y="2749532"/>
              <a:chExt cx="292795" cy="253600"/>
            </a:xfrm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63ABB835-62E7-7A49-9D49-B2F7A61BFE0C}"/>
                  </a:ext>
                </a:extLst>
              </p:cNvPr>
              <p:cNvSpPr/>
              <p:nvPr/>
            </p:nvSpPr>
            <p:spPr>
              <a:xfrm>
                <a:off x="1558262" y="2789121"/>
                <a:ext cx="248827" cy="159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9CF7CCF7-B6E6-D349-B9B3-55905B593520}"/>
                  </a:ext>
                </a:extLst>
              </p:cNvPr>
              <p:cNvGrpSpPr/>
              <p:nvPr/>
            </p:nvGrpSpPr>
            <p:grpSpPr>
              <a:xfrm>
                <a:off x="1532525" y="2749532"/>
                <a:ext cx="292795" cy="253600"/>
                <a:chOff x="2946296" y="2762669"/>
                <a:chExt cx="220613" cy="381019"/>
              </a:xfrm>
            </p:grpSpPr>
            <p:sp>
              <p:nvSpPr>
                <p:cNvPr id="217" name="Triangle 234">
                  <a:extLst>
                    <a:ext uri="{FF2B5EF4-FFF2-40B4-BE49-F238E27FC236}">
                      <a16:creationId xmlns:a16="http://schemas.microsoft.com/office/drawing/2014/main" id="{5976FF40-E888-E248-BE6C-0E4AAC835229}"/>
                    </a:ext>
                  </a:extLst>
                </p:cNvPr>
                <p:cNvSpPr/>
                <p:nvPr/>
              </p:nvSpPr>
              <p:spPr>
                <a:xfrm rot="10800000">
                  <a:off x="2946296" y="2762669"/>
                  <a:ext cx="218661" cy="1885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8" name="Triangle 235">
                  <a:extLst>
                    <a:ext uri="{FF2B5EF4-FFF2-40B4-BE49-F238E27FC236}">
                      <a16:creationId xmlns:a16="http://schemas.microsoft.com/office/drawing/2014/main" id="{EC450319-2117-5042-8D3F-160FE2BDA1E6}"/>
                    </a:ext>
                  </a:extLst>
                </p:cNvPr>
                <p:cNvSpPr/>
                <p:nvPr/>
              </p:nvSpPr>
              <p:spPr>
                <a:xfrm>
                  <a:off x="2948248" y="2955187"/>
                  <a:ext cx="218661" cy="1885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CF70C97-BB90-8046-8804-EC901B294C39}"/>
                </a:ext>
              </a:extLst>
            </p:cNvPr>
            <p:cNvSpPr/>
            <p:nvPr/>
          </p:nvSpPr>
          <p:spPr>
            <a:xfrm>
              <a:off x="5080751" y="2936226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B636B539-6B1B-FE4F-9845-6522535F3CC8}"/>
                </a:ext>
              </a:extLst>
            </p:cNvPr>
            <p:cNvSpPr/>
            <p:nvPr/>
          </p:nvSpPr>
          <p:spPr>
            <a:xfrm>
              <a:off x="5073546" y="3653225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76F8905-8229-6542-B244-B47FD67697BE}"/>
                </a:ext>
              </a:extLst>
            </p:cNvPr>
            <p:cNvSpPr/>
            <p:nvPr/>
          </p:nvSpPr>
          <p:spPr>
            <a:xfrm>
              <a:off x="3349447" y="3318387"/>
              <a:ext cx="309671" cy="274730"/>
            </a:xfrm>
            <a:prstGeom prst="rect">
              <a:avLst/>
            </a:prstGeom>
            <a:solidFill>
              <a:srgbClr val="76A5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02C88822-67C7-9343-86AD-95812DE0F04A}"/>
                </a:ext>
              </a:extLst>
            </p:cNvPr>
            <p:cNvCxnSpPr>
              <a:cxnSpLocks/>
            </p:cNvCxnSpPr>
            <p:nvPr/>
          </p:nvCxnSpPr>
          <p:spPr>
            <a:xfrm>
              <a:off x="4279547" y="3449209"/>
              <a:ext cx="38876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A4339F86-4CC1-0E46-97AC-174FAC24E28A}"/>
                </a:ext>
              </a:extLst>
            </p:cNvPr>
            <p:cNvCxnSpPr>
              <a:cxnSpLocks/>
            </p:cNvCxnSpPr>
            <p:nvPr/>
          </p:nvCxnSpPr>
          <p:spPr>
            <a:xfrm>
              <a:off x="4256021" y="3792976"/>
              <a:ext cx="388769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3DB0E959-3E08-2943-B4EE-1E52AA52B354}"/>
                </a:ext>
              </a:extLst>
            </p:cNvPr>
            <p:cNvCxnSpPr>
              <a:cxnSpLocks/>
            </p:cNvCxnSpPr>
            <p:nvPr/>
          </p:nvCxnSpPr>
          <p:spPr>
            <a:xfrm>
              <a:off x="4275430" y="3064409"/>
              <a:ext cx="388769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66FC9241-DE28-C048-9555-F76CCE437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6106" y="10255767"/>
              <a:ext cx="835540" cy="387241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DB21BF67-CA4E-F14D-9579-04F22CB5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50672" y="2852436"/>
              <a:ext cx="254290" cy="164540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D1CD851C-DC59-7F42-BAA3-1DE5A3832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96713" y="3514370"/>
              <a:ext cx="411352" cy="269248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241C7B6F-0164-EC49-B6DF-2F0523F81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24220" y="3173261"/>
              <a:ext cx="388914" cy="201936"/>
            </a:xfrm>
            <a:prstGeom prst="rect">
              <a:avLst/>
            </a:prstGeom>
          </p:spPr>
        </p:pic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83764DAE-AD51-8549-9750-CBC869008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25099" y="8353339"/>
              <a:ext cx="470054" cy="222657"/>
            </a:xfrm>
            <a:prstGeom prst="rect">
              <a:avLst/>
            </a:prstGeom>
          </p:spPr>
        </p:pic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CCE123AA-84D1-C84F-A9AE-787544F8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95889" y="7899446"/>
              <a:ext cx="470054" cy="222657"/>
            </a:xfrm>
            <a:prstGeom prst="rect">
              <a:avLst/>
            </a:prstGeom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74551123-744B-0349-95F8-F7F29E7E6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29377" y="8777889"/>
              <a:ext cx="280383" cy="189671"/>
            </a:xfrm>
            <a:prstGeom prst="rect">
              <a:avLst/>
            </a:prstGeom>
          </p:spPr>
        </p:pic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BE136A14-D0D1-D743-8B41-95F38E4F9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86067" y="2209802"/>
              <a:ext cx="791225" cy="274731"/>
            </a:xfrm>
            <a:prstGeom prst="rect">
              <a:avLst/>
            </a:prstGeom>
          </p:spPr>
        </p:pic>
      </p:grpSp>
      <p:sp>
        <p:nvSpPr>
          <p:cNvPr id="228" name="Content Placeholder 2">
            <a:extLst>
              <a:ext uri="{FF2B5EF4-FFF2-40B4-BE49-F238E27FC236}">
                <a16:creationId xmlns:a16="http://schemas.microsoft.com/office/drawing/2014/main" id="{6AC73960-4A02-854B-9D76-DFF29FA32B1D}"/>
              </a:ext>
            </a:extLst>
          </p:cNvPr>
          <p:cNvSpPr txBox="1">
            <a:spLocks/>
          </p:cNvSpPr>
          <p:nvPr/>
        </p:nvSpPr>
        <p:spPr>
          <a:xfrm>
            <a:off x="505264" y="2412925"/>
            <a:ext cx="7367764" cy="11365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Coherent access: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Information communicated by quantum channel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9" name="Content Placeholder 2">
            <a:extLst>
              <a:ext uri="{FF2B5EF4-FFF2-40B4-BE49-F238E27FC236}">
                <a16:creationId xmlns:a16="http://schemas.microsoft.com/office/drawing/2014/main" id="{19661B00-D6F5-0847-B0FB-B9B34AC595FD}"/>
              </a:ext>
            </a:extLst>
          </p:cNvPr>
          <p:cNvSpPr txBox="1">
            <a:spLocks/>
          </p:cNvSpPr>
          <p:nvPr/>
        </p:nvSpPr>
        <p:spPr>
          <a:xfrm>
            <a:off x="505264" y="3991342"/>
            <a:ext cx="7367764" cy="24466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Incoherent access: 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Information communicated by classical channel </a:t>
            </a: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(i.e., via LOCC’s)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Lab system completely measured between lab </a:t>
            </a:r>
            <a:r>
              <a:rPr lang="en-US" sz="2800" dirty="0" err="1">
                <a:solidFill>
                  <a:schemeClr val="bg1"/>
                </a:solidFill>
              </a:rPr>
              <a:t>a</a:t>
            </a:r>
            <a:r>
              <a:rPr lang="en-US" sz="2800" dirty="0" err="1">
                <a:solidFill>
                  <a:schemeClr val="tx1"/>
                </a:solidFill>
              </a:rPr>
              <a:t>oracle</a:t>
            </a:r>
            <a:r>
              <a:rPr lang="en-US" sz="2800" dirty="0">
                <a:solidFill>
                  <a:schemeClr val="tx1"/>
                </a:solidFill>
              </a:rPr>
              <a:t> accesses</a:t>
            </a:r>
          </a:p>
          <a:p>
            <a:pPr>
              <a:buFont typeface="Wingdings" pitchFamily="2" charset="2"/>
              <a:buChar char="§"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4F295A1-A817-C946-963C-D793E9D2982E}"/>
              </a:ext>
            </a:extLst>
          </p:cNvPr>
          <p:cNvSpPr/>
          <p:nvPr/>
        </p:nvSpPr>
        <p:spPr>
          <a:xfrm>
            <a:off x="8693843" y="1572205"/>
            <a:ext cx="1235310" cy="4592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2B34A0F-7C96-C44B-BDFF-8F46B22DF5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6963" y="1647695"/>
            <a:ext cx="478218" cy="288736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9DDC2A2A-8007-8045-8F61-9AC6F5B79C40}"/>
              </a:ext>
            </a:extLst>
          </p:cNvPr>
          <p:cNvSpPr/>
          <p:nvPr/>
        </p:nvSpPr>
        <p:spPr>
          <a:xfrm>
            <a:off x="8693843" y="3693880"/>
            <a:ext cx="1235310" cy="45923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496AB37D-989C-2643-A7C6-5DF122C9C6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6963" y="3769370"/>
            <a:ext cx="478218" cy="288736"/>
          </a:xfrm>
          <a:prstGeom prst="rect">
            <a:avLst/>
          </a:prstGeom>
        </p:spPr>
      </p:pic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0115C5B3-147E-6E4A-AC35-A8CAFBE661CD}"/>
              </a:ext>
            </a:extLst>
          </p:cNvPr>
          <p:cNvSpPr txBox="1">
            <a:spLocks/>
          </p:cNvSpPr>
          <p:nvPr/>
        </p:nvSpPr>
        <p:spPr>
          <a:xfrm>
            <a:off x="540467" y="1162949"/>
            <a:ext cx="6919877" cy="11365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How is information communicated between the lab and working space?</a:t>
            </a:r>
          </a:p>
        </p:txBody>
      </p:sp>
    </p:spTree>
    <p:extLst>
      <p:ext uri="{BB962C8B-B14F-4D97-AF65-F5344CB8AC3E}">
        <p14:creationId xmlns:p14="http://schemas.microsoft.com/office/powerpoint/2010/main" val="11572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445CE954-E34A-7E47-A88B-BE8B7CED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Types of access</a:t>
            </a:r>
          </a:p>
        </p:txBody>
      </p:sp>
      <p:sp>
        <p:nvSpPr>
          <p:cNvPr id="228" name="Content Placeholder 2">
            <a:extLst>
              <a:ext uri="{FF2B5EF4-FFF2-40B4-BE49-F238E27FC236}">
                <a16:creationId xmlns:a16="http://schemas.microsoft.com/office/drawing/2014/main" id="{6AC73960-4A02-854B-9D76-DFF29FA32B1D}"/>
              </a:ext>
            </a:extLst>
          </p:cNvPr>
          <p:cNvSpPr txBox="1">
            <a:spLocks/>
          </p:cNvSpPr>
          <p:nvPr/>
        </p:nvSpPr>
        <p:spPr>
          <a:xfrm>
            <a:off x="505264" y="2412925"/>
            <a:ext cx="7367764" cy="11365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Coherent access: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Information communicated by quantum channel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9" name="Content Placeholder 2">
            <a:extLst>
              <a:ext uri="{FF2B5EF4-FFF2-40B4-BE49-F238E27FC236}">
                <a16:creationId xmlns:a16="http://schemas.microsoft.com/office/drawing/2014/main" id="{19661B00-D6F5-0847-B0FB-B9B34AC595FD}"/>
              </a:ext>
            </a:extLst>
          </p:cNvPr>
          <p:cNvSpPr txBox="1">
            <a:spLocks/>
          </p:cNvSpPr>
          <p:nvPr/>
        </p:nvSpPr>
        <p:spPr>
          <a:xfrm>
            <a:off x="505264" y="3991342"/>
            <a:ext cx="7367764" cy="24466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Incoherent access: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Information communicated by classical channel </a:t>
            </a: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(i.e., via LOCC’s)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Lab system completely measured between lab </a:t>
            </a:r>
            <a:r>
              <a:rPr lang="en-US" sz="2800" dirty="0" err="1">
                <a:solidFill>
                  <a:schemeClr val="bg1"/>
                </a:solidFill>
              </a:rPr>
              <a:t>a</a:t>
            </a:r>
            <a:r>
              <a:rPr lang="en-US" sz="2800" dirty="0" err="1">
                <a:solidFill>
                  <a:schemeClr val="tx1"/>
                </a:solidFill>
              </a:rPr>
              <a:t>oracle</a:t>
            </a:r>
            <a:r>
              <a:rPr lang="en-US" sz="2800" dirty="0">
                <a:solidFill>
                  <a:schemeClr val="tx1"/>
                </a:solidFill>
              </a:rPr>
              <a:t> accesses</a:t>
            </a:r>
          </a:p>
          <a:p>
            <a:pPr>
              <a:buFont typeface="Wingdings" pitchFamily="2" charset="2"/>
              <a:buChar char="§"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0115C5B3-147E-6E4A-AC35-A8CAFBE661CD}"/>
              </a:ext>
            </a:extLst>
          </p:cNvPr>
          <p:cNvSpPr txBox="1">
            <a:spLocks/>
          </p:cNvSpPr>
          <p:nvPr/>
        </p:nvSpPr>
        <p:spPr>
          <a:xfrm>
            <a:off x="540467" y="1162949"/>
            <a:ext cx="6919877" cy="11365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How is information communicated between the lab and working space?</a:t>
            </a:r>
          </a:p>
        </p:txBody>
      </p:sp>
      <p:sp>
        <p:nvSpPr>
          <p:cNvPr id="100" name="Left Brace 99">
            <a:extLst>
              <a:ext uri="{FF2B5EF4-FFF2-40B4-BE49-F238E27FC236}">
                <a16:creationId xmlns:a16="http://schemas.microsoft.com/office/drawing/2014/main" id="{521FE2D5-DC1D-1D46-8D13-51ECB52FCDD0}"/>
              </a:ext>
            </a:extLst>
          </p:cNvPr>
          <p:cNvSpPr/>
          <p:nvPr/>
        </p:nvSpPr>
        <p:spPr>
          <a:xfrm rot="10800000">
            <a:off x="7873028" y="2299483"/>
            <a:ext cx="293072" cy="1271811"/>
          </a:xfrm>
          <a:prstGeom prst="leftBrace">
            <a:avLst>
              <a:gd name="adj1" fmla="val 62217"/>
              <a:gd name="adj2" fmla="val 50000"/>
            </a:avLst>
          </a:prstGeom>
          <a:ln w="38100">
            <a:solidFill>
              <a:srgbClr val="E89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33AE235E-607C-9A4D-824B-C4573168CF92}"/>
              </a:ext>
            </a:extLst>
          </p:cNvPr>
          <p:cNvSpPr txBox="1">
            <a:spLocks/>
          </p:cNvSpPr>
          <p:nvPr/>
        </p:nvSpPr>
        <p:spPr>
          <a:xfrm>
            <a:off x="8378292" y="2469803"/>
            <a:ext cx="3278284" cy="1152493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200" b="1" dirty="0">
                <a:solidFill>
                  <a:schemeClr val="accent1"/>
                </a:solidFill>
              </a:rPr>
              <a:t>Quantum memory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200" b="1" dirty="0">
                <a:solidFill>
                  <a:schemeClr val="accent1"/>
                </a:solidFill>
              </a:rPr>
              <a:t>Quantum computation on stored quantum data</a:t>
            </a:r>
          </a:p>
        </p:txBody>
      </p:sp>
      <p:sp>
        <p:nvSpPr>
          <p:cNvPr id="107" name="Left Brace 106">
            <a:extLst>
              <a:ext uri="{FF2B5EF4-FFF2-40B4-BE49-F238E27FC236}">
                <a16:creationId xmlns:a16="http://schemas.microsoft.com/office/drawing/2014/main" id="{EFECEC56-662D-5745-A2B2-773B27F156A3}"/>
              </a:ext>
            </a:extLst>
          </p:cNvPr>
          <p:cNvSpPr/>
          <p:nvPr/>
        </p:nvSpPr>
        <p:spPr>
          <a:xfrm rot="10800000">
            <a:off x="7885725" y="3991342"/>
            <a:ext cx="293073" cy="2446610"/>
          </a:xfrm>
          <a:prstGeom prst="leftBrace">
            <a:avLst>
              <a:gd name="adj1" fmla="val 62217"/>
              <a:gd name="adj2" fmla="val 50000"/>
            </a:avLst>
          </a:prstGeom>
          <a:ln w="38100">
            <a:solidFill>
              <a:srgbClr val="E89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52527E1B-25A9-4B40-9800-F481058F74CF}"/>
              </a:ext>
            </a:extLst>
          </p:cNvPr>
          <p:cNvSpPr txBox="1">
            <a:spLocks/>
          </p:cNvSpPr>
          <p:nvPr/>
        </p:nvSpPr>
        <p:spPr>
          <a:xfrm>
            <a:off x="8408452" y="4353939"/>
            <a:ext cx="3278284" cy="191954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200" b="1" dirty="0">
                <a:solidFill>
                  <a:schemeClr val="accent1"/>
                </a:solidFill>
              </a:rPr>
              <a:t>No quantum memory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200" b="1" dirty="0">
                <a:solidFill>
                  <a:schemeClr val="accent1"/>
                </a:solidFill>
              </a:rPr>
              <a:t>Quantum computation on stored </a:t>
            </a:r>
            <a:r>
              <a:rPr lang="en-US" sz="2200" b="1" i="1" dirty="0">
                <a:solidFill>
                  <a:schemeClr val="accent1"/>
                </a:solidFill>
              </a:rPr>
              <a:t>classical</a:t>
            </a:r>
            <a:r>
              <a:rPr lang="en-US" sz="2200" b="1" dirty="0">
                <a:solidFill>
                  <a:schemeClr val="accent1"/>
                </a:solidFill>
              </a:rPr>
              <a:t> data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200" b="1" dirty="0">
                <a:solidFill>
                  <a:schemeClr val="accent1"/>
                </a:solidFill>
              </a:rPr>
              <a:t>Can still employ adaptive strategies </a:t>
            </a:r>
          </a:p>
        </p:txBody>
      </p:sp>
    </p:spTree>
    <p:extLst>
      <p:ext uri="{BB962C8B-B14F-4D97-AF65-F5344CB8AC3E}">
        <p14:creationId xmlns:p14="http://schemas.microsoft.com/office/powerpoint/2010/main" val="48713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445CE954-E34A-7E47-A88B-BE8B7CED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Complexity of a Task with specified access type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D428672-1000-C540-AC46-145BA47FAB5C}"/>
              </a:ext>
            </a:extLst>
          </p:cNvPr>
          <p:cNvSpPr/>
          <p:nvPr/>
        </p:nvSpPr>
        <p:spPr>
          <a:xfrm>
            <a:off x="825500" y="4004383"/>
            <a:ext cx="10642600" cy="1374909"/>
          </a:xfrm>
          <a:prstGeom prst="rect">
            <a:avLst/>
          </a:prstGeom>
          <a:noFill/>
          <a:ln w="38100">
            <a:solidFill>
              <a:srgbClr val="E89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02BD6-5C9A-3F41-9790-BBFD0C7B90F6}"/>
              </a:ext>
            </a:extLst>
          </p:cNvPr>
          <p:cNvSpPr/>
          <p:nvPr/>
        </p:nvSpPr>
        <p:spPr>
          <a:xfrm>
            <a:off x="825500" y="1605036"/>
            <a:ext cx="10642600" cy="1374909"/>
          </a:xfrm>
          <a:prstGeom prst="rect">
            <a:avLst/>
          </a:prstGeom>
          <a:noFill/>
          <a:ln w="38100">
            <a:solidFill>
              <a:srgbClr val="E89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952D19-96BB-8242-B4AA-E1796E9A4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879340"/>
            <a:ext cx="10083786" cy="790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A2C8BA-2FA4-B446-A81E-9124E5114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4268963"/>
            <a:ext cx="10083800" cy="7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96B898-C6B4-994C-B351-BB8D46F7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Other access types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81BE594-E41E-B340-A286-83565006F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7" y="970642"/>
            <a:ext cx="94107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96B898-C6B4-994C-B351-BB8D46F7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Other access types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81BE594-E41E-B340-A286-83565006F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7" y="970642"/>
            <a:ext cx="9410700" cy="57023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5999875-82B8-B741-9F9F-53B099E52D3C}"/>
              </a:ext>
            </a:extLst>
          </p:cNvPr>
          <p:cNvSpPr txBox="1">
            <a:spLocks/>
          </p:cNvSpPr>
          <p:nvPr/>
        </p:nvSpPr>
        <p:spPr>
          <a:xfrm>
            <a:off x="5097214" y="215628"/>
            <a:ext cx="8373578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accent1"/>
                </a:solidFill>
              </a:rPr>
              <a:t>QUALM complexity advantage is </a:t>
            </a:r>
            <a:r>
              <a:rPr lang="en-US" sz="2400" b="1" i="1" dirty="0">
                <a:solidFill>
                  <a:schemeClr val="accent1"/>
                </a:solidFill>
              </a:rPr>
              <a:t>physically</a:t>
            </a:r>
            <a:r>
              <a:rPr lang="en-US" sz="2400" b="1" dirty="0">
                <a:solidFill>
                  <a:schemeClr val="accent1"/>
                </a:solidFill>
              </a:rPr>
              <a:t> important!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C58536-AAF2-7E43-A320-0D0CE7319F6B}"/>
              </a:ext>
            </a:extLst>
          </p:cNvPr>
          <p:cNvSpPr/>
          <p:nvPr/>
        </p:nvSpPr>
        <p:spPr>
          <a:xfrm>
            <a:off x="4977114" y="161908"/>
            <a:ext cx="7060556" cy="532572"/>
          </a:xfrm>
          <a:prstGeom prst="rect">
            <a:avLst/>
          </a:prstGeom>
          <a:noFill/>
          <a:ln w="38100">
            <a:solidFill>
              <a:srgbClr val="E89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8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96B898-C6B4-994C-B351-BB8D46F7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Other access types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81BE594-E41E-B340-A286-83565006F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7" y="970642"/>
            <a:ext cx="9410700" cy="5702300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23175384-A5FE-6240-BB80-355C9A40DD56}"/>
              </a:ext>
            </a:extLst>
          </p:cNvPr>
          <p:cNvSpPr/>
          <p:nvPr/>
        </p:nvSpPr>
        <p:spPr>
          <a:xfrm>
            <a:off x="9734303" y="5234955"/>
            <a:ext cx="45141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BAED9A6-FA88-604C-A0C3-BAFDE571035D}"/>
              </a:ext>
            </a:extLst>
          </p:cNvPr>
          <p:cNvSpPr/>
          <p:nvPr/>
        </p:nvSpPr>
        <p:spPr>
          <a:xfrm>
            <a:off x="9734302" y="4079415"/>
            <a:ext cx="45141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51F7270-5D03-9642-A660-2479FEA0C5B7}"/>
              </a:ext>
            </a:extLst>
          </p:cNvPr>
          <p:cNvSpPr txBox="1">
            <a:spLocks/>
          </p:cNvSpPr>
          <p:nvPr/>
        </p:nvSpPr>
        <p:spPr>
          <a:xfrm>
            <a:off x="10286534" y="5042229"/>
            <a:ext cx="1799374" cy="7664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[Huang, </a:t>
            </a:r>
            <a:r>
              <a:rPr lang="en-US" sz="2200" b="1" dirty="0" err="1">
                <a:solidFill>
                  <a:srgbClr val="0070C0"/>
                </a:solidFill>
              </a:rPr>
              <a:t>Kueng</a:t>
            </a:r>
            <a:r>
              <a:rPr lang="en-US" sz="2200" b="1" dirty="0">
                <a:solidFill>
                  <a:srgbClr val="0070C0"/>
                </a:solidFill>
              </a:rPr>
              <a:t>, </a:t>
            </a:r>
            <a:r>
              <a:rPr lang="en-US" sz="2200" b="1" dirty="0" err="1">
                <a:solidFill>
                  <a:srgbClr val="0070C0"/>
                </a:solidFill>
              </a:rPr>
              <a:t>Preskill</a:t>
            </a:r>
            <a:r>
              <a:rPr lang="en-US" sz="2200" b="1" dirty="0">
                <a:solidFill>
                  <a:srgbClr val="0070C0"/>
                </a:solidFill>
              </a:rPr>
              <a:t> ‘21]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7AC2E0-DE1A-BA42-8EA4-6E6D575AC376}"/>
              </a:ext>
            </a:extLst>
          </p:cNvPr>
          <p:cNvSpPr txBox="1">
            <a:spLocks/>
          </p:cNvSpPr>
          <p:nvPr/>
        </p:nvSpPr>
        <p:spPr>
          <a:xfrm>
            <a:off x="10298238" y="3904535"/>
            <a:ext cx="1799374" cy="7664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[Bacon, Childs, van Dam ‘05]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5F84F10-BA27-9C43-937F-9514EE64E910}"/>
              </a:ext>
            </a:extLst>
          </p:cNvPr>
          <p:cNvSpPr txBox="1">
            <a:spLocks/>
          </p:cNvSpPr>
          <p:nvPr/>
        </p:nvSpPr>
        <p:spPr>
          <a:xfrm>
            <a:off x="5097214" y="215628"/>
            <a:ext cx="8373578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accent1"/>
                </a:solidFill>
              </a:rPr>
              <a:t>QUALM complexity advantage is </a:t>
            </a:r>
            <a:r>
              <a:rPr lang="en-US" sz="2400" b="1" i="1" dirty="0">
                <a:solidFill>
                  <a:schemeClr val="accent1"/>
                </a:solidFill>
              </a:rPr>
              <a:t>physically</a:t>
            </a:r>
            <a:r>
              <a:rPr lang="en-US" sz="2400" b="1" dirty="0">
                <a:solidFill>
                  <a:schemeClr val="accent1"/>
                </a:solidFill>
              </a:rPr>
              <a:t> important!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D3E9E3-D07A-EB4F-A284-C739595BF76B}"/>
              </a:ext>
            </a:extLst>
          </p:cNvPr>
          <p:cNvSpPr/>
          <p:nvPr/>
        </p:nvSpPr>
        <p:spPr>
          <a:xfrm>
            <a:off x="4977114" y="161908"/>
            <a:ext cx="7060556" cy="532572"/>
          </a:xfrm>
          <a:prstGeom prst="rect">
            <a:avLst/>
          </a:prstGeom>
          <a:noFill/>
          <a:ln w="38100">
            <a:solidFill>
              <a:srgbClr val="E89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3" y="855476"/>
            <a:ext cx="10289177" cy="5305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Q: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Is an </a:t>
            </a:r>
            <a:r>
              <a:rPr lang="en-US" sz="2800" i="1" dirty="0">
                <a:solidFill>
                  <a:schemeClr val="tx1"/>
                </a:solidFill>
              </a:rPr>
              <a:t>experiment </a:t>
            </a:r>
            <a:r>
              <a:rPr lang="en-US" sz="2800" dirty="0">
                <a:solidFill>
                  <a:schemeClr val="tx1"/>
                </a:solidFill>
              </a:rPr>
              <a:t>a type of </a:t>
            </a:r>
            <a:r>
              <a:rPr lang="en-US" sz="2800" i="1" dirty="0">
                <a:solidFill>
                  <a:schemeClr val="tx1"/>
                </a:solidFill>
              </a:rPr>
              <a:t>algorithm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Q: </a:t>
            </a:r>
            <a:r>
              <a:rPr lang="en-US" sz="2800" dirty="0">
                <a:solidFill>
                  <a:schemeClr val="tx1"/>
                </a:solidFill>
              </a:rPr>
              <a:t>What is the </a:t>
            </a:r>
            <a:r>
              <a:rPr lang="en-US" sz="2800" i="1" dirty="0">
                <a:solidFill>
                  <a:schemeClr val="tx1"/>
                </a:solidFill>
              </a:rPr>
              <a:t>complexity</a:t>
            </a:r>
            <a:r>
              <a:rPr lang="en-US" sz="2800" dirty="0">
                <a:solidFill>
                  <a:schemeClr val="tx1"/>
                </a:solidFill>
              </a:rPr>
              <a:t> of an experiment?</a:t>
            </a: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Q: </a:t>
            </a:r>
            <a:r>
              <a:rPr lang="en-US" sz="2800" dirty="0">
                <a:solidFill>
                  <a:schemeClr val="tx1"/>
                </a:solidFill>
              </a:rPr>
              <a:t>Can tools from quantum algorithms speed up experiments?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Q: </a:t>
            </a:r>
            <a:r>
              <a:rPr lang="en-US" sz="2800" dirty="0">
                <a:solidFill>
                  <a:schemeClr val="tx1"/>
                </a:solidFill>
              </a:rPr>
              <a:t>Is there a provable advantage of coherent vs. incoherent apparatus?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96B898-C6B4-994C-B351-BB8D46F7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Other access types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81BE594-E41E-B340-A286-83565006F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7" y="970642"/>
            <a:ext cx="9410700" cy="57023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03BCFE-E199-0748-B70F-01927007A4FA}"/>
              </a:ext>
            </a:extLst>
          </p:cNvPr>
          <p:cNvSpPr/>
          <p:nvPr/>
        </p:nvSpPr>
        <p:spPr>
          <a:xfrm>
            <a:off x="6968336" y="5801013"/>
            <a:ext cx="2765967" cy="718457"/>
          </a:xfrm>
          <a:prstGeom prst="rect">
            <a:avLst/>
          </a:prstGeom>
          <a:noFill/>
          <a:ln w="57150">
            <a:solidFill>
              <a:srgbClr val="E89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F20E6-1591-3D4A-BE27-113C340F259B}"/>
              </a:ext>
            </a:extLst>
          </p:cNvPr>
          <p:cNvSpPr txBox="1">
            <a:spLocks/>
          </p:cNvSpPr>
          <p:nvPr/>
        </p:nvSpPr>
        <p:spPr>
          <a:xfrm>
            <a:off x="5097214" y="215628"/>
            <a:ext cx="8373578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accent1"/>
                </a:solidFill>
              </a:rPr>
              <a:t>QUALM complexity advantage is </a:t>
            </a:r>
            <a:r>
              <a:rPr lang="en-US" sz="2400" b="1" i="1" dirty="0">
                <a:solidFill>
                  <a:schemeClr val="accent1"/>
                </a:solidFill>
              </a:rPr>
              <a:t>physically</a:t>
            </a:r>
            <a:r>
              <a:rPr lang="en-US" sz="2400" b="1" dirty="0">
                <a:solidFill>
                  <a:schemeClr val="accent1"/>
                </a:solidFill>
              </a:rPr>
              <a:t> important!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0AF336-3B76-BD45-A372-8F2FF153C571}"/>
              </a:ext>
            </a:extLst>
          </p:cNvPr>
          <p:cNvSpPr/>
          <p:nvPr/>
        </p:nvSpPr>
        <p:spPr>
          <a:xfrm>
            <a:off x="4977114" y="161908"/>
            <a:ext cx="7060556" cy="532572"/>
          </a:xfrm>
          <a:prstGeom prst="rect">
            <a:avLst/>
          </a:prstGeom>
          <a:noFill/>
          <a:ln w="38100">
            <a:solidFill>
              <a:srgbClr val="E89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3175384-A5FE-6240-BB80-355C9A40DD56}"/>
              </a:ext>
            </a:extLst>
          </p:cNvPr>
          <p:cNvSpPr/>
          <p:nvPr/>
        </p:nvSpPr>
        <p:spPr>
          <a:xfrm>
            <a:off x="9734303" y="5234955"/>
            <a:ext cx="45141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BAED9A6-FA88-604C-A0C3-BAFDE571035D}"/>
              </a:ext>
            </a:extLst>
          </p:cNvPr>
          <p:cNvSpPr/>
          <p:nvPr/>
        </p:nvSpPr>
        <p:spPr>
          <a:xfrm>
            <a:off x="9734302" y="4079415"/>
            <a:ext cx="45141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51F7270-5D03-9642-A660-2479FEA0C5B7}"/>
              </a:ext>
            </a:extLst>
          </p:cNvPr>
          <p:cNvSpPr txBox="1">
            <a:spLocks/>
          </p:cNvSpPr>
          <p:nvPr/>
        </p:nvSpPr>
        <p:spPr>
          <a:xfrm>
            <a:off x="10286534" y="5042229"/>
            <a:ext cx="1799374" cy="7664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[Huang, </a:t>
            </a:r>
            <a:r>
              <a:rPr lang="en-US" sz="2200" b="1" dirty="0" err="1">
                <a:solidFill>
                  <a:srgbClr val="0070C0"/>
                </a:solidFill>
              </a:rPr>
              <a:t>Kueng</a:t>
            </a:r>
            <a:r>
              <a:rPr lang="en-US" sz="2200" b="1" dirty="0">
                <a:solidFill>
                  <a:srgbClr val="0070C0"/>
                </a:solidFill>
              </a:rPr>
              <a:t>, </a:t>
            </a:r>
            <a:r>
              <a:rPr lang="en-US" sz="2200" b="1" dirty="0" err="1">
                <a:solidFill>
                  <a:srgbClr val="0070C0"/>
                </a:solidFill>
              </a:rPr>
              <a:t>Preskill</a:t>
            </a:r>
            <a:r>
              <a:rPr lang="en-US" sz="2200" b="1" dirty="0">
                <a:solidFill>
                  <a:srgbClr val="0070C0"/>
                </a:solidFill>
              </a:rPr>
              <a:t> ‘21]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7AC2E0-DE1A-BA42-8EA4-6E6D575AC376}"/>
              </a:ext>
            </a:extLst>
          </p:cNvPr>
          <p:cNvSpPr txBox="1">
            <a:spLocks/>
          </p:cNvSpPr>
          <p:nvPr/>
        </p:nvSpPr>
        <p:spPr>
          <a:xfrm>
            <a:off x="10298238" y="3904535"/>
            <a:ext cx="1799374" cy="7664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[Bacon, Childs, van Dam ‘05]</a:t>
            </a:r>
          </a:p>
        </p:txBody>
      </p:sp>
    </p:spTree>
    <p:extLst>
      <p:ext uri="{BB962C8B-B14F-4D97-AF65-F5344CB8AC3E}">
        <p14:creationId xmlns:p14="http://schemas.microsoft.com/office/powerpoint/2010/main" val="39242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96B898-C6B4-994C-B351-BB8D46F7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A comment on Simon’s algorithm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5D730A-0CDC-7141-806C-90712E242881}"/>
              </a:ext>
            </a:extLst>
          </p:cNvPr>
          <p:cNvSpPr txBox="1">
            <a:spLocks/>
          </p:cNvSpPr>
          <p:nvPr/>
        </p:nvSpPr>
        <p:spPr>
          <a:xfrm>
            <a:off x="546171" y="1464824"/>
            <a:ext cx="10949579" cy="1561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Simon’s algorithm sits within the </a:t>
            </a:r>
            <a:r>
              <a:rPr lang="en-US" sz="2800" b="1" dirty="0">
                <a:solidFill>
                  <a:srgbClr val="0070C0"/>
                </a:solidFill>
              </a:rPr>
              <a:t>non-adaptive, incoherent access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setting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ED544F-7C71-574A-A855-BEAF212549CB}"/>
              </a:ext>
            </a:extLst>
          </p:cNvPr>
          <p:cNvSpPr txBox="1">
            <a:spLocks/>
          </p:cNvSpPr>
          <p:nvPr/>
        </p:nvSpPr>
        <p:spPr>
          <a:xfrm>
            <a:off x="531221" y="2525517"/>
            <a:ext cx="10949579" cy="1561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The quantum algorithm only requires the experimentalist to prepare product states and make product measurements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39608A-9E10-D946-9A19-44046D60E098}"/>
              </a:ext>
            </a:extLst>
          </p:cNvPr>
          <p:cNvSpPr txBox="1">
            <a:spLocks/>
          </p:cNvSpPr>
          <p:nvPr/>
        </p:nvSpPr>
        <p:spPr>
          <a:xfrm>
            <a:off x="531221" y="3864882"/>
            <a:ext cx="11129558" cy="1561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Accordingly, Simon’s algorithm provides an exponential advantage of       </a:t>
            </a:r>
            <a:r>
              <a:rPr lang="en-US" sz="2800" b="1" dirty="0">
                <a:solidFill>
                  <a:srgbClr val="FF0000"/>
                </a:solidFill>
              </a:rPr>
              <a:t>non-adaptive, incoherent access QUALMS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over </a:t>
            </a:r>
            <a:r>
              <a:rPr lang="en-US" sz="2800" b="1" dirty="0">
                <a:solidFill>
                  <a:srgbClr val="FF0000"/>
                </a:solidFill>
              </a:rPr>
              <a:t>classical QUALMs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A70C6D-62BA-D848-ACAD-4CF090C4CA54}"/>
              </a:ext>
            </a:extLst>
          </p:cNvPr>
          <p:cNvSpPr txBox="1">
            <a:spLocks/>
          </p:cNvSpPr>
          <p:nvPr/>
        </p:nvSpPr>
        <p:spPr>
          <a:xfrm>
            <a:off x="531220" y="5257268"/>
            <a:ext cx="10949579" cy="1561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By contrast, our work is concerned with an exponential advantage of </a:t>
            </a:r>
            <a:r>
              <a:rPr lang="en-US" sz="2800" b="1" dirty="0">
                <a:solidFill>
                  <a:srgbClr val="7030A0"/>
                </a:solidFill>
              </a:rPr>
              <a:t>coherent access QUALMs </a:t>
            </a:r>
            <a:r>
              <a:rPr lang="en-US" sz="2800" dirty="0">
                <a:solidFill>
                  <a:schemeClr val="tx1"/>
                </a:solidFill>
              </a:rPr>
              <a:t>over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adaptive, incoherent access QUALMs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96B898-C6B4-994C-B351-BB8D46F7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QUALM hierarchy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5D730A-0CDC-7141-806C-90712E242881}"/>
              </a:ext>
            </a:extLst>
          </p:cNvPr>
          <p:cNvSpPr txBox="1">
            <a:spLocks/>
          </p:cNvSpPr>
          <p:nvPr/>
        </p:nvSpPr>
        <p:spPr>
          <a:xfrm>
            <a:off x="10028477" y="2157555"/>
            <a:ext cx="271789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</a:rPr>
              <a:t>Classical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230A1A-37EC-994E-A918-1EFCDFA6790B}"/>
              </a:ext>
            </a:extLst>
          </p:cNvPr>
          <p:cNvSpPr txBox="1">
            <a:spLocks/>
          </p:cNvSpPr>
          <p:nvPr/>
        </p:nvSpPr>
        <p:spPr>
          <a:xfrm>
            <a:off x="6817954" y="1993760"/>
            <a:ext cx="2717890" cy="1001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</a:rPr>
              <a:t>Non-adaptive, incoherent access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EBD9E24-F344-6C4F-B174-E5EE7E80465B}"/>
              </a:ext>
            </a:extLst>
          </p:cNvPr>
          <p:cNvSpPr txBox="1">
            <a:spLocks/>
          </p:cNvSpPr>
          <p:nvPr/>
        </p:nvSpPr>
        <p:spPr>
          <a:xfrm>
            <a:off x="3619729" y="1993760"/>
            <a:ext cx="2522567" cy="1001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</a:rPr>
              <a:t>Adaptive, incoherent access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4D46B6-4B02-484E-8A9B-8CE508CFE0A3}"/>
              </a:ext>
            </a:extLst>
          </p:cNvPr>
          <p:cNvSpPr txBox="1">
            <a:spLocks/>
          </p:cNvSpPr>
          <p:nvPr/>
        </p:nvSpPr>
        <p:spPr>
          <a:xfrm>
            <a:off x="693265" y="2155808"/>
            <a:ext cx="2717890" cy="1001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</a:rPr>
              <a:t>Coherent access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D55A3-E8E4-454F-94B3-8C41BD6C6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215" y="2217252"/>
            <a:ext cx="2794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AC4907-AD8C-804C-8E4B-B6DC82832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302" y="2217252"/>
            <a:ext cx="279400" cy="35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9D3058-351E-4D4B-B66B-70D7DB20A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117" y="2217252"/>
            <a:ext cx="279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96B898-C6B4-994C-B351-BB8D46F7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QUALM hierarchy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5D730A-0CDC-7141-806C-90712E242881}"/>
              </a:ext>
            </a:extLst>
          </p:cNvPr>
          <p:cNvSpPr txBox="1">
            <a:spLocks/>
          </p:cNvSpPr>
          <p:nvPr/>
        </p:nvSpPr>
        <p:spPr>
          <a:xfrm>
            <a:off x="10028477" y="2157555"/>
            <a:ext cx="271789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</a:rPr>
              <a:t>Classical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230A1A-37EC-994E-A918-1EFCDFA6790B}"/>
              </a:ext>
            </a:extLst>
          </p:cNvPr>
          <p:cNvSpPr txBox="1">
            <a:spLocks/>
          </p:cNvSpPr>
          <p:nvPr/>
        </p:nvSpPr>
        <p:spPr>
          <a:xfrm>
            <a:off x="6817954" y="1993760"/>
            <a:ext cx="2717890" cy="1001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</a:rPr>
              <a:t>Non-adaptive, incoherent access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EBD9E24-F344-6C4F-B174-E5EE7E80465B}"/>
              </a:ext>
            </a:extLst>
          </p:cNvPr>
          <p:cNvSpPr txBox="1">
            <a:spLocks/>
          </p:cNvSpPr>
          <p:nvPr/>
        </p:nvSpPr>
        <p:spPr>
          <a:xfrm>
            <a:off x="3619729" y="1993760"/>
            <a:ext cx="2522567" cy="1001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</a:rPr>
              <a:t>Adaptive, incoherent access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4D46B6-4B02-484E-8A9B-8CE508CFE0A3}"/>
              </a:ext>
            </a:extLst>
          </p:cNvPr>
          <p:cNvSpPr txBox="1">
            <a:spLocks/>
          </p:cNvSpPr>
          <p:nvPr/>
        </p:nvSpPr>
        <p:spPr>
          <a:xfrm>
            <a:off x="693265" y="2155808"/>
            <a:ext cx="2717890" cy="1001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</a:rPr>
              <a:t>Coherent access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D55A3-E8E4-454F-94B3-8C41BD6C6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215" y="2217252"/>
            <a:ext cx="2794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AC4907-AD8C-804C-8E4B-B6DC82832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302" y="2217252"/>
            <a:ext cx="279400" cy="35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9D3058-351E-4D4B-B66B-70D7DB20A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117" y="2217252"/>
            <a:ext cx="279400" cy="2667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DB6DF78F-59BC-4A49-8F46-A917816237E9}"/>
              </a:ext>
            </a:extLst>
          </p:cNvPr>
          <p:cNvSpPr/>
          <p:nvPr/>
        </p:nvSpPr>
        <p:spPr>
          <a:xfrm rot="16200000">
            <a:off x="8867600" y="3180144"/>
            <a:ext cx="1261283" cy="497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283183BE-9780-E04D-BF08-60A8B5062379}"/>
              </a:ext>
            </a:extLst>
          </p:cNvPr>
          <p:cNvSpPr/>
          <p:nvPr/>
        </p:nvSpPr>
        <p:spPr>
          <a:xfrm rot="16200000">
            <a:off x="2538176" y="3182070"/>
            <a:ext cx="1261283" cy="497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27FCE39-2555-DE42-891C-C58FB899DACC}"/>
              </a:ext>
            </a:extLst>
          </p:cNvPr>
          <p:cNvSpPr txBox="1">
            <a:spLocks/>
          </p:cNvSpPr>
          <p:nvPr/>
        </p:nvSpPr>
        <p:spPr>
          <a:xfrm>
            <a:off x="7844608" y="4350760"/>
            <a:ext cx="3712380" cy="1001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rgbClr val="0070C0"/>
                </a:solidFill>
              </a:rPr>
              <a:t>Exponential advantage due to Simon’s algorithm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A4A36B8-C0D7-E043-8CD7-83510287EC28}"/>
              </a:ext>
            </a:extLst>
          </p:cNvPr>
          <p:cNvSpPr txBox="1">
            <a:spLocks/>
          </p:cNvSpPr>
          <p:nvPr/>
        </p:nvSpPr>
        <p:spPr>
          <a:xfrm>
            <a:off x="1426779" y="4363518"/>
            <a:ext cx="3712380" cy="1001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rgbClr val="0070C0"/>
                </a:solidFill>
              </a:rPr>
              <a:t>Exponential advantage due to [</a:t>
            </a:r>
            <a:r>
              <a:rPr lang="en-US" sz="2400" b="1" dirty="0" err="1">
                <a:solidFill>
                  <a:srgbClr val="0070C0"/>
                </a:solidFill>
              </a:rPr>
              <a:t>Aharonov</a:t>
            </a:r>
            <a:r>
              <a:rPr lang="en-US" sz="2400" b="1" dirty="0">
                <a:solidFill>
                  <a:srgbClr val="0070C0"/>
                </a:solidFill>
              </a:rPr>
              <a:t>, Cotler, Qi ‘21]</a:t>
            </a:r>
          </a:p>
        </p:txBody>
      </p:sp>
    </p:spTree>
    <p:extLst>
      <p:ext uri="{BB962C8B-B14F-4D97-AF65-F5344CB8AC3E}">
        <p14:creationId xmlns:p14="http://schemas.microsoft.com/office/powerpoint/2010/main" val="390919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B342E39-B809-6649-9618-63C54B14B669}"/>
              </a:ext>
            </a:extLst>
          </p:cNvPr>
          <p:cNvSpPr txBox="1">
            <a:spLocks/>
          </p:cNvSpPr>
          <p:nvPr/>
        </p:nvSpPr>
        <p:spPr>
          <a:xfrm>
            <a:off x="569321" y="1499548"/>
            <a:ext cx="10949579" cy="1561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Intuition: </a:t>
            </a:r>
            <a:r>
              <a:rPr lang="en-US" sz="2800" dirty="0">
                <a:solidFill>
                  <a:schemeClr val="tx1"/>
                </a:solidFill>
              </a:rPr>
              <a:t>It is difficult to distinguish time-independent evolution from time-</a:t>
            </a:r>
            <a:r>
              <a:rPr lang="en-US" sz="2800" dirty="0" err="1">
                <a:solidFill>
                  <a:schemeClr val="bg1"/>
                </a:solidFill>
              </a:rPr>
              <a:t>aaaaaaaai</a:t>
            </a:r>
            <a:r>
              <a:rPr lang="en-US" sz="2800" dirty="0" err="1">
                <a:solidFill>
                  <a:schemeClr val="tx1"/>
                </a:solidFill>
              </a:rPr>
              <a:t>dependent</a:t>
            </a:r>
            <a:r>
              <a:rPr lang="en-US" sz="2800" dirty="0">
                <a:solidFill>
                  <a:schemeClr val="tx1"/>
                </a:solidFill>
              </a:rPr>
              <a:t> evolution if each is sufficiently chaotic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0AD1268-3581-E244-A8CC-9B02E538D7A7}"/>
              </a:ext>
            </a:extLst>
          </p:cNvPr>
          <p:cNvSpPr txBox="1">
            <a:spLocks/>
          </p:cNvSpPr>
          <p:nvPr/>
        </p:nvSpPr>
        <p:spPr>
          <a:xfrm>
            <a:off x="569320" y="2909682"/>
            <a:ext cx="10949579" cy="1561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We will make this intuition precise by first formulating a Task.</a:t>
            </a:r>
          </a:p>
        </p:txBody>
      </p:sp>
    </p:spTree>
    <p:extLst>
      <p:ext uri="{BB962C8B-B14F-4D97-AF65-F5344CB8AC3E}">
        <p14:creationId xmlns:p14="http://schemas.microsoft.com/office/powerpoint/2010/main" val="35869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78106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58009F9-C542-9441-BD02-5D030AF178D0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1373B-5100-0045-AD27-665E6EB26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8C82AF-FA5D-6A42-88F8-9C360E787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401" y="4836018"/>
            <a:ext cx="1086061" cy="235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B4222-42DB-BC48-A71F-2E260176E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1461" y="1335370"/>
            <a:ext cx="950303" cy="235313"/>
          </a:xfrm>
          <a:prstGeom prst="rect">
            <a:avLst/>
          </a:prstGeom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F6316787-38DF-A145-A1E8-C62562A3E4AE}"/>
              </a:ext>
            </a:extLst>
          </p:cNvPr>
          <p:cNvSpPr/>
          <p:nvPr/>
        </p:nvSpPr>
        <p:spPr>
          <a:xfrm rot="16200000">
            <a:off x="8168576" y="408297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ACDAA6C-F179-B14F-AB9B-B11853714E4C}"/>
              </a:ext>
            </a:extLst>
          </p:cNvPr>
          <p:cNvSpPr txBox="1">
            <a:spLocks/>
          </p:cNvSpPr>
          <p:nvPr/>
        </p:nvSpPr>
        <p:spPr>
          <a:xfrm>
            <a:off x="8095891" y="520307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6B6FC42-9F1D-AF4D-AB96-CB923811DEC4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78106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58009F9-C542-9441-BD02-5D030AF178D0}"/>
              </a:ext>
            </a:extLst>
          </p:cNvPr>
          <p:cNvSpPr/>
          <p:nvPr/>
        </p:nvSpPr>
        <p:spPr>
          <a:xfrm rot="16200000">
            <a:off x="2583363" y="4074708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1373B-5100-0045-AD27-665E6EB26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786" y="4836018"/>
            <a:ext cx="393700" cy="31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8C82AF-FA5D-6A42-88F8-9C360E787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401" y="4836018"/>
            <a:ext cx="1086061" cy="235313"/>
          </a:xfrm>
          <a:prstGeom prst="rect">
            <a:avLst/>
          </a:prstGeom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F6316787-38DF-A145-A1E8-C62562A3E4AE}"/>
              </a:ext>
            </a:extLst>
          </p:cNvPr>
          <p:cNvSpPr/>
          <p:nvPr/>
        </p:nvSpPr>
        <p:spPr>
          <a:xfrm rot="16200000">
            <a:off x="8168576" y="4082977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ACDAA6C-F179-B14F-AB9B-B11853714E4C}"/>
              </a:ext>
            </a:extLst>
          </p:cNvPr>
          <p:cNvSpPr txBox="1">
            <a:spLocks/>
          </p:cNvSpPr>
          <p:nvPr/>
        </p:nvSpPr>
        <p:spPr>
          <a:xfrm>
            <a:off x="8095891" y="5203077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7100C76A-864F-AF44-8A02-04F30012CC0A}"/>
              </a:ext>
            </a:extLst>
          </p:cNvPr>
          <p:cNvSpPr/>
          <p:nvPr/>
        </p:nvSpPr>
        <p:spPr>
          <a:xfrm rot="18890590">
            <a:off x="2338681" y="3821046"/>
            <a:ext cx="1232265" cy="1232265"/>
          </a:xfrm>
          <a:prstGeom prst="plus">
            <a:avLst>
              <a:gd name="adj" fmla="val 463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ross 27">
            <a:extLst>
              <a:ext uri="{FF2B5EF4-FFF2-40B4-BE49-F238E27FC236}">
                <a16:creationId xmlns:a16="http://schemas.microsoft.com/office/drawing/2014/main" id="{1099279C-4B31-AC4C-B1A9-C2E23B262D95}"/>
              </a:ext>
            </a:extLst>
          </p:cNvPr>
          <p:cNvSpPr/>
          <p:nvPr/>
        </p:nvSpPr>
        <p:spPr>
          <a:xfrm rot="18890590">
            <a:off x="7923298" y="3810606"/>
            <a:ext cx="1232265" cy="1232265"/>
          </a:xfrm>
          <a:prstGeom prst="plus">
            <a:avLst>
              <a:gd name="adj" fmla="val 463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C2EDD7C-2515-9548-B4CC-7FF95B27FC04}"/>
              </a:ext>
            </a:extLst>
          </p:cNvPr>
          <p:cNvSpPr txBox="1">
            <a:spLocks/>
          </p:cNvSpPr>
          <p:nvPr/>
        </p:nvSpPr>
        <p:spPr>
          <a:xfrm>
            <a:off x="9161147" y="1158671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✓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5EA985D-4C42-D847-B932-E89324506432}"/>
              </a:ext>
            </a:extLst>
          </p:cNvPr>
          <p:cNvSpPr txBox="1">
            <a:spLocks/>
          </p:cNvSpPr>
          <p:nvPr/>
        </p:nvSpPr>
        <p:spPr>
          <a:xfrm>
            <a:off x="531221" y="42004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78106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6E9A7CC-F155-E24A-BDB6-11CADA10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78106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6E9A7CC-F155-E24A-BDB6-11CADA10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C775E9E3-5F39-AF46-A56C-F875CDB289F6}"/>
              </a:ext>
            </a:extLst>
          </p:cNvPr>
          <p:cNvSpPr/>
          <p:nvPr/>
        </p:nvSpPr>
        <p:spPr>
          <a:xfrm rot="5400000">
            <a:off x="5489055" y="1369264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B75AB64-33EF-2044-84C6-5A6BEA5E8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661" y="1600827"/>
            <a:ext cx="1351322" cy="3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41815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28504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651A41E-B11F-FF40-BC67-D6CBDFA297F6}"/>
              </a:ext>
            </a:extLst>
          </p:cNvPr>
          <p:cNvSpPr txBox="1">
            <a:spLocks/>
          </p:cNvSpPr>
          <p:nvPr/>
        </p:nvSpPr>
        <p:spPr>
          <a:xfrm>
            <a:off x="531221" y="42004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1D683FA0-1EC9-3146-96C3-4745D88D002E}"/>
              </a:ext>
            </a:extLst>
          </p:cNvPr>
          <p:cNvSpPr/>
          <p:nvPr/>
        </p:nvSpPr>
        <p:spPr>
          <a:xfrm rot="5400000">
            <a:off x="5489055" y="1369264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8718F7-6B8F-A049-AACA-87DFF042E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661" y="1600827"/>
            <a:ext cx="1351322" cy="3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9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3" y="855476"/>
            <a:ext cx="11359607" cy="5812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Q: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Is an </a:t>
            </a:r>
            <a:r>
              <a:rPr lang="en-US" sz="2800" i="1" dirty="0">
                <a:solidFill>
                  <a:schemeClr val="tx1"/>
                </a:solidFill>
              </a:rPr>
              <a:t>experiment </a:t>
            </a:r>
            <a:r>
              <a:rPr lang="en-US" sz="2800" dirty="0">
                <a:solidFill>
                  <a:schemeClr val="tx1"/>
                </a:solidFill>
              </a:rPr>
              <a:t>a type of </a:t>
            </a:r>
            <a:r>
              <a:rPr lang="en-US" sz="2800" i="1" dirty="0">
                <a:solidFill>
                  <a:schemeClr val="tx1"/>
                </a:solidFill>
              </a:rPr>
              <a:t>algorithm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Q: </a:t>
            </a:r>
            <a:r>
              <a:rPr lang="en-US" sz="2800" dirty="0">
                <a:solidFill>
                  <a:schemeClr val="tx1"/>
                </a:solidFill>
              </a:rPr>
              <a:t>What is the </a:t>
            </a:r>
            <a:r>
              <a:rPr lang="en-US" sz="2800" i="1" dirty="0">
                <a:solidFill>
                  <a:schemeClr val="tx1"/>
                </a:solidFill>
              </a:rPr>
              <a:t>complexity</a:t>
            </a:r>
            <a:r>
              <a:rPr lang="en-US" sz="2800" dirty="0">
                <a:solidFill>
                  <a:schemeClr val="tx1"/>
                </a:solidFill>
              </a:rPr>
              <a:t> of an experiment?</a:t>
            </a: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Q: </a:t>
            </a:r>
            <a:r>
              <a:rPr lang="en-US" sz="2800" dirty="0">
                <a:solidFill>
                  <a:schemeClr val="tx1"/>
                </a:solidFill>
              </a:rPr>
              <a:t>Can tools from quantum algorithms speed up experiments?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Q: </a:t>
            </a:r>
            <a:r>
              <a:rPr lang="en-US" sz="2800" dirty="0">
                <a:solidFill>
                  <a:schemeClr val="tx1"/>
                </a:solidFill>
              </a:rPr>
              <a:t>Is there a provable advantage of coherent vs. incoherent apparatus?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We will address these questions as well as establish a </a:t>
            </a:r>
            <a:r>
              <a:rPr lang="en-US" sz="2800" b="1" i="1" dirty="0">
                <a:solidFill>
                  <a:srgbClr val="0070C0"/>
                </a:solidFill>
              </a:rPr>
              <a:t>new </a:t>
            </a:r>
            <a:r>
              <a:rPr lang="en-US" sz="2800" b="1" dirty="0">
                <a:solidFill>
                  <a:srgbClr val="0070C0"/>
                </a:solidFill>
              </a:rPr>
              <a:t>kind of </a:t>
            </a:r>
            <a:r>
              <a:rPr lang="en-US" sz="2800" b="1" i="1" dirty="0">
                <a:solidFill>
                  <a:srgbClr val="0070C0"/>
                </a:solidFill>
              </a:rPr>
              <a:t>exponential</a:t>
            </a:r>
            <a:r>
              <a:rPr lang="en-US" sz="2800" b="1" dirty="0">
                <a:solidFill>
                  <a:srgbClr val="0070C0"/>
                </a:solidFill>
              </a:rPr>
              <a:t> advantage for quantum experiments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01072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1A599D4-4C8C-134A-94AD-9AD4CA17D50E}"/>
              </a:ext>
            </a:extLst>
          </p:cNvPr>
          <p:cNvSpPr txBox="1">
            <a:spLocks/>
          </p:cNvSpPr>
          <p:nvPr/>
        </p:nvSpPr>
        <p:spPr>
          <a:xfrm>
            <a:off x="1995499" y="2726049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5BC043F-FF42-DF43-ACF7-345947FF3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7780BA4D-36EC-FC4D-A465-E5FD076FDE22}"/>
              </a:ext>
            </a:extLst>
          </p:cNvPr>
          <p:cNvSpPr/>
          <p:nvPr/>
        </p:nvSpPr>
        <p:spPr>
          <a:xfrm rot="5400000">
            <a:off x="5489055" y="1369264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4A5E64-70A7-8046-8D21-2B6A0B3DB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661" y="1600827"/>
            <a:ext cx="1351322" cy="3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01072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18B95B6-C640-0C43-9202-2A9EE809082A}"/>
              </a:ext>
            </a:extLst>
          </p:cNvPr>
          <p:cNvSpPr txBox="1">
            <a:spLocks/>
          </p:cNvSpPr>
          <p:nvPr/>
        </p:nvSpPr>
        <p:spPr>
          <a:xfrm>
            <a:off x="531221" y="4914135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Two lab oracles:                                                      and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8131C3-931E-2247-BDDE-CAF91100170F}"/>
              </a:ext>
            </a:extLst>
          </p:cNvPr>
          <p:cNvGrpSpPr/>
          <p:nvPr/>
        </p:nvGrpSpPr>
        <p:grpSpPr>
          <a:xfrm>
            <a:off x="3094056" y="4598451"/>
            <a:ext cx="1841940" cy="1255618"/>
            <a:chOff x="4910155" y="4491884"/>
            <a:chExt cx="3246504" cy="221308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346631F-CD6B-A44D-B7AD-812918C1B0A7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BCE0B4C-8681-A84B-B6B7-38A7D53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083920-C0DF-2944-972D-7987AC2D1E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6E27537-2588-3E42-8747-CCF50AD95340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A5EC3D3-E144-1B43-8217-464D3FE15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8D62B-146F-854D-82E6-8540BCD392D5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Arrow 45">
            <a:extLst>
              <a:ext uri="{FF2B5EF4-FFF2-40B4-BE49-F238E27FC236}">
                <a16:creationId xmlns:a16="http://schemas.microsoft.com/office/drawing/2014/main" id="{531D63D9-C4E9-DC4F-8DE9-D15FC7F2F8F1}"/>
              </a:ext>
            </a:extLst>
          </p:cNvPr>
          <p:cNvSpPr/>
          <p:nvPr/>
        </p:nvSpPr>
        <p:spPr>
          <a:xfrm>
            <a:off x="4941209" y="4808377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E124B8-F4DE-EC4B-A7F2-E6FEBFBCCCC4}"/>
              </a:ext>
            </a:extLst>
          </p:cNvPr>
          <p:cNvGrpSpPr/>
          <p:nvPr/>
        </p:nvGrpSpPr>
        <p:grpSpPr>
          <a:xfrm>
            <a:off x="8084470" y="4594147"/>
            <a:ext cx="1841940" cy="1255618"/>
            <a:chOff x="4910155" y="4491884"/>
            <a:chExt cx="3246504" cy="221308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4E74772-6878-674C-BF75-7DDDD0185A7A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0328953-B309-164D-9A88-E3E04DAF1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589EC5-3D88-4647-9D3C-3499A2531D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4908CE-F910-DA44-89EB-AC1662DC98FF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59825F-7DE9-8048-9FCA-BBEB63CDE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E6B2DC5-71AB-7B41-ACD1-2BBDD96BC18F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ight Arrow 54">
            <a:extLst>
              <a:ext uri="{FF2B5EF4-FFF2-40B4-BE49-F238E27FC236}">
                <a16:creationId xmlns:a16="http://schemas.microsoft.com/office/drawing/2014/main" id="{FB5026F8-CC26-1B45-B298-BE55C3BCEF69}"/>
              </a:ext>
            </a:extLst>
          </p:cNvPr>
          <p:cNvSpPr/>
          <p:nvPr/>
        </p:nvSpPr>
        <p:spPr>
          <a:xfrm>
            <a:off x="9931623" y="4804073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9E8393B5-9F6D-1448-A457-747FAB15F147}"/>
              </a:ext>
            </a:extLst>
          </p:cNvPr>
          <p:cNvSpPr txBox="1">
            <a:spLocks/>
          </p:cNvSpPr>
          <p:nvPr/>
        </p:nvSpPr>
        <p:spPr>
          <a:xfrm>
            <a:off x="1995499" y="2726049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C37B9A9-4B4F-7A4B-9DA4-FE601A96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F0E185-A188-0346-888E-8C1FBE1EEC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0189" y="4813113"/>
            <a:ext cx="1575662" cy="2585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C8EFE0-957D-7249-8089-34DB3B3A8E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0945" y="4787607"/>
            <a:ext cx="1645276" cy="269994"/>
          </a:xfrm>
          <a:prstGeom prst="rect">
            <a:avLst/>
          </a:prstGeom>
        </p:spPr>
      </p:pic>
      <p:sp>
        <p:nvSpPr>
          <p:cNvPr id="45" name="Left Brace 44">
            <a:extLst>
              <a:ext uri="{FF2B5EF4-FFF2-40B4-BE49-F238E27FC236}">
                <a16:creationId xmlns:a16="http://schemas.microsoft.com/office/drawing/2014/main" id="{47A8B376-28FA-0642-92AC-4DEE36C1884C}"/>
              </a:ext>
            </a:extLst>
          </p:cNvPr>
          <p:cNvSpPr/>
          <p:nvPr/>
        </p:nvSpPr>
        <p:spPr>
          <a:xfrm rot="5400000">
            <a:off x="5489055" y="1369264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6BD33F0-0EC7-334B-9ADD-6039B12AFA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1661" y="1600827"/>
            <a:ext cx="1351322" cy="3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01072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18B95B6-C640-0C43-9202-2A9EE809082A}"/>
              </a:ext>
            </a:extLst>
          </p:cNvPr>
          <p:cNvSpPr txBox="1">
            <a:spLocks/>
          </p:cNvSpPr>
          <p:nvPr/>
        </p:nvSpPr>
        <p:spPr>
          <a:xfrm>
            <a:off x="531221" y="4914135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Two lab oracles:                                                      and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8131C3-931E-2247-BDDE-CAF91100170F}"/>
              </a:ext>
            </a:extLst>
          </p:cNvPr>
          <p:cNvGrpSpPr/>
          <p:nvPr/>
        </p:nvGrpSpPr>
        <p:grpSpPr>
          <a:xfrm>
            <a:off x="3094056" y="4598451"/>
            <a:ext cx="1841940" cy="1255618"/>
            <a:chOff x="4910155" y="4491884"/>
            <a:chExt cx="3246504" cy="221308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346631F-CD6B-A44D-B7AD-812918C1B0A7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BCE0B4C-8681-A84B-B6B7-38A7D53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083920-C0DF-2944-972D-7987AC2D1E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6E27537-2588-3E42-8747-CCF50AD95340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A5EC3D3-E144-1B43-8217-464D3FE15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8D62B-146F-854D-82E6-8540BCD392D5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Arrow 45">
            <a:extLst>
              <a:ext uri="{FF2B5EF4-FFF2-40B4-BE49-F238E27FC236}">
                <a16:creationId xmlns:a16="http://schemas.microsoft.com/office/drawing/2014/main" id="{531D63D9-C4E9-DC4F-8DE9-D15FC7F2F8F1}"/>
              </a:ext>
            </a:extLst>
          </p:cNvPr>
          <p:cNvSpPr/>
          <p:nvPr/>
        </p:nvSpPr>
        <p:spPr>
          <a:xfrm>
            <a:off x="4941209" y="4808377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E124B8-F4DE-EC4B-A7F2-E6FEBFBCCCC4}"/>
              </a:ext>
            </a:extLst>
          </p:cNvPr>
          <p:cNvGrpSpPr/>
          <p:nvPr/>
        </p:nvGrpSpPr>
        <p:grpSpPr>
          <a:xfrm>
            <a:off x="8084470" y="4594147"/>
            <a:ext cx="1841940" cy="1255618"/>
            <a:chOff x="4910155" y="4491884"/>
            <a:chExt cx="3246504" cy="221308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4E74772-6878-674C-BF75-7DDDD0185A7A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0328953-B309-164D-9A88-E3E04DAF1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589EC5-3D88-4647-9D3C-3499A2531D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4908CE-F910-DA44-89EB-AC1662DC98FF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59825F-7DE9-8048-9FCA-BBEB63CDE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E6B2DC5-71AB-7B41-ACD1-2BBDD96BC18F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ight Arrow 54">
            <a:extLst>
              <a:ext uri="{FF2B5EF4-FFF2-40B4-BE49-F238E27FC236}">
                <a16:creationId xmlns:a16="http://schemas.microsoft.com/office/drawing/2014/main" id="{FB5026F8-CC26-1B45-B298-BE55C3BCEF69}"/>
              </a:ext>
            </a:extLst>
          </p:cNvPr>
          <p:cNvSpPr/>
          <p:nvPr/>
        </p:nvSpPr>
        <p:spPr>
          <a:xfrm>
            <a:off x="9931623" y="4804073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9E8393B5-9F6D-1448-A457-747FAB15F147}"/>
              </a:ext>
            </a:extLst>
          </p:cNvPr>
          <p:cNvSpPr txBox="1">
            <a:spLocks/>
          </p:cNvSpPr>
          <p:nvPr/>
        </p:nvSpPr>
        <p:spPr>
          <a:xfrm>
            <a:off x="1995499" y="2726049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C37B9A9-4B4F-7A4B-9DA4-FE601A96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F0E185-A188-0346-888E-8C1FBE1EEC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0189" y="4813113"/>
            <a:ext cx="1575662" cy="2585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C8EFE0-957D-7249-8089-34DB3B3A8E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0945" y="4787607"/>
            <a:ext cx="1645276" cy="269994"/>
          </a:xfrm>
          <a:prstGeom prst="rect">
            <a:avLst/>
          </a:prstGeom>
        </p:spPr>
      </p:pic>
      <p:sp>
        <p:nvSpPr>
          <p:cNvPr id="60" name="Left Brace 59">
            <a:extLst>
              <a:ext uri="{FF2B5EF4-FFF2-40B4-BE49-F238E27FC236}">
                <a16:creationId xmlns:a16="http://schemas.microsoft.com/office/drawing/2014/main" id="{69B23A5C-02E2-4B43-9D42-1BFDAACC8A09}"/>
              </a:ext>
            </a:extLst>
          </p:cNvPr>
          <p:cNvSpPr/>
          <p:nvPr/>
        </p:nvSpPr>
        <p:spPr>
          <a:xfrm rot="5400000">
            <a:off x="10985450" y="3793093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4FC7FD32-09DD-ED48-9B8B-2BCDB9A809FF}"/>
              </a:ext>
            </a:extLst>
          </p:cNvPr>
          <p:cNvSpPr txBox="1">
            <a:spLocks/>
          </p:cNvSpPr>
          <p:nvPr/>
        </p:nvSpPr>
        <p:spPr>
          <a:xfrm>
            <a:off x="10145951" y="4016300"/>
            <a:ext cx="2516282" cy="14088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i.i.d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Haar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-random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F2F261F9-3757-8C48-9EDE-022FC921479B}"/>
              </a:ext>
            </a:extLst>
          </p:cNvPr>
          <p:cNvSpPr/>
          <p:nvPr/>
        </p:nvSpPr>
        <p:spPr>
          <a:xfrm rot="5400000">
            <a:off x="5994350" y="3742293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C0DD2299-83D5-7645-993C-86A1DDD4C434}"/>
              </a:ext>
            </a:extLst>
          </p:cNvPr>
          <p:cNvSpPr txBox="1">
            <a:spLocks/>
          </p:cNvSpPr>
          <p:nvPr/>
        </p:nvSpPr>
        <p:spPr>
          <a:xfrm>
            <a:off x="4608311" y="4004207"/>
            <a:ext cx="3399332" cy="14088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Haar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-random, same each time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56F48230-B982-5641-B607-0E9A56AC1464}"/>
              </a:ext>
            </a:extLst>
          </p:cNvPr>
          <p:cNvSpPr/>
          <p:nvPr/>
        </p:nvSpPr>
        <p:spPr>
          <a:xfrm rot="5400000">
            <a:off x="5489055" y="1369264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5F984F6-2786-2646-9211-A4C20EFFAF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1661" y="1600827"/>
            <a:ext cx="1351322" cy="3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23A221-D255-6442-8C9E-52FD7C268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784" y="1316683"/>
            <a:ext cx="869462" cy="25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01072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18B95B6-C640-0C43-9202-2A9EE809082A}"/>
              </a:ext>
            </a:extLst>
          </p:cNvPr>
          <p:cNvSpPr txBox="1">
            <a:spLocks/>
          </p:cNvSpPr>
          <p:nvPr/>
        </p:nvSpPr>
        <p:spPr>
          <a:xfrm>
            <a:off x="531221" y="4914135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Two lab oracles:                                                      and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8131C3-931E-2247-BDDE-CAF91100170F}"/>
              </a:ext>
            </a:extLst>
          </p:cNvPr>
          <p:cNvGrpSpPr/>
          <p:nvPr/>
        </p:nvGrpSpPr>
        <p:grpSpPr>
          <a:xfrm>
            <a:off x="3094056" y="4598451"/>
            <a:ext cx="1841940" cy="1255618"/>
            <a:chOff x="4910155" y="4491884"/>
            <a:chExt cx="3246504" cy="221308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346631F-CD6B-A44D-B7AD-812918C1B0A7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BCE0B4C-8681-A84B-B6B7-38A7D53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083920-C0DF-2944-972D-7987AC2D1E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6E27537-2588-3E42-8747-CCF50AD95340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A5EC3D3-E144-1B43-8217-464D3FE15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8D62B-146F-854D-82E6-8540BCD392D5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Arrow 45">
            <a:extLst>
              <a:ext uri="{FF2B5EF4-FFF2-40B4-BE49-F238E27FC236}">
                <a16:creationId xmlns:a16="http://schemas.microsoft.com/office/drawing/2014/main" id="{531D63D9-C4E9-DC4F-8DE9-D15FC7F2F8F1}"/>
              </a:ext>
            </a:extLst>
          </p:cNvPr>
          <p:cNvSpPr/>
          <p:nvPr/>
        </p:nvSpPr>
        <p:spPr>
          <a:xfrm>
            <a:off x="4941209" y="4808377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E124B8-F4DE-EC4B-A7F2-E6FEBFBCCCC4}"/>
              </a:ext>
            </a:extLst>
          </p:cNvPr>
          <p:cNvGrpSpPr/>
          <p:nvPr/>
        </p:nvGrpSpPr>
        <p:grpSpPr>
          <a:xfrm>
            <a:off x="8084470" y="4594147"/>
            <a:ext cx="1841940" cy="1255618"/>
            <a:chOff x="4910155" y="4491884"/>
            <a:chExt cx="3246504" cy="221308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4E74772-6878-674C-BF75-7DDDD0185A7A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0328953-B309-164D-9A88-E3E04DAF1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589EC5-3D88-4647-9D3C-3499A2531D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4908CE-F910-DA44-89EB-AC1662DC98FF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59825F-7DE9-8048-9FCA-BBEB63CDE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E6B2DC5-71AB-7B41-ACD1-2BBDD96BC18F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ight Arrow 54">
            <a:extLst>
              <a:ext uri="{FF2B5EF4-FFF2-40B4-BE49-F238E27FC236}">
                <a16:creationId xmlns:a16="http://schemas.microsoft.com/office/drawing/2014/main" id="{FB5026F8-CC26-1B45-B298-BE55C3BCEF69}"/>
              </a:ext>
            </a:extLst>
          </p:cNvPr>
          <p:cNvSpPr/>
          <p:nvPr/>
        </p:nvSpPr>
        <p:spPr>
          <a:xfrm>
            <a:off x="9931623" y="4804073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77FB4554-613C-BE4F-97DA-FE859D7FC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266" y="6172187"/>
                <a:ext cx="10885030" cy="76645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36" indent="-91436" algn="l" defTabSz="914354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29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00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771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42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94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93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925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91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Task</a:t>
                </a:r>
                <a:r>
                  <a:rPr lang="en-US" sz="2800" dirty="0">
                    <a:solidFill>
                      <a:schemeClr val="tx1"/>
                    </a:solidFill>
                  </a:rPr>
                  <a:t> is to find a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QUALM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satisfying: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QUALM(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)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0,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QUALM(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)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1    </a:t>
                </a:r>
                <a:endParaRPr lang="en-US" sz="2800" b="1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i="1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77FB4554-613C-BE4F-97DA-FE859D7FC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66" y="6172187"/>
                <a:ext cx="10885030" cy="766451"/>
              </a:xfrm>
              <a:prstGeom prst="rect">
                <a:avLst/>
              </a:prstGeom>
              <a:blipFill>
                <a:blip r:embed="rId8"/>
                <a:stretch>
                  <a:fillRect l="-1979" t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9E8393B5-9F6D-1448-A457-747FAB15F147}"/>
              </a:ext>
            </a:extLst>
          </p:cNvPr>
          <p:cNvSpPr txBox="1">
            <a:spLocks/>
          </p:cNvSpPr>
          <p:nvPr/>
        </p:nvSpPr>
        <p:spPr>
          <a:xfrm>
            <a:off x="1995499" y="2726049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C37B9A9-4B4F-7A4B-9DA4-FE601A96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F0E185-A188-0346-888E-8C1FBE1EEC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0189" y="4813113"/>
            <a:ext cx="1575662" cy="2585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C8EFE0-957D-7249-8089-34DB3B3A8E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0945" y="4787607"/>
            <a:ext cx="1645276" cy="269994"/>
          </a:xfrm>
          <a:prstGeom prst="rect">
            <a:avLst/>
          </a:prstGeom>
        </p:spPr>
      </p:pic>
      <p:sp>
        <p:nvSpPr>
          <p:cNvPr id="60" name="Left Brace 59">
            <a:extLst>
              <a:ext uri="{FF2B5EF4-FFF2-40B4-BE49-F238E27FC236}">
                <a16:creationId xmlns:a16="http://schemas.microsoft.com/office/drawing/2014/main" id="{69B23A5C-02E2-4B43-9D42-1BFDAACC8A09}"/>
              </a:ext>
            </a:extLst>
          </p:cNvPr>
          <p:cNvSpPr/>
          <p:nvPr/>
        </p:nvSpPr>
        <p:spPr>
          <a:xfrm rot="5400000">
            <a:off x="10985450" y="3793093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4FC7FD32-09DD-ED48-9B8B-2BCDB9A809FF}"/>
              </a:ext>
            </a:extLst>
          </p:cNvPr>
          <p:cNvSpPr txBox="1">
            <a:spLocks/>
          </p:cNvSpPr>
          <p:nvPr/>
        </p:nvSpPr>
        <p:spPr>
          <a:xfrm>
            <a:off x="10145951" y="4016300"/>
            <a:ext cx="2516282" cy="14088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i.i.d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Haar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-random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F2F261F9-3757-8C48-9EDE-022FC921479B}"/>
              </a:ext>
            </a:extLst>
          </p:cNvPr>
          <p:cNvSpPr/>
          <p:nvPr/>
        </p:nvSpPr>
        <p:spPr>
          <a:xfrm rot="5400000">
            <a:off x="5994350" y="3742293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C0DD2299-83D5-7645-993C-86A1DDD4C434}"/>
              </a:ext>
            </a:extLst>
          </p:cNvPr>
          <p:cNvSpPr txBox="1">
            <a:spLocks/>
          </p:cNvSpPr>
          <p:nvPr/>
        </p:nvSpPr>
        <p:spPr>
          <a:xfrm>
            <a:off x="4608311" y="4004207"/>
            <a:ext cx="3399332" cy="14088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Haar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-random, same each time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9813C894-C486-E748-9FC7-A52B6A48F689}"/>
              </a:ext>
            </a:extLst>
          </p:cNvPr>
          <p:cNvSpPr/>
          <p:nvPr/>
        </p:nvSpPr>
        <p:spPr>
          <a:xfrm rot="5400000">
            <a:off x="5489055" y="1369264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0BB53-310F-A442-8007-BAC5A6EA6C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1661" y="1600827"/>
            <a:ext cx="1351322" cy="3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723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C37B9A9-4B4F-7A4B-9DA4-FE601A96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723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C37B9A9-4B4F-7A4B-9DA4-FE601A96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52E4A75-3265-E34A-9890-A2734FFA2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2584450"/>
            <a:ext cx="8978900" cy="4699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263752E-93FC-EF45-92B6-9A950DF87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150" y="3525201"/>
            <a:ext cx="9575800" cy="546100"/>
          </a:xfrm>
          <a:prstGeom prst="rect">
            <a:avLst/>
          </a:prstGeom>
        </p:spPr>
      </p:pic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F64F7C5E-D1C1-CD46-B7E6-C499395B07F5}"/>
              </a:ext>
            </a:extLst>
          </p:cNvPr>
          <p:cNvSpPr txBox="1">
            <a:spLocks/>
          </p:cNvSpPr>
          <p:nvPr/>
        </p:nvSpPr>
        <p:spPr>
          <a:xfrm>
            <a:off x="950321" y="158939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Theorem [</a:t>
            </a:r>
            <a:r>
              <a:rPr lang="en-US" sz="3600" b="1" dirty="0" err="1">
                <a:solidFill>
                  <a:srgbClr val="0070C0"/>
                </a:solidFill>
              </a:rPr>
              <a:t>Aharonov</a:t>
            </a:r>
            <a:r>
              <a:rPr lang="en-US" sz="3600" b="1" dirty="0">
                <a:solidFill>
                  <a:srgbClr val="0070C0"/>
                </a:solidFill>
              </a:rPr>
              <a:t>, Cotler, Qi ‘21]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B127E7-0DE2-6445-AD1B-41F257DB5487}"/>
              </a:ext>
            </a:extLst>
          </p:cNvPr>
          <p:cNvSpPr/>
          <p:nvPr/>
        </p:nvSpPr>
        <p:spPr>
          <a:xfrm>
            <a:off x="763410" y="1448029"/>
            <a:ext cx="10818990" cy="294617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9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723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C37B9A9-4B4F-7A4B-9DA4-FE601A96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52E4A75-3265-E34A-9890-A2734FFA2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2584450"/>
            <a:ext cx="8978900" cy="4699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263752E-93FC-EF45-92B6-9A950DF87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150" y="3525201"/>
            <a:ext cx="9575800" cy="546100"/>
          </a:xfrm>
          <a:prstGeom prst="rect">
            <a:avLst/>
          </a:prstGeom>
        </p:spPr>
      </p:pic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F64F7C5E-D1C1-CD46-B7E6-C499395B07F5}"/>
              </a:ext>
            </a:extLst>
          </p:cNvPr>
          <p:cNvSpPr txBox="1">
            <a:spLocks/>
          </p:cNvSpPr>
          <p:nvPr/>
        </p:nvSpPr>
        <p:spPr>
          <a:xfrm>
            <a:off x="950321" y="158939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Theorem [</a:t>
            </a:r>
            <a:r>
              <a:rPr lang="en-US" sz="3600" b="1" dirty="0" err="1">
                <a:solidFill>
                  <a:srgbClr val="0070C0"/>
                </a:solidFill>
              </a:rPr>
              <a:t>Aharonov</a:t>
            </a:r>
            <a:r>
              <a:rPr lang="en-US" sz="3600" b="1" dirty="0">
                <a:solidFill>
                  <a:srgbClr val="0070C0"/>
                </a:solidFill>
              </a:rPr>
              <a:t>, Cotler, Qi ‘21]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B7BFD71E-C426-144A-B9F0-944A6E3EB857}"/>
              </a:ext>
            </a:extLst>
          </p:cNvPr>
          <p:cNvSpPr txBox="1">
            <a:spLocks/>
          </p:cNvSpPr>
          <p:nvPr/>
        </p:nvSpPr>
        <p:spPr>
          <a:xfrm>
            <a:off x="531220" y="4957746"/>
            <a:ext cx="11292480" cy="10658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000" dirty="0">
                <a:solidFill>
                  <a:schemeClr val="tx1"/>
                </a:solidFill>
              </a:rPr>
              <a:t>Establishes an </a:t>
            </a:r>
            <a:r>
              <a:rPr lang="en-US" sz="3000" i="1" dirty="0">
                <a:solidFill>
                  <a:schemeClr val="tx1"/>
                </a:solidFill>
              </a:rPr>
              <a:t>exponential</a:t>
            </a:r>
            <a:r>
              <a:rPr lang="en-US" sz="3000" dirty="0">
                <a:solidFill>
                  <a:schemeClr val="tx1"/>
                </a:solidFill>
              </a:rPr>
              <a:t> separation between coherent access and incoherent access 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C4849A1D-1B38-F144-9C57-2FBDB0A8A5C3}"/>
              </a:ext>
            </a:extLst>
          </p:cNvPr>
          <p:cNvSpPr txBox="1">
            <a:spLocks/>
          </p:cNvSpPr>
          <p:nvPr/>
        </p:nvSpPr>
        <p:spPr>
          <a:xfrm>
            <a:off x="531220" y="6062646"/>
            <a:ext cx="11292480" cy="10658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000" dirty="0">
                <a:solidFill>
                  <a:schemeClr val="tx1"/>
                </a:solidFill>
              </a:rPr>
              <a:t>A </a:t>
            </a:r>
            <a:r>
              <a:rPr lang="en-US" sz="3000" i="1" dirty="0">
                <a:solidFill>
                  <a:schemeClr val="tx1"/>
                </a:solidFill>
              </a:rPr>
              <a:t>new</a:t>
            </a:r>
            <a:r>
              <a:rPr lang="en-US" sz="3000" dirty="0">
                <a:solidFill>
                  <a:schemeClr val="tx1"/>
                </a:solidFill>
              </a:rPr>
              <a:t> kind of exponential separation in quantum complexity theory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B127E7-0DE2-6445-AD1B-41F257DB5487}"/>
              </a:ext>
            </a:extLst>
          </p:cNvPr>
          <p:cNvSpPr/>
          <p:nvPr/>
        </p:nvSpPr>
        <p:spPr>
          <a:xfrm>
            <a:off x="763410" y="1448029"/>
            <a:ext cx="10818990" cy="294617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723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C37B9A9-4B4F-7A4B-9DA4-FE601A96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52E4A75-3265-E34A-9890-A2734FFA2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2584450"/>
            <a:ext cx="8978900" cy="4699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263752E-93FC-EF45-92B6-9A950DF87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150" y="3525201"/>
            <a:ext cx="9575800" cy="546100"/>
          </a:xfrm>
          <a:prstGeom prst="rect">
            <a:avLst/>
          </a:prstGeom>
        </p:spPr>
      </p:pic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F64F7C5E-D1C1-CD46-B7E6-C499395B07F5}"/>
              </a:ext>
            </a:extLst>
          </p:cNvPr>
          <p:cNvSpPr txBox="1">
            <a:spLocks/>
          </p:cNvSpPr>
          <p:nvPr/>
        </p:nvSpPr>
        <p:spPr>
          <a:xfrm>
            <a:off x="950321" y="158939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Theorem [</a:t>
            </a:r>
            <a:r>
              <a:rPr lang="en-US" sz="3600" b="1" dirty="0" err="1">
                <a:solidFill>
                  <a:srgbClr val="0070C0"/>
                </a:solidFill>
              </a:rPr>
              <a:t>Aharonov</a:t>
            </a:r>
            <a:r>
              <a:rPr lang="en-US" sz="3600" b="1" dirty="0">
                <a:solidFill>
                  <a:srgbClr val="0070C0"/>
                </a:solidFill>
              </a:rPr>
              <a:t>, Cotler, Qi ‘21]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FAE7608-944C-774B-BDCC-9DF56BA2425F}"/>
              </a:ext>
            </a:extLst>
          </p:cNvPr>
          <p:cNvSpPr/>
          <p:nvPr/>
        </p:nvSpPr>
        <p:spPr>
          <a:xfrm>
            <a:off x="763410" y="1448029"/>
            <a:ext cx="10818990" cy="294617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B7BFD71E-C426-144A-B9F0-944A6E3EB857}"/>
              </a:ext>
            </a:extLst>
          </p:cNvPr>
          <p:cNvSpPr txBox="1">
            <a:spLocks/>
          </p:cNvSpPr>
          <p:nvPr/>
        </p:nvSpPr>
        <p:spPr>
          <a:xfrm>
            <a:off x="531220" y="4589446"/>
            <a:ext cx="11292480" cy="106585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000" dirty="0">
                <a:solidFill>
                  <a:schemeClr val="tx1"/>
                </a:solidFill>
              </a:rPr>
              <a:t>Linear upper bound on coherent access task complexity: </a:t>
            </a:r>
            <a:r>
              <a:rPr lang="en-US" sz="3000" b="1" dirty="0">
                <a:solidFill>
                  <a:srgbClr val="00B050"/>
                </a:solidFill>
              </a:rPr>
              <a:t>Easy</a:t>
            </a:r>
          </a:p>
          <a:p>
            <a:pPr>
              <a:buFont typeface="Wingdings" pitchFamily="2" charset="2"/>
              <a:buChar char="§"/>
            </a:pP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Just find a single coherent access QUALM that works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475B6EC2-35A5-DB40-B541-55DDDD5878F5}"/>
              </a:ext>
            </a:extLst>
          </p:cNvPr>
          <p:cNvSpPr txBox="1">
            <a:spLocks/>
          </p:cNvSpPr>
          <p:nvPr/>
        </p:nvSpPr>
        <p:spPr>
          <a:xfrm>
            <a:off x="531220" y="5714652"/>
            <a:ext cx="11292480" cy="106585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000" dirty="0">
                <a:solidFill>
                  <a:schemeClr val="tx1"/>
                </a:solidFill>
              </a:rPr>
              <a:t>Exponential lower bound on incoherent access task complexity: </a:t>
            </a:r>
            <a:r>
              <a:rPr lang="en-US" sz="3000" b="1" dirty="0">
                <a:solidFill>
                  <a:srgbClr val="FF0000"/>
                </a:solidFill>
              </a:rPr>
              <a:t>Hard</a:t>
            </a:r>
          </a:p>
          <a:p>
            <a:pPr>
              <a:buFont typeface="Wingdings" pitchFamily="2" charset="2"/>
              <a:buChar char="§"/>
            </a:pP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Need to rule out </a:t>
            </a:r>
            <a:r>
              <a:rPr lang="en-US" sz="3000" i="1" dirty="0">
                <a:solidFill>
                  <a:schemeClr val="tx1"/>
                </a:solidFill>
              </a:rPr>
              <a:t>all</a:t>
            </a:r>
            <a:r>
              <a:rPr lang="en-US" sz="3000" dirty="0">
                <a:solidFill>
                  <a:schemeClr val="tx1"/>
                </a:solidFill>
              </a:rPr>
              <a:t> efficient incoherent access QUALMs (!!)</a:t>
            </a:r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723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C37B9A9-4B4F-7A4B-9DA4-FE601A96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6D835E-09C3-2D47-B8D3-1BC3C2E7E43E}"/>
              </a:ext>
            </a:extLst>
          </p:cNvPr>
          <p:cNvSpPr txBox="1">
            <a:spLocks/>
          </p:cNvSpPr>
          <p:nvPr/>
        </p:nvSpPr>
        <p:spPr>
          <a:xfrm>
            <a:off x="531220" y="1138294"/>
            <a:ext cx="11292480" cy="10658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000" b="1" dirty="0">
                <a:solidFill>
                  <a:schemeClr val="tx1"/>
                </a:solidFill>
              </a:rPr>
              <a:t>Lower bounding incoherent access QUALMs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21" name="Picture 20" descr="Diagram, schematic&#10;&#10;Description automatically generated">
            <a:extLst>
              <a:ext uri="{FF2B5EF4-FFF2-40B4-BE49-F238E27FC236}">
                <a16:creationId xmlns:a16="http://schemas.microsoft.com/office/drawing/2014/main" id="{926159B6-0106-4149-B5B6-D4EE886D7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950" y="208642"/>
            <a:ext cx="3810000" cy="647700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11F3D6A-04FE-7343-B440-DA7963C6B7AA}"/>
              </a:ext>
            </a:extLst>
          </p:cNvPr>
          <p:cNvSpPr txBox="1">
            <a:spLocks/>
          </p:cNvSpPr>
          <p:nvPr/>
        </p:nvSpPr>
        <p:spPr>
          <a:xfrm>
            <a:off x="538660" y="2380581"/>
            <a:ext cx="7513140" cy="15628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000" dirty="0">
                <a:solidFill>
                  <a:srgbClr val="E89112"/>
                </a:solidFill>
              </a:rPr>
              <a:t>1.  </a:t>
            </a:r>
            <a:r>
              <a:rPr lang="en-US" sz="3000" dirty="0">
                <a:solidFill>
                  <a:schemeClr val="tx1"/>
                </a:solidFill>
              </a:rPr>
              <a:t>Reduce to analyzing “simple measurement </a:t>
            </a:r>
            <a:r>
              <a:rPr lang="en-US" sz="3000" dirty="0" err="1">
                <a:solidFill>
                  <a:schemeClr val="bg1"/>
                </a:solidFill>
              </a:rPr>
              <a:t>aai</a:t>
            </a:r>
            <a:r>
              <a:rPr lang="en-US" sz="3000" dirty="0" err="1">
                <a:solidFill>
                  <a:schemeClr val="tx1"/>
                </a:solidFill>
              </a:rPr>
              <a:t>QUALMS</a:t>
            </a:r>
            <a:r>
              <a:rPr lang="en-US" sz="3000" dirty="0">
                <a:solidFill>
                  <a:schemeClr val="tx1"/>
                </a:solidFill>
              </a:rPr>
              <a:t>” (single measurement and single </a:t>
            </a:r>
            <a:r>
              <a:rPr lang="en-US" sz="3000" dirty="0" err="1">
                <a:solidFill>
                  <a:schemeClr val="bg1"/>
                </a:solidFill>
              </a:rPr>
              <a:t>aai</a:t>
            </a:r>
            <a:r>
              <a:rPr lang="en-US" sz="3000" dirty="0" err="1">
                <a:solidFill>
                  <a:schemeClr val="tx1"/>
                </a:solidFill>
              </a:rPr>
              <a:t>preparation</a:t>
            </a:r>
            <a:r>
              <a:rPr lang="en-US" sz="3000" dirty="0">
                <a:solidFill>
                  <a:schemeClr val="tx1"/>
                </a:solidFill>
              </a:rPr>
              <a:t> between each lab oracle call)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890EC80-6C27-5640-84FB-D4D68A32B51D}"/>
              </a:ext>
            </a:extLst>
          </p:cNvPr>
          <p:cNvSpPr txBox="1">
            <a:spLocks/>
          </p:cNvSpPr>
          <p:nvPr/>
        </p:nvSpPr>
        <p:spPr>
          <a:xfrm>
            <a:off x="538660" y="1747851"/>
            <a:ext cx="7513140" cy="10658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000" b="1" dirty="0">
                <a:solidFill>
                  <a:srgbClr val="E89112"/>
                </a:solidFill>
              </a:rPr>
              <a:t>Sketch of proof: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9731C57-FF22-3B46-BE1E-B65701B74F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660" y="4044281"/>
                <a:ext cx="7513140" cy="229219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36" indent="-91436" algn="l" defTabSz="914354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29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00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771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42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94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93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925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91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0" dirty="0">
                    <a:solidFill>
                      <a:srgbClr val="E89112"/>
                    </a:solidFill>
                  </a:rPr>
                  <a:t>2.  </a:t>
                </a:r>
                <a:r>
                  <a:rPr lang="en-US" sz="3000" dirty="0">
                    <a:solidFill>
                      <a:schemeClr val="tx1"/>
                    </a:solidFill>
                  </a:rPr>
                  <a:t>Show that even for 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adaptive</a:t>
                </a:r>
                <a:r>
                  <a:rPr lang="en-US" sz="3000" dirty="0">
                    <a:solidFill>
                      <a:schemeClr val="tx1"/>
                    </a:solidFill>
                  </a:rPr>
                  <a:t> simple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aai</a:t>
                </a:r>
                <a:r>
                  <a:rPr lang="en-US" sz="3000" dirty="0" err="1">
                    <a:solidFill>
                      <a:schemeClr val="tx1"/>
                    </a:solidFill>
                  </a:rPr>
                  <a:t>measurement</a:t>
                </a:r>
                <a:r>
                  <a:rPr lang="en-US" sz="3000" dirty="0">
                    <a:solidFill>
                      <a:schemeClr val="tx1"/>
                    </a:solidFill>
                  </a:rPr>
                  <a:t> QUALMs, the final output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aai</a:t>
                </a:r>
                <a:r>
                  <a:rPr lang="en-US" sz="3000" dirty="0" err="1">
                    <a:solidFill>
                      <a:schemeClr val="tx1"/>
                    </a:solidFill>
                  </a:rPr>
                  <a:t>cannot</a:t>
                </a:r>
                <a:r>
                  <a:rPr lang="en-US" sz="3000" dirty="0">
                    <a:solidFill>
                      <a:schemeClr val="tx1"/>
                    </a:solidFill>
                  </a:rPr>
                  <a:t> distinguish </a:t>
                </a:r>
                <a14:m>
                  <m:oMath xmlns:m="http://schemas.openxmlformats.org/officeDocument/2006/math">
                    <m:r>
                      <a:rPr lang="en-US" sz="3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sSub>
                      <m:sSubPr>
                        <m:ctrlP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30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0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30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sSub>
                      <m:sSubPr>
                        <m:ctrlP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with         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aai</a:t>
                </a:r>
                <a:r>
                  <a:rPr lang="en-US" sz="3000" dirty="0">
                    <a:solidFill>
                      <a:schemeClr val="bg1"/>
                    </a:solidFill>
                  </a:rPr>
                  <a:t>.              </a:t>
                </a:r>
                <a:r>
                  <a:rPr lang="en-US" sz="3000" dirty="0">
                    <a:solidFill>
                      <a:schemeClr val="tx1"/>
                    </a:solidFill>
                  </a:rPr>
                  <a:t>lab oracle calls</a:t>
                </a:r>
                <a:endParaRPr lang="en-US" sz="3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9731C57-FF22-3B46-BE1E-B65701B74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60" y="4044281"/>
                <a:ext cx="7513140" cy="2292190"/>
              </a:xfrm>
              <a:prstGeom prst="rect">
                <a:avLst/>
              </a:prstGeom>
              <a:blipFill>
                <a:blip r:embed="rId4"/>
                <a:stretch>
                  <a:fillRect l="-3035" t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1F5D1778-F0E1-9241-AECE-0000EDAB15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156" t="4825" b="-1"/>
          <a:stretch/>
        </p:blipFill>
        <p:spPr>
          <a:xfrm>
            <a:off x="945060" y="5358127"/>
            <a:ext cx="1213940" cy="3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723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C37B9A9-4B4F-7A4B-9DA4-FE601A96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Fixed unitary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6D835E-09C3-2D47-B8D3-1BC3C2E7E43E}"/>
              </a:ext>
            </a:extLst>
          </p:cNvPr>
          <p:cNvSpPr txBox="1">
            <a:spLocks/>
          </p:cNvSpPr>
          <p:nvPr/>
        </p:nvSpPr>
        <p:spPr>
          <a:xfrm>
            <a:off x="531220" y="1138294"/>
            <a:ext cx="11292480" cy="10658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000" b="1" dirty="0">
                <a:solidFill>
                  <a:schemeClr val="tx1"/>
                </a:solidFill>
              </a:rPr>
              <a:t>Lower bounding incoherent access QUALMs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21" name="Picture 20" descr="Diagram, schematic&#10;&#10;Description automatically generated">
            <a:extLst>
              <a:ext uri="{FF2B5EF4-FFF2-40B4-BE49-F238E27FC236}">
                <a16:creationId xmlns:a16="http://schemas.microsoft.com/office/drawing/2014/main" id="{926159B6-0106-4149-B5B6-D4EE886D7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950" y="208642"/>
            <a:ext cx="3810000" cy="647700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11F3D6A-04FE-7343-B440-DA7963C6B7AA}"/>
              </a:ext>
            </a:extLst>
          </p:cNvPr>
          <p:cNvSpPr txBox="1">
            <a:spLocks/>
          </p:cNvSpPr>
          <p:nvPr/>
        </p:nvSpPr>
        <p:spPr>
          <a:xfrm>
            <a:off x="538660" y="2380581"/>
            <a:ext cx="7513140" cy="15628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000" dirty="0">
                <a:solidFill>
                  <a:srgbClr val="E89112"/>
                </a:solidFill>
              </a:rPr>
              <a:t>1.  </a:t>
            </a:r>
            <a:r>
              <a:rPr lang="en-US" sz="3000" dirty="0">
                <a:solidFill>
                  <a:schemeClr val="tx1"/>
                </a:solidFill>
              </a:rPr>
              <a:t>Reduce to analyzing “simple measurement </a:t>
            </a:r>
            <a:r>
              <a:rPr lang="en-US" sz="3000" dirty="0" err="1">
                <a:solidFill>
                  <a:schemeClr val="bg1"/>
                </a:solidFill>
              </a:rPr>
              <a:t>aai</a:t>
            </a:r>
            <a:r>
              <a:rPr lang="en-US" sz="3000" dirty="0" err="1">
                <a:solidFill>
                  <a:schemeClr val="tx1"/>
                </a:solidFill>
              </a:rPr>
              <a:t>QUALMS</a:t>
            </a:r>
            <a:r>
              <a:rPr lang="en-US" sz="3000" dirty="0">
                <a:solidFill>
                  <a:schemeClr val="tx1"/>
                </a:solidFill>
              </a:rPr>
              <a:t>” (single measurement and single </a:t>
            </a:r>
            <a:r>
              <a:rPr lang="en-US" sz="3000" dirty="0" err="1">
                <a:solidFill>
                  <a:schemeClr val="bg1"/>
                </a:solidFill>
              </a:rPr>
              <a:t>aai</a:t>
            </a:r>
            <a:r>
              <a:rPr lang="en-US" sz="3000" dirty="0" err="1">
                <a:solidFill>
                  <a:schemeClr val="tx1"/>
                </a:solidFill>
              </a:rPr>
              <a:t>preparation</a:t>
            </a:r>
            <a:r>
              <a:rPr lang="en-US" sz="3000" dirty="0">
                <a:solidFill>
                  <a:schemeClr val="tx1"/>
                </a:solidFill>
              </a:rPr>
              <a:t> between each lab oracle call)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890EC80-6C27-5640-84FB-D4D68A32B51D}"/>
              </a:ext>
            </a:extLst>
          </p:cNvPr>
          <p:cNvSpPr txBox="1">
            <a:spLocks/>
          </p:cNvSpPr>
          <p:nvPr/>
        </p:nvSpPr>
        <p:spPr>
          <a:xfrm>
            <a:off x="538660" y="1747851"/>
            <a:ext cx="7513140" cy="10658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000" b="1" dirty="0">
                <a:solidFill>
                  <a:srgbClr val="E89112"/>
                </a:solidFill>
              </a:rPr>
              <a:t>Sketch of proof: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9731C57-FF22-3B46-BE1E-B65701B74F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660" y="4044281"/>
                <a:ext cx="7513140" cy="229219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36" indent="-91436" algn="l" defTabSz="914354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29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00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771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42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94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93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925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91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0" dirty="0">
                    <a:solidFill>
                      <a:srgbClr val="E89112"/>
                    </a:solidFill>
                  </a:rPr>
                  <a:t>2.  </a:t>
                </a:r>
                <a:r>
                  <a:rPr lang="en-US" sz="3000" dirty="0">
                    <a:solidFill>
                      <a:schemeClr val="tx1"/>
                    </a:solidFill>
                  </a:rPr>
                  <a:t>Show that even for </a:t>
                </a:r>
                <a:r>
                  <a:rPr lang="en-US" sz="3000" i="1" dirty="0">
                    <a:solidFill>
                      <a:schemeClr val="tx1"/>
                    </a:solidFill>
                  </a:rPr>
                  <a:t>adaptive</a:t>
                </a:r>
                <a:r>
                  <a:rPr lang="en-US" sz="3000" dirty="0">
                    <a:solidFill>
                      <a:schemeClr val="tx1"/>
                    </a:solidFill>
                  </a:rPr>
                  <a:t> simple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aai</a:t>
                </a:r>
                <a:r>
                  <a:rPr lang="en-US" sz="3000" dirty="0" err="1">
                    <a:solidFill>
                      <a:schemeClr val="tx1"/>
                    </a:solidFill>
                  </a:rPr>
                  <a:t>measurement</a:t>
                </a:r>
                <a:r>
                  <a:rPr lang="en-US" sz="3000" dirty="0">
                    <a:solidFill>
                      <a:schemeClr val="tx1"/>
                    </a:solidFill>
                  </a:rPr>
                  <a:t> QUALMs, the final output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aai</a:t>
                </a:r>
                <a:r>
                  <a:rPr lang="en-US" sz="3000" dirty="0" err="1">
                    <a:solidFill>
                      <a:schemeClr val="tx1"/>
                    </a:solidFill>
                  </a:rPr>
                  <a:t>cannot</a:t>
                </a:r>
                <a:r>
                  <a:rPr lang="en-US" sz="3000" dirty="0">
                    <a:solidFill>
                      <a:schemeClr val="tx1"/>
                    </a:solidFill>
                  </a:rPr>
                  <a:t> distinguish </a:t>
                </a:r>
                <a14:m>
                  <m:oMath xmlns:m="http://schemas.openxmlformats.org/officeDocument/2006/math">
                    <m:r>
                      <a:rPr lang="en-US" sz="30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sSub>
                      <m:sSubPr>
                        <m:ctrlP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30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0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30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sSub>
                      <m:sSubPr>
                        <m:ctrlPr>
                          <a:rPr lang="en-US" sz="3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with         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aai</a:t>
                </a:r>
                <a:r>
                  <a:rPr lang="en-US" sz="3000" dirty="0">
                    <a:solidFill>
                      <a:schemeClr val="bg1"/>
                    </a:solidFill>
                  </a:rPr>
                  <a:t>.              </a:t>
                </a:r>
                <a:r>
                  <a:rPr lang="en-US" sz="3000" dirty="0">
                    <a:solidFill>
                      <a:schemeClr val="tx1"/>
                    </a:solidFill>
                  </a:rPr>
                  <a:t>lab oracle calls</a:t>
                </a:r>
                <a:endParaRPr lang="en-US" sz="3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9731C57-FF22-3B46-BE1E-B65701B74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60" y="4044281"/>
                <a:ext cx="7513140" cy="2292190"/>
              </a:xfrm>
              <a:prstGeom prst="rect">
                <a:avLst/>
              </a:prstGeom>
              <a:blipFill>
                <a:blip r:embed="rId4"/>
                <a:stretch>
                  <a:fillRect l="-3035" t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1F5D1778-F0E1-9241-AECE-0000EDAB15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156" t="4825" b="-1"/>
          <a:stretch/>
        </p:blipFill>
        <p:spPr>
          <a:xfrm>
            <a:off x="945060" y="5358127"/>
            <a:ext cx="1213940" cy="349654"/>
          </a:xfrm>
          <a:prstGeom prst="rect">
            <a:avLst/>
          </a:prstGeom>
        </p:spPr>
      </p:pic>
      <p:sp>
        <p:nvSpPr>
          <p:cNvPr id="32" name="Right Arrow 31">
            <a:extLst>
              <a:ext uri="{FF2B5EF4-FFF2-40B4-BE49-F238E27FC236}">
                <a16:creationId xmlns:a16="http://schemas.microsoft.com/office/drawing/2014/main" id="{16F331D0-3F9E-3A44-AF9D-757027182404}"/>
              </a:ext>
            </a:extLst>
          </p:cNvPr>
          <p:cNvSpPr/>
          <p:nvPr/>
        </p:nvSpPr>
        <p:spPr>
          <a:xfrm>
            <a:off x="1074308" y="5886528"/>
            <a:ext cx="980844" cy="251481"/>
          </a:xfrm>
          <a:prstGeom prst="rightArrow">
            <a:avLst/>
          </a:prstGeom>
          <a:solidFill>
            <a:srgbClr val="E89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6E8699F-8729-0949-BF05-8F5310D90828}"/>
              </a:ext>
            </a:extLst>
          </p:cNvPr>
          <p:cNvSpPr txBox="1">
            <a:spLocks/>
          </p:cNvSpPr>
          <p:nvPr/>
        </p:nvSpPr>
        <p:spPr>
          <a:xfrm>
            <a:off x="2159000" y="5805361"/>
            <a:ext cx="5676900" cy="106585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rgbClr val="E89112"/>
                </a:solidFill>
              </a:rPr>
              <a:t>Uses techniques from representation theory, combinatorics, and random matrix theory (particularly Weingarten functions)</a:t>
            </a:r>
          </a:p>
        </p:txBody>
      </p:sp>
    </p:spTree>
    <p:extLst>
      <p:ext uri="{BB962C8B-B14F-4D97-AF65-F5344CB8AC3E}">
        <p14:creationId xmlns:p14="http://schemas.microsoft.com/office/powerpoint/2010/main" val="37277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Symmetry distinction problem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Symmetry distinction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B342E39-B809-6649-9618-63C54B14B669}"/>
              </a:ext>
            </a:extLst>
          </p:cNvPr>
          <p:cNvSpPr txBox="1">
            <a:spLocks/>
          </p:cNvSpPr>
          <p:nvPr/>
        </p:nvSpPr>
        <p:spPr>
          <a:xfrm>
            <a:off x="569321" y="1499548"/>
            <a:ext cx="10949579" cy="1561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Intuition: </a:t>
            </a:r>
            <a:r>
              <a:rPr lang="en-US" sz="2800" dirty="0">
                <a:solidFill>
                  <a:schemeClr val="tx1"/>
                </a:solidFill>
              </a:rPr>
              <a:t>It is difficult to determine the symmetry classes of a strongly-</a:t>
            </a:r>
            <a:r>
              <a:rPr lang="en-US" sz="2800" dirty="0" err="1">
                <a:solidFill>
                  <a:schemeClr val="bg1"/>
                </a:solidFill>
              </a:rPr>
              <a:t>aaaaaaaiii</a:t>
            </a:r>
            <a:r>
              <a:rPr lang="en-US" sz="2800" dirty="0" err="1">
                <a:solidFill>
                  <a:schemeClr val="tx1"/>
                </a:solidFill>
              </a:rPr>
              <a:t>interacting</a:t>
            </a:r>
            <a:r>
              <a:rPr lang="en-US" sz="2800" dirty="0">
                <a:solidFill>
                  <a:schemeClr val="tx1"/>
                </a:solidFill>
              </a:rPr>
              <a:t> quantum many-body system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0AD1268-3581-E244-A8CC-9B02E538D7A7}"/>
              </a:ext>
            </a:extLst>
          </p:cNvPr>
          <p:cNvSpPr txBox="1">
            <a:spLocks/>
          </p:cNvSpPr>
          <p:nvPr/>
        </p:nvSpPr>
        <p:spPr>
          <a:xfrm>
            <a:off x="569320" y="2909682"/>
            <a:ext cx="10949579" cy="1561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We formulate a Task in which this can be made precise.</a:t>
            </a:r>
          </a:p>
        </p:txBody>
      </p:sp>
    </p:spTree>
    <p:extLst>
      <p:ext uri="{BB962C8B-B14F-4D97-AF65-F5344CB8AC3E}">
        <p14:creationId xmlns:p14="http://schemas.microsoft.com/office/powerpoint/2010/main" val="28692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DFF00B-80EE-8A4B-A304-43BDC770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Symmetry distinction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B342E39-B809-6649-9618-63C54B14B669}"/>
              </a:ext>
            </a:extLst>
          </p:cNvPr>
          <p:cNvSpPr txBox="1">
            <a:spLocks/>
          </p:cNvSpPr>
          <p:nvPr/>
        </p:nvSpPr>
        <p:spPr>
          <a:xfrm>
            <a:off x="569321" y="1499548"/>
            <a:ext cx="10949579" cy="1561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Intuition: </a:t>
            </a:r>
            <a:r>
              <a:rPr lang="en-US" sz="2800" dirty="0">
                <a:solidFill>
                  <a:schemeClr val="tx1"/>
                </a:solidFill>
              </a:rPr>
              <a:t>It is difficult to determine the symmetry classes of a strongly-</a:t>
            </a:r>
            <a:r>
              <a:rPr lang="en-US" sz="2800" dirty="0" err="1">
                <a:solidFill>
                  <a:schemeClr val="bg1"/>
                </a:solidFill>
              </a:rPr>
              <a:t>aaaaaaaiii</a:t>
            </a:r>
            <a:r>
              <a:rPr lang="en-US" sz="2800" dirty="0" err="1">
                <a:solidFill>
                  <a:schemeClr val="tx1"/>
                </a:solidFill>
              </a:rPr>
              <a:t>interacting</a:t>
            </a:r>
            <a:r>
              <a:rPr lang="en-US" sz="2800" dirty="0">
                <a:solidFill>
                  <a:schemeClr val="tx1"/>
                </a:solidFill>
              </a:rPr>
              <a:t> quantum many-body system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0AD1268-3581-E244-A8CC-9B02E538D7A7}"/>
              </a:ext>
            </a:extLst>
          </p:cNvPr>
          <p:cNvSpPr txBox="1">
            <a:spLocks/>
          </p:cNvSpPr>
          <p:nvPr/>
        </p:nvSpPr>
        <p:spPr>
          <a:xfrm>
            <a:off x="569320" y="2909682"/>
            <a:ext cx="10949579" cy="1561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We formulate a Task in which this can be made precise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20422B-7041-4E44-83FC-AD9BD5C5E24F}"/>
              </a:ext>
            </a:extLst>
          </p:cNvPr>
          <p:cNvSpPr txBox="1">
            <a:spLocks/>
          </p:cNvSpPr>
          <p:nvPr/>
        </p:nvSpPr>
        <p:spPr>
          <a:xfrm>
            <a:off x="569320" y="3848100"/>
            <a:ext cx="10949579" cy="1561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First, recall time-reversal symmetry classes of </a:t>
            </a:r>
            <a:r>
              <a:rPr lang="en-US" sz="2800" dirty="0" err="1">
                <a:solidFill>
                  <a:schemeClr val="tx1"/>
                </a:solidFill>
              </a:rPr>
              <a:t>unitaries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871F8E-A728-2D47-99CB-A46DA6020E19}"/>
              </a:ext>
            </a:extLst>
          </p:cNvPr>
          <p:cNvSpPr txBox="1">
            <a:spLocks/>
          </p:cNvSpPr>
          <p:nvPr/>
        </p:nvSpPr>
        <p:spPr>
          <a:xfrm>
            <a:off x="950321" y="4525303"/>
            <a:ext cx="1310279" cy="1561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0070C0"/>
                </a:solidFill>
              </a:rPr>
              <a:t>Unitary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6CD00A-9957-334D-8BF3-192F491D604E}"/>
              </a:ext>
            </a:extLst>
          </p:cNvPr>
          <p:cNvSpPr txBox="1">
            <a:spLocks/>
          </p:cNvSpPr>
          <p:nvPr/>
        </p:nvSpPr>
        <p:spPr>
          <a:xfrm>
            <a:off x="4785720" y="4525303"/>
            <a:ext cx="1983379" cy="1561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0070C0"/>
                </a:solidFill>
              </a:rPr>
              <a:t>Orthogonal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D24E90-4D67-314D-8D4D-C91E44817BCD}"/>
              </a:ext>
            </a:extLst>
          </p:cNvPr>
          <p:cNvSpPr txBox="1">
            <a:spLocks/>
          </p:cNvSpPr>
          <p:nvPr/>
        </p:nvSpPr>
        <p:spPr>
          <a:xfrm>
            <a:off x="9002119" y="4525303"/>
            <a:ext cx="1983379" cy="15611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 err="1">
                <a:solidFill>
                  <a:srgbClr val="0070C0"/>
                </a:solidFill>
              </a:rPr>
              <a:t>Symplectic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AFF25D-DEE8-5A4D-81CD-2F85F24D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80" y="5269552"/>
            <a:ext cx="1520845" cy="393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4BCD05-A0C1-D747-8778-C3CCF0610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80" y="6054317"/>
            <a:ext cx="1627198" cy="3722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56F0E4-B8E4-504D-82E0-B705F9DF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33" y="6064601"/>
            <a:ext cx="1733551" cy="36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14A3D-9BBD-E745-81E6-C3C6070EF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586" y="5282252"/>
            <a:ext cx="1520845" cy="393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16F88D-8348-3B4A-A7A8-1E5D94200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9089" y="5732070"/>
            <a:ext cx="2392938" cy="36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705478-550C-674F-8C9F-D3D08F0D35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5326" y="5177498"/>
            <a:ext cx="1994016" cy="3966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6B238F-BFDA-BF42-8672-EA20056E5C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753" y="6261645"/>
            <a:ext cx="1405888" cy="35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78106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80EB92A-7A24-7F4A-8318-805472A65344}"/>
              </a:ext>
            </a:extLst>
          </p:cNvPr>
          <p:cNvSpPr txBox="1">
            <a:spLocks/>
          </p:cNvSpPr>
          <p:nvPr/>
        </p:nvSpPr>
        <p:spPr>
          <a:xfrm>
            <a:off x="531221" y="42004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Symmetry distinction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B0DC305-0B5D-1F46-B4ED-8B86F2E7D779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141C6D-88D3-664F-9C25-3497167E7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533" y="1298749"/>
            <a:ext cx="1191564" cy="307500"/>
          </a:xfrm>
          <a:prstGeom prst="rect">
            <a:avLst/>
          </a:prstGeom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71F51EBF-1967-7E46-AD81-D998438BA46A}"/>
              </a:ext>
            </a:extLst>
          </p:cNvPr>
          <p:cNvSpPr/>
          <p:nvPr/>
        </p:nvSpPr>
        <p:spPr>
          <a:xfrm rot="5400000">
            <a:off x="5489055" y="1369264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ECE558-7D68-DC47-A359-7F6DB107C5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661" y="1600827"/>
            <a:ext cx="1351322" cy="3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FE3726D-BC4F-E344-ACDE-1A2FE06C6C64}"/>
              </a:ext>
            </a:extLst>
          </p:cNvPr>
          <p:cNvSpPr/>
          <p:nvPr/>
        </p:nvSpPr>
        <p:spPr>
          <a:xfrm>
            <a:off x="3806733" y="2830284"/>
            <a:ext cx="941815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28504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8736C7-9998-124D-9D8F-345B7A30DBE8}"/>
              </a:ext>
            </a:extLst>
          </p:cNvPr>
          <p:cNvSpPr txBox="1">
            <a:spLocks/>
          </p:cNvSpPr>
          <p:nvPr/>
        </p:nvSpPr>
        <p:spPr>
          <a:xfrm>
            <a:off x="531221" y="42004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Symmetry distinction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2CBB218-5AEE-704C-95A6-7BE52F94A8AA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7682E4B-C6F2-3446-82C6-44E540879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533" y="1298749"/>
            <a:ext cx="1191564" cy="307500"/>
          </a:xfrm>
          <a:prstGeom prst="rect">
            <a:avLst/>
          </a:prstGeom>
        </p:spPr>
      </p:pic>
      <p:sp>
        <p:nvSpPr>
          <p:cNvPr id="29" name="Left Brace 28">
            <a:extLst>
              <a:ext uri="{FF2B5EF4-FFF2-40B4-BE49-F238E27FC236}">
                <a16:creationId xmlns:a16="http://schemas.microsoft.com/office/drawing/2014/main" id="{087047AF-C325-A341-B6CE-E298544F4F30}"/>
              </a:ext>
            </a:extLst>
          </p:cNvPr>
          <p:cNvSpPr/>
          <p:nvPr/>
        </p:nvSpPr>
        <p:spPr>
          <a:xfrm rot="5400000">
            <a:off x="5489055" y="1369264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B28EE99-311C-C643-A65D-D71BE47DB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661" y="1600827"/>
            <a:ext cx="1351322" cy="3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A89C5BC-ECF6-6044-883D-759672DFDB90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01072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1A599D4-4C8C-134A-94AD-9AD4CA17D50E}"/>
              </a:ext>
            </a:extLst>
          </p:cNvPr>
          <p:cNvSpPr txBox="1">
            <a:spLocks/>
          </p:cNvSpPr>
          <p:nvPr/>
        </p:nvSpPr>
        <p:spPr>
          <a:xfrm>
            <a:off x="1995499" y="2726049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C7BD8E3-7863-CC4B-8D72-D918979192B2}"/>
              </a:ext>
            </a:extLst>
          </p:cNvPr>
          <p:cNvSpPr txBox="1">
            <a:spLocks/>
          </p:cNvSpPr>
          <p:nvPr/>
        </p:nvSpPr>
        <p:spPr>
          <a:xfrm>
            <a:off x="531221" y="42004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Symmetry distinction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CDC49E2-1451-BA4A-AA64-FF6764CDA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533" y="1298749"/>
            <a:ext cx="1191564" cy="307500"/>
          </a:xfrm>
          <a:prstGeom prst="rect">
            <a:avLst/>
          </a:prstGeom>
        </p:spPr>
      </p:pic>
      <p:sp>
        <p:nvSpPr>
          <p:cNvPr id="27" name="Left Brace 26">
            <a:extLst>
              <a:ext uri="{FF2B5EF4-FFF2-40B4-BE49-F238E27FC236}">
                <a16:creationId xmlns:a16="http://schemas.microsoft.com/office/drawing/2014/main" id="{1E4FF81E-672B-5B4E-95E9-FF76A1BB7909}"/>
              </a:ext>
            </a:extLst>
          </p:cNvPr>
          <p:cNvSpPr/>
          <p:nvPr/>
        </p:nvSpPr>
        <p:spPr>
          <a:xfrm rot="5400000">
            <a:off x="5489055" y="1369264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6B82E43-54DB-5246-9520-9985C7FAA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661" y="1600827"/>
            <a:ext cx="1351322" cy="3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4884" y="233042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01072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18B95B6-C640-0C43-9202-2A9EE809082A}"/>
              </a:ext>
            </a:extLst>
          </p:cNvPr>
          <p:cNvSpPr txBox="1">
            <a:spLocks/>
          </p:cNvSpPr>
          <p:nvPr/>
        </p:nvSpPr>
        <p:spPr>
          <a:xfrm>
            <a:off x="531222" y="4914135"/>
            <a:ext cx="1878633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Lab oracles: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8131C3-931E-2247-BDDE-CAF91100170F}"/>
              </a:ext>
            </a:extLst>
          </p:cNvPr>
          <p:cNvGrpSpPr/>
          <p:nvPr/>
        </p:nvGrpSpPr>
        <p:grpSpPr>
          <a:xfrm>
            <a:off x="2497156" y="4598451"/>
            <a:ext cx="1841940" cy="1255618"/>
            <a:chOff x="4910155" y="4491884"/>
            <a:chExt cx="3246504" cy="221308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346631F-CD6B-A44D-B7AD-812918C1B0A7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BCE0B4C-8681-A84B-B6B7-38A7D53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083920-C0DF-2944-972D-7987AC2D1E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6E27537-2588-3E42-8747-CCF50AD95340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A5EC3D3-E144-1B43-8217-464D3FE15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8D62B-146F-854D-82E6-8540BCD392D5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Arrow 45">
            <a:extLst>
              <a:ext uri="{FF2B5EF4-FFF2-40B4-BE49-F238E27FC236}">
                <a16:creationId xmlns:a16="http://schemas.microsoft.com/office/drawing/2014/main" id="{531D63D9-C4E9-DC4F-8DE9-D15FC7F2F8F1}"/>
              </a:ext>
            </a:extLst>
          </p:cNvPr>
          <p:cNvSpPr/>
          <p:nvPr/>
        </p:nvSpPr>
        <p:spPr>
          <a:xfrm>
            <a:off x="4344309" y="4808377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E124B8-F4DE-EC4B-A7F2-E6FEBFBCCCC4}"/>
              </a:ext>
            </a:extLst>
          </p:cNvPr>
          <p:cNvGrpSpPr/>
          <p:nvPr/>
        </p:nvGrpSpPr>
        <p:grpSpPr>
          <a:xfrm>
            <a:off x="5669868" y="4594147"/>
            <a:ext cx="1841940" cy="1255618"/>
            <a:chOff x="4910155" y="4491884"/>
            <a:chExt cx="3246504" cy="221308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4E74772-6878-674C-BF75-7DDDD0185A7A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0328953-B309-164D-9A88-E3E04DAF1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589EC5-3D88-4647-9D3C-3499A2531D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4908CE-F910-DA44-89EB-AC1662DC98FF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59825F-7DE9-8048-9FCA-BBEB63CDE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E6B2DC5-71AB-7B41-ACD1-2BBDD96BC18F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ight Arrow 54">
            <a:extLst>
              <a:ext uri="{FF2B5EF4-FFF2-40B4-BE49-F238E27FC236}">
                <a16:creationId xmlns:a16="http://schemas.microsoft.com/office/drawing/2014/main" id="{FB5026F8-CC26-1B45-B298-BE55C3BCEF69}"/>
              </a:ext>
            </a:extLst>
          </p:cNvPr>
          <p:cNvSpPr/>
          <p:nvPr/>
        </p:nvSpPr>
        <p:spPr>
          <a:xfrm>
            <a:off x="7517021" y="4804073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9E8393B5-9F6D-1448-A457-747FAB15F147}"/>
              </a:ext>
            </a:extLst>
          </p:cNvPr>
          <p:cNvSpPr txBox="1">
            <a:spLocks/>
          </p:cNvSpPr>
          <p:nvPr/>
        </p:nvSpPr>
        <p:spPr>
          <a:xfrm>
            <a:off x="1995499" y="2726049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57C94B1-3940-9545-AD32-568BA020366D}"/>
              </a:ext>
            </a:extLst>
          </p:cNvPr>
          <p:cNvSpPr txBox="1">
            <a:spLocks/>
          </p:cNvSpPr>
          <p:nvPr/>
        </p:nvSpPr>
        <p:spPr>
          <a:xfrm>
            <a:off x="531221" y="42004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Symmetry distinction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5D83C62D-BCA8-B243-BCA4-148CB6CA987D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4B37DF7-1C59-7743-9375-12DEE76BD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533" y="1298749"/>
            <a:ext cx="1191564" cy="30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C9C81E-6DFA-8F42-9424-0F1C391D6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4045" y="4796540"/>
            <a:ext cx="213693" cy="22191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BB831D5-8FA6-2D40-BCDC-E50F18C366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6499" y="4775833"/>
            <a:ext cx="200894" cy="216347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34BBFAA0-717D-4B4C-B1E1-51BAFC130FB3}"/>
              </a:ext>
            </a:extLst>
          </p:cNvPr>
          <p:cNvGrpSpPr/>
          <p:nvPr/>
        </p:nvGrpSpPr>
        <p:grpSpPr>
          <a:xfrm>
            <a:off x="8851229" y="4589381"/>
            <a:ext cx="1841940" cy="1255618"/>
            <a:chOff x="4910155" y="4491884"/>
            <a:chExt cx="3246504" cy="221308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E0A4B19-35D2-7243-ADC1-FA571967A8B5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1D4B357-3F73-914E-8E9F-11D92D71ED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EFF31AB-AD01-684A-9C3E-8D731DA2C0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5D7BD85-2BBA-7A4A-9EE1-273E990EB0EE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BF94826-A27F-3844-9199-07BF753D1B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ontent Placeholder 2">
                  <a:extLst>
                    <a:ext uri="{FF2B5EF4-FFF2-40B4-BE49-F238E27FC236}">
                      <a16:creationId xmlns:a16="http://schemas.microsoft.com/office/drawing/2014/main" id="{124B922A-0817-4D47-A290-B1D1927079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Content Placeholder 2">
                  <a:extLst>
                    <a:ext uri="{FF2B5EF4-FFF2-40B4-BE49-F238E27FC236}">
                      <a16:creationId xmlns:a16="http://schemas.microsoft.com/office/drawing/2014/main" id="{124B922A-0817-4D47-A290-B1D1927079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08BD1B3-A3EE-A249-B118-74FA5A7EB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ight Arrow 75">
            <a:extLst>
              <a:ext uri="{FF2B5EF4-FFF2-40B4-BE49-F238E27FC236}">
                <a16:creationId xmlns:a16="http://schemas.microsoft.com/office/drawing/2014/main" id="{0BF615A9-23AE-5546-B0EC-40384429C088}"/>
              </a:ext>
            </a:extLst>
          </p:cNvPr>
          <p:cNvSpPr/>
          <p:nvPr/>
        </p:nvSpPr>
        <p:spPr>
          <a:xfrm>
            <a:off x="10698382" y="4799307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CA0EA11-98D7-DC41-A132-70085CABB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22080" y="4773885"/>
            <a:ext cx="200894" cy="244567"/>
          </a:xfrm>
          <a:prstGeom prst="rect">
            <a:avLst/>
          </a:prstGeom>
        </p:spPr>
      </p:pic>
      <p:sp>
        <p:nvSpPr>
          <p:cNvPr id="56" name="Left Brace 55">
            <a:extLst>
              <a:ext uri="{FF2B5EF4-FFF2-40B4-BE49-F238E27FC236}">
                <a16:creationId xmlns:a16="http://schemas.microsoft.com/office/drawing/2014/main" id="{A504836F-99D4-0F46-9470-5A9F296D0295}"/>
              </a:ext>
            </a:extLst>
          </p:cNvPr>
          <p:cNvSpPr/>
          <p:nvPr/>
        </p:nvSpPr>
        <p:spPr>
          <a:xfrm rot="5400000">
            <a:off x="5489055" y="1369264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83950E5-6C93-9F4A-A013-75EC390437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1661" y="1600827"/>
            <a:ext cx="1351322" cy="3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4884" y="233042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01072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18B95B6-C640-0C43-9202-2A9EE809082A}"/>
              </a:ext>
            </a:extLst>
          </p:cNvPr>
          <p:cNvSpPr txBox="1">
            <a:spLocks/>
          </p:cNvSpPr>
          <p:nvPr/>
        </p:nvSpPr>
        <p:spPr>
          <a:xfrm>
            <a:off x="531222" y="4914135"/>
            <a:ext cx="1878633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Lab oracles: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8131C3-931E-2247-BDDE-CAF91100170F}"/>
              </a:ext>
            </a:extLst>
          </p:cNvPr>
          <p:cNvGrpSpPr/>
          <p:nvPr/>
        </p:nvGrpSpPr>
        <p:grpSpPr>
          <a:xfrm>
            <a:off x="2497156" y="4598451"/>
            <a:ext cx="1841940" cy="1255618"/>
            <a:chOff x="4910155" y="4491884"/>
            <a:chExt cx="3246504" cy="221308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346631F-CD6B-A44D-B7AD-812918C1B0A7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BCE0B4C-8681-A84B-B6B7-38A7D53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083920-C0DF-2944-972D-7987AC2D1E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6E27537-2588-3E42-8747-CCF50AD95340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A5EC3D3-E144-1B43-8217-464D3FE15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8D62B-146F-854D-82E6-8540BCD392D5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Arrow 45">
            <a:extLst>
              <a:ext uri="{FF2B5EF4-FFF2-40B4-BE49-F238E27FC236}">
                <a16:creationId xmlns:a16="http://schemas.microsoft.com/office/drawing/2014/main" id="{531D63D9-C4E9-DC4F-8DE9-D15FC7F2F8F1}"/>
              </a:ext>
            </a:extLst>
          </p:cNvPr>
          <p:cNvSpPr/>
          <p:nvPr/>
        </p:nvSpPr>
        <p:spPr>
          <a:xfrm>
            <a:off x="4344309" y="4808377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E124B8-F4DE-EC4B-A7F2-E6FEBFBCCCC4}"/>
              </a:ext>
            </a:extLst>
          </p:cNvPr>
          <p:cNvGrpSpPr/>
          <p:nvPr/>
        </p:nvGrpSpPr>
        <p:grpSpPr>
          <a:xfrm>
            <a:off x="5669868" y="4594147"/>
            <a:ext cx="1841940" cy="1255618"/>
            <a:chOff x="4910155" y="4491884"/>
            <a:chExt cx="3246504" cy="221308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4E74772-6878-674C-BF75-7DDDD0185A7A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0328953-B309-164D-9A88-E3E04DAF1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589EC5-3D88-4647-9D3C-3499A2531D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4908CE-F910-DA44-89EB-AC1662DC98FF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59825F-7DE9-8048-9FCA-BBEB63CDE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E6B2DC5-71AB-7B41-ACD1-2BBDD96BC18F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ight Arrow 54">
            <a:extLst>
              <a:ext uri="{FF2B5EF4-FFF2-40B4-BE49-F238E27FC236}">
                <a16:creationId xmlns:a16="http://schemas.microsoft.com/office/drawing/2014/main" id="{FB5026F8-CC26-1B45-B298-BE55C3BCEF69}"/>
              </a:ext>
            </a:extLst>
          </p:cNvPr>
          <p:cNvSpPr/>
          <p:nvPr/>
        </p:nvSpPr>
        <p:spPr>
          <a:xfrm>
            <a:off x="7517021" y="4804073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9E8393B5-9F6D-1448-A457-747FAB15F147}"/>
              </a:ext>
            </a:extLst>
          </p:cNvPr>
          <p:cNvSpPr txBox="1">
            <a:spLocks/>
          </p:cNvSpPr>
          <p:nvPr/>
        </p:nvSpPr>
        <p:spPr>
          <a:xfrm>
            <a:off x="1995499" y="2726049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F2F261F9-3757-8C48-9EDE-022FC921479B}"/>
              </a:ext>
            </a:extLst>
          </p:cNvPr>
          <p:cNvSpPr/>
          <p:nvPr/>
        </p:nvSpPr>
        <p:spPr>
          <a:xfrm rot="5400000">
            <a:off x="4803038" y="4419456"/>
            <a:ext cx="178650" cy="334066"/>
          </a:xfrm>
          <a:prstGeom prst="leftBrace">
            <a:avLst>
              <a:gd name="adj1" fmla="val 24133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57C94B1-3940-9545-AD32-568BA020366D}"/>
              </a:ext>
            </a:extLst>
          </p:cNvPr>
          <p:cNvSpPr txBox="1">
            <a:spLocks/>
          </p:cNvSpPr>
          <p:nvPr/>
        </p:nvSpPr>
        <p:spPr>
          <a:xfrm>
            <a:off x="531221" y="42004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Symmetry distinction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5D83C62D-BCA8-B243-BCA4-148CB6CA987D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4B37DF7-1C59-7743-9375-12DEE76BD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533" y="1298749"/>
            <a:ext cx="1191564" cy="30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C9C81E-6DFA-8F42-9424-0F1C391D6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4045" y="4796540"/>
            <a:ext cx="213693" cy="22191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BB831D5-8FA6-2D40-BCDC-E50F18C366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6499" y="4775833"/>
            <a:ext cx="200894" cy="216347"/>
          </a:xfrm>
          <a:prstGeom prst="rect">
            <a:avLst/>
          </a:prstGeom>
        </p:spPr>
      </p:pic>
      <p:sp>
        <p:nvSpPr>
          <p:cNvPr id="67" name="Left Brace 66">
            <a:extLst>
              <a:ext uri="{FF2B5EF4-FFF2-40B4-BE49-F238E27FC236}">
                <a16:creationId xmlns:a16="http://schemas.microsoft.com/office/drawing/2014/main" id="{036281C8-F771-5647-9DBC-12FA8C703952}"/>
              </a:ext>
            </a:extLst>
          </p:cNvPr>
          <p:cNvSpPr/>
          <p:nvPr/>
        </p:nvSpPr>
        <p:spPr>
          <a:xfrm rot="5400000">
            <a:off x="7970107" y="4428978"/>
            <a:ext cx="178650" cy="334066"/>
          </a:xfrm>
          <a:prstGeom prst="leftBrace">
            <a:avLst>
              <a:gd name="adj1" fmla="val 24133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4BBFAA0-717D-4B4C-B1E1-51BAFC130FB3}"/>
              </a:ext>
            </a:extLst>
          </p:cNvPr>
          <p:cNvGrpSpPr/>
          <p:nvPr/>
        </p:nvGrpSpPr>
        <p:grpSpPr>
          <a:xfrm>
            <a:off x="8851229" y="4589381"/>
            <a:ext cx="1841940" cy="1255618"/>
            <a:chOff x="4910155" y="4491884"/>
            <a:chExt cx="3246504" cy="221308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E0A4B19-35D2-7243-ADC1-FA571967A8B5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1D4B357-3F73-914E-8E9F-11D92D71ED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EFF31AB-AD01-684A-9C3E-8D731DA2C0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5D7BD85-2BBA-7A4A-9EE1-273E990EB0EE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BF94826-A27F-3844-9199-07BF753D1B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ontent Placeholder 2">
                  <a:extLst>
                    <a:ext uri="{FF2B5EF4-FFF2-40B4-BE49-F238E27FC236}">
                      <a16:creationId xmlns:a16="http://schemas.microsoft.com/office/drawing/2014/main" id="{124B922A-0817-4D47-A290-B1D1927079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Content Placeholder 2">
                  <a:extLst>
                    <a:ext uri="{FF2B5EF4-FFF2-40B4-BE49-F238E27FC236}">
                      <a16:creationId xmlns:a16="http://schemas.microsoft.com/office/drawing/2014/main" id="{124B922A-0817-4D47-A290-B1D1927079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08BD1B3-A3EE-A249-B118-74FA5A7EB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ight Arrow 75">
            <a:extLst>
              <a:ext uri="{FF2B5EF4-FFF2-40B4-BE49-F238E27FC236}">
                <a16:creationId xmlns:a16="http://schemas.microsoft.com/office/drawing/2014/main" id="{0BF615A9-23AE-5546-B0EC-40384429C088}"/>
              </a:ext>
            </a:extLst>
          </p:cNvPr>
          <p:cNvSpPr/>
          <p:nvPr/>
        </p:nvSpPr>
        <p:spPr>
          <a:xfrm>
            <a:off x="10698382" y="4799307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CA2FAEA8-ADAE-9E46-81D4-D03DA572A727}"/>
              </a:ext>
            </a:extLst>
          </p:cNvPr>
          <p:cNvSpPr/>
          <p:nvPr/>
        </p:nvSpPr>
        <p:spPr>
          <a:xfrm rot="5400000">
            <a:off x="11151468" y="4424212"/>
            <a:ext cx="178650" cy="334066"/>
          </a:xfrm>
          <a:prstGeom prst="leftBrace">
            <a:avLst>
              <a:gd name="adj1" fmla="val 24133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CA0EA11-98D7-DC41-A132-70085CABB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22080" y="4773885"/>
            <a:ext cx="200894" cy="244567"/>
          </a:xfrm>
          <a:prstGeom prst="rect">
            <a:avLst/>
          </a:prstGeom>
        </p:spPr>
      </p:pic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B7CEF3C8-D871-DA44-81D0-07D5D8E16F92}"/>
              </a:ext>
            </a:extLst>
          </p:cNvPr>
          <p:cNvSpPr txBox="1">
            <a:spLocks/>
          </p:cNvSpPr>
          <p:nvPr/>
        </p:nvSpPr>
        <p:spPr>
          <a:xfrm>
            <a:off x="5659427" y="4031134"/>
            <a:ext cx="3399332" cy="14088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Haar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-random, same each time</a:t>
            </a: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051231-7457-0048-90C2-792C8DFD5FEE}"/>
              </a:ext>
            </a:extLst>
          </p:cNvPr>
          <p:cNvCxnSpPr>
            <a:cxnSpLocks/>
          </p:cNvCxnSpPr>
          <p:nvPr/>
        </p:nvCxnSpPr>
        <p:spPr>
          <a:xfrm flipV="1">
            <a:off x="4890391" y="4212889"/>
            <a:ext cx="709604" cy="28645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4AF637A-364A-1E44-816B-3A99E2DA6477}"/>
              </a:ext>
            </a:extLst>
          </p:cNvPr>
          <p:cNvCxnSpPr>
            <a:cxnSpLocks/>
          </p:cNvCxnSpPr>
          <p:nvPr/>
        </p:nvCxnSpPr>
        <p:spPr>
          <a:xfrm flipH="1" flipV="1">
            <a:off x="8877181" y="4221986"/>
            <a:ext cx="2365589" cy="27196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8038850-2FFC-EF4B-8E46-2B371A9697C1}"/>
              </a:ext>
            </a:extLst>
          </p:cNvPr>
          <p:cNvCxnSpPr>
            <a:cxnSpLocks/>
          </p:cNvCxnSpPr>
          <p:nvPr/>
        </p:nvCxnSpPr>
        <p:spPr>
          <a:xfrm flipH="1" flipV="1">
            <a:off x="8062969" y="4340133"/>
            <a:ext cx="1" cy="17563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eft Brace 62">
            <a:extLst>
              <a:ext uri="{FF2B5EF4-FFF2-40B4-BE49-F238E27FC236}">
                <a16:creationId xmlns:a16="http://schemas.microsoft.com/office/drawing/2014/main" id="{72015D8A-8913-FD46-916E-776B0715BE7F}"/>
              </a:ext>
            </a:extLst>
          </p:cNvPr>
          <p:cNvSpPr/>
          <p:nvPr/>
        </p:nvSpPr>
        <p:spPr>
          <a:xfrm rot="5400000">
            <a:off x="5489055" y="1369264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975D58-EDD2-BD4F-A598-637463A088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1661" y="1600827"/>
            <a:ext cx="1351322" cy="3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4884" y="233042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1FD0073-C8A1-AB41-9C38-D5ED917CCD81}"/>
              </a:ext>
            </a:extLst>
          </p:cNvPr>
          <p:cNvSpPr/>
          <p:nvPr/>
        </p:nvSpPr>
        <p:spPr>
          <a:xfrm rot="10800000">
            <a:off x="3795847" y="3272161"/>
            <a:ext cx="978287" cy="2673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6D789F9-A2F5-CC43-9556-2AEC1E208784}"/>
              </a:ext>
            </a:extLst>
          </p:cNvPr>
          <p:cNvSpPr/>
          <p:nvPr/>
        </p:nvSpPr>
        <p:spPr>
          <a:xfrm>
            <a:off x="6466905" y="2830284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A818488-645F-DB41-9A87-FD06D08F7D06}"/>
              </a:ext>
            </a:extLst>
          </p:cNvPr>
          <p:cNvSpPr/>
          <p:nvPr/>
        </p:nvSpPr>
        <p:spPr>
          <a:xfrm rot="10800000">
            <a:off x="6466904" y="3289163"/>
            <a:ext cx="989174" cy="25037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B78B61-419D-9A4D-B121-84EC10774AAE}"/>
              </a:ext>
            </a:extLst>
          </p:cNvPr>
          <p:cNvSpPr/>
          <p:nvPr/>
        </p:nvSpPr>
        <p:spPr>
          <a:xfrm rot="16200000">
            <a:off x="8146386" y="1898579"/>
            <a:ext cx="754259" cy="3056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5C9EE5-F606-3E4D-9D87-0F3F3FF6D4E1}"/>
              </a:ext>
            </a:extLst>
          </p:cNvPr>
          <p:cNvCxnSpPr>
            <a:cxnSpLocks/>
          </p:cNvCxnSpPr>
          <p:nvPr/>
        </p:nvCxnSpPr>
        <p:spPr>
          <a:xfrm>
            <a:off x="1502228" y="2051399"/>
            <a:ext cx="0" cy="2213085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983007-8A8E-C24D-9F6D-D88D790C685F}"/>
              </a:ext>
            </a:extLst>
          </p:cNvPr>
          <p:cNvCxnSpPr>
            <a:cxnSpLocks/>
          </p:cNvCxnSpPr>
          <p:nvPr/>
        </p:nvCxnSpPr>
        <p:spPr>
          <a:xfrm flipH="1">
            <a:off x="1502228" y="4264484"/>
            <a:ext cx="2293435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9A7DE2-D805-7343-8AFD-757F2D03E739}"/>
              </a:ext>
            </a:extLst>
          </p:cNvPr>
          <p:cNvCxnSpPr>
            <a:cxnSpLocks/>
          </p:cNvCxnSpPr>
          <p:nvPr/>
        </p:nvCxnSpPr>
        <p:spPr>
          <a:xfrm flipH="1">
            <a:off x="1502229" y="2053498"/>
            <a:ext cx="3178628" cy="0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F96609-812C-574E-BAEB-ED2506AA4470}"/>
              </a:ext>
            </a:extLst>
          </p:cNvPr>
          <p:cNvCxnSpPr>
            <a:cxnSpLocks/>
          </p:cNvCxnSpPr>
          <p:nvPr/>
        </p:nvCxnSpPr>
        <p:spPr>
          <a:xfrm>
            <a:off x="3801072" y="3176407"/>
            <a:ext cx="0" cy="108807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B49A88-07BF-A742-881C-926F13B97342}"/>
              </a:ext>
            </a:extLst>
          </p:cNvPr>
          <p:cNvCxnSpPr>
            <a:cxnSpLocks/>
          </p:cNvCxnSpPr>
          <p:nvPr/>
        </p:nvCxnSpPr>
        <p:spPr>
          <a:xfrm flipH="1">
            <a:off x="3828504" y="3176407"/>
            <a:ext cx="869429" cy="11157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D447C1-83B8-4F42-A111-4E2149F03A93}"/>
              </a:ext>
            </a:extLst>
          </p:cNvPr>
          <p:cNvCxnSpPr>
            <a:cxnSpLocks/>
          </p:cNvCxnSpPr>
          <p:nvPr/>
        </p:nvCxnSpPr>
        <p:spPr>
          <a:xfrm>
            <a:off x="4748548" y="2053498"/>
            <a:ext cx="184" cy="1134066"/>
          </a:xfrm>
          <a:prstGeom prst="line">
            <a:avLst/>
          </a:prstGeom>
          <a:ln w="38100">
            <a:solidFill>
              <a:srgbClr val="7030A0">
                <a:alpha val="69804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18B95B6-C640-0C43-9202-2A9EE809082A}"/>
              </a:ext>
            </a:extLst>
          </p:cNvPr>
          <p:cNvSpPr txBox="1">
            <a:spLocks/>
          </p:cNvSpPr>
          <p:nvPr/>
        </p:nvSpPr>
        <p:spPr>
          <a:xfrm>
            <a:off x="531222" y="4914135"/>
            <a:ext cx="1878633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Lab oracles: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8131C3-931E-2247-BDDE-CAF91100170F}"/>
              </a:ext>
            </a:extLst>
          </p:cNvPr>
          <p:cNvGrpSpPr/>
          <p:nvPr/>
        </p:nvGrpSpPr>
        <p:grpSpPr>
          <a:xfrm>
            <a:off x="2497156" y="4598451"/>
            <a:ext cx="1841940" cy="1255618"/>
            <a:chOff x="4910155" y="4491884"/>
            <a:chExt cx="3246504" cy="221308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346631F-CD6B-A44D-B7AD-812918C1B0A7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BCE0B4C-8681-A84B-B6B7-38A7D53D1C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083920-C0DF-2944-972D-7987AC2D1E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6E27537-2588-3E42-8747-CCF50AD95340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A5EC3D3-E144-1B43-8217-464D3FE15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AFE4E695-3F87-8D44-8EF1-29EC1FC1D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8D62B-146F-854D-82E6-8540BCD392D5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Arrow 45">
            <a:extLst>
              <a:ext uri="{FF2B5EF4-FFF2-40B4-BE49-F238E27FC236}">
                <a16:creationId xmlns:a16="http://schemas.microsoft.com/office/drawing/2014/main" id="{531D63D9-C4E9-DC4F-8DE9-D15FC7F2F8F1}"/>
              </a:ext>
            </a:extLst>
          </p:cNvPr>
          <p:cNvSpPr/>
          <p:nvPr/>
        </p:nvSpPr>
        <p:spPr>
          <a:xfrm>
            <a:off x="4344309" y="4808377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E124B8-F4DE-EC4B-A7F2-E6FEBFBCCCC4}"/>
              </a:ext>
            </a:extLst>
          </p:cNvPr>
          <p:cNvGrpSpPr/>
          <p:nvPr/>
        </p:nvGrpSpPr>
        <p:grpSpPr>
          <a:xfrm>
            <a:off x="5669868" y="4594147"/>
            <a:ext cx="1841940" cy="1255618"/>
            <a:chOff x="4910155" y="4491884"/>
            <a:chExt cx="3246504" cy="221308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4E74772-6878-674C-BF75-7DDDD0185A7A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0328953-B309-164D-9A88-E3E04DAF1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589EC5-3D88-4647-9D3C-3499A2531D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4908CE-F910-DA44-89EB-AC1662DC98FF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59825F-7DE9-8048-9FCA-BBEB63CDE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761E92A7-42F3-D245-BBC2-24AFD6D4FC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E6B2DC5-71AB-7B41-ACD1-2BBDD96BC18F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ight Arrow 54">
            <a:extLst>
              <a:ext uri="{FF2B5EF4-FFF2-40B4-BE49-F238E27FC236}">
                <a16:creationId xmlns:a16="http://schemas.microsoft.com/office/drawing/2014/main" id="{FB5026F8-CC26-1B45-B298-BE55C3BCEF69}"/>
              </a:ext>
            </a:extLst>
          </p:cNvPr>
          <p:cNvSpPr/>
          <p:nvPr/>
        </p:nvSpPr>
        <p:spPr>
          <a:xfrm>
            <a:off x="7517021" y="4804073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77FB4554-613C-BE4F-97DA-FE859D7FC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265" y="6121387"/>
                <a:ext cx="12129964" cy="89640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/>
              </a:bodyPr>
              <a:lstStyle>
                <a:lvl1pPr marL="91436" indent="-91436" algn="l" defTabSz="914354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29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00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771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42" indent="-182870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94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93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925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916" indent="-228589" algn="l" defTabSz="914354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Task</a:t>
                </a:r>
                <a:r>
                  <a:rPr lang="en-US" sz="2800" dirty="0">
                    <a:solidFill>
                      <a:schemeClr val="tx1"/>
                    </a:solidFill>
                  </a:rPr>
                  <a:t> to find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QUALM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satisfying: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QUALM(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)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0,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QUALM(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)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1,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QUALM(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)</a:t>
                </a:r>
                <a:r>
                  <a:rPr lang="en-US" sz="2800" b="1" dirty="0">
                    <a:solidFill>
                      <a:srgbClr val="E89112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2    </a:t>
                </a:r>
                <a:endParaRPr lang="en-US" sz="2800" b="1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i="1" dirty="0">
                  <a:solidFill>
                    <a:schemeClr val="tx1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77FB4554-613C-BE4F-97DA-FE859D7FC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65" y="6121387"/>
                <a:ext cx="12129964" cy="896406"/>
              </a:xfrm>
              <a:prstGeom prst="rect">
                <a:avLst/>
              </a:prstGeom>
              <a:blipFill>
                <a:blip r:embed="rId7"/>
                <a:stretch>
                  <a:fillRect l="-1569" t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9E8393B5-9F6D-1448-A457-747FAB15F147}"/>
              </a:ext>
            </a:extLst>
          </p:cNvPr>
          <p:cNvSpPr txBox="1">
            <a:spLocks/>
          </p:cNvSpPr>
          <p:nvPr/>
        </p:nvSpPr>
        <p:spPr>
          <a:xfrm>
            <a:off x="1995499" y="2726049"/>
            <a:ext cx="1799160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7030A0"/>
                </a:solidFill>
              </a:rPr>
              <a:t>Lab oracle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F2F261F9-3757-8C48-9EDE-022FC921479B}"/>
              </a:ext>
            </a:extLst>
          </p:cNvPr>
          <p:cNvSpPr/>
          <p:nvPr/>
        </p:nvSpPr>
        <p:spPr>
          <a:xfrm rot="5400000">
            <a:off x="4803038" y="4419456"/>
            <a:ext cx="178650" cy="334066"/>
          </a:xfrm>
          <a:prstGeom prst="leftBrace">
            <a:avLst>
              <a:gd name="adj1" fmla="val 24133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57C94B1-3940-9545-AD32-568BA020366D}"/>
              </a:ext>
            </a:extLst>
          </p:cNvPr>
          <p:cNvSpPr txBox="1">
            <a:spLocks/>
          </p:cNvSpPr>
          <p:nvPr/>
        </p:nvSpPr>
        <p:spPr>
          <a:xfrm>
            <a:off x="531221" y="42004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Symmetry distinction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5D83C62D-BCA8-B243-BCA4-148CB6CA987D}"/>
              </a:ext>
            </a:extLst>
          </p:cNvPr>
          <p:cNvSpPr txBox="1">
            <a:spLocks/>
          </p:cNvSpPr>
          <p:nvPr/>
        </p:nvSpPr>
        <p:spPr>
          <a:xfrm>
            <a:off x="7967447" y="795090"/>
            <a:ext cx="2387401" cy="1000740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Outputs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4B37DF7-1C59-7743-9375-12DEE76BD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8533" y="1298749"/>
            <a:ext cx="1191564" cy="30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C9C81E-6DFA-8F42-9424-0F1C391D62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045" y="4796540"/>
            <a:ext cx="213693" cy="22191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BB831D5-8FA6-2D40-BCDC-E50F18C366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6499" y="4775833"/>
            <a:ext cx="200894" cy="216347"/>
          </a:xfrm>
          <a:prstGeom prst="rect">
            <a:avLst/>
          </a:prstGeom>
        </p:spPr>
      </p:pic>
      <p:sp>
        <p:nvSpPr>
          <p:cNvPr id="67" name="Left Brace 66">
            <a:extLst>
              <a:ext uri="{FF2B5EF4-FFF2-40B4-BE49-F238E27FC236}">
                <a16:creationId xmlns:a16="http://schemas.microsoft.com/office/drawing/2014/main" id="{036281C8-F771-5647-9DBC-12FA8C703952}"/>
              </a:ext>
            </a:extLst>
          </p:cNvPr>
          <p:cNvSpPr/>
          <p:nvPr/>
        </p:nvSpPr>
        <p:spPr>
          <a:xfrm rot="5400000">
            <a:off x="7970107" y="4428978"/>
            <a:ext cx="178650" cy="334066"/>
          </a:xfrm>
          <a:prstGeom prst="leftBrace">
            <a:avLst>
              <a:gd name="adj1" fmla="val 24133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4BBFAA0-717D-4B4C-B1E1-51BAFC130FB3}"/>
              </a:ext>
            </a:extLst>
          </p:cNvPr>
          <p:cNvGrpSpPr/>
          <p:nvPr/>
        </p:nvGrpSpPr>
        <p:grpSpPr>
          <a:xfrm>
            <a:off x="8851229" y="4589381"/>
            <a:ext cx="1841940" cy="1255618"/>
            <a:chOff x="4910155" y="4491884"/>
            <a:chExt cx="3246504" cy="221308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E0A4B19-35D2-7243-ADC1-FA571967A8B5}"/>
                </a:ext>
              </a:extLst>
            </p:cNvPr>
            <p:cNvCxnSpPr>
              <a:cxnSpLocks/>
            </p:cNvCxnSpPr>
            <p:nvPr/>
          </p:nvCxnSpPr>
          <p:spPr>
            <a:xfrm>
              <a:off x="4910155" y="4491884"/>
              <a:ext cx="0" cy="2213085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1D4B357-3F73-914E-8E9F-11D92D71ED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5" y="6704969"/>
              <a:ext cx="2293435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EFF31AB-AD01-684A-9C3E-8D731DA2C0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10156" y="4493983"/>
              <a:ext cx="3178628" cy="0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5D7BD85-2BBA-7A4A-9EE1-273E990EB0EE}"/>
                </a:ext>
              </a:extLst>
            </p:cNvPr>
            <p:cNvCxnSpPr>
              <a:cxnSpLocks/>
            </p:cNvCxnSpPr>
            <p:nvPr/>
          </p:nvCxnSpPr>
          <p:spPr>
            <a:xfrm>
              <a:off x="7208999" y="5616892"/>
              <a:ext cx="0" cy="108807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BF94826-A27F-3844-9199-07BF753D1B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431" y="5616892"/>
              <a:ext cx="869429" cy="11157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ontent Placeholder 2">
                  <a:extLst>
                    <a:ext uri="{FF2B5EF4-FFF2-40B4-BE49-F238E27FC236}">
                      <a16:creationId xmlns:a16="http://schemas.microsoft.com/office/drawing/2014/main" id="{124B922A-0817-4D47-A290-B1D1927079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55000" lnSpcReduction="20000"/>
                </a:bodyPr>
                <a:lstStyle>
                  <a:lvl1pPr marL="91436" indent="-91436" algn="l" defTabSz="914354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29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00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771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42" indent="-182870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9994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9993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99925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99916" indent="-228589" algn="l" defTabSz="914354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Calibri" panose="020F050202020403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9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  <m:sSub>
                          <m:sSubPr>
                            <m:ctrlPr>
                              <a:rPr lang="en-US" sz="69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sz="69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6900" b="1" dirty="0">
                    <a:solidFill>
                      <a:srgbClr val="7030A0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  <a:p>
                  <a:pPr marL="0" indent="0">
                    <a:buFont typeface="Calibri" panose="020F0502020204030204" pitchFamily="34" charset="0"/>
                    <a:buNone/>
                  </a:pPr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Content Placeholder 2">
                  <a:extLst>
                    <a:ext uri="{FF2B5EF4-FFF2-40B4-BE49-F238E27FC236}">
                      <a16:creationId xmlns:a16="http://schemas.microsoft.com/office/drawing/2014/main" id="{124B922A-0817-4D47-A290-B1D1927079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97" y="4929043"/>
                  <a:ext cx="2338900" cy="11954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08BD1B3-A3EE-A249-B118-74FA5A7EB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75" y="4493983"/>
              <a:ext cx="184" cy="1134066"/>
            </a:xfrm>
            <a:prstGeom prst="line">
              <a:avLst/>
            </a:prstGeom>
            <a:ln w="38100">
              <a:solidFill>
                <a:srgbClr val="7030A0">
                  <a:alpha val="69804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ight Arrow 75">
            <a:extLst>
              <a:ext uri="{FF2B5EF4-FFF2-40B4-BE49-F238E27FC236}">
                <a16:creationId xmlns:a16="http://schemas.microsoft.com/office/drawing/2014/main" id="{0BF615A9-23AE-5546-B0EC-40384429C088}"/>
              </a:ext>
            </a:extLst>
          </p:cNvPr>
          <p:cNvSpPr/>
          <p:nvPr/>
        </p:nvSpPr>
        <p:spPr>
          <a:xfrm>
            <a:off x="10698382" y="4799307"/>
            <a:ext cx="316487" cy="200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CA2FAEA8-ADAE-9E46-81D4-D03DA572A727}"/>
              </a:ext>
            </a:extLst>
          </p:cNvPr>
          <p:cNvSpPr/>
          <p:nvPr/>
        </p:nvSpPr>
        <p:spPr>
          <a:xfrm rot="5400000">
            <a:off x="11151468" y="4424212"/>
            <a:ext cx="178650" cy="334066"/>
          </a:xfrm>
          <a:prstGeom prst="leftBrace">
            <a:avLst>
              <a:gd name="adj1" fmla="val 24133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CA0EA11-98D7-DC41-A132-70085CABBC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22080" y="4773885"/>
            <a:ext cx="200894" cy="244567"/>
          </a:xfrm>
          <a:prstGeom prst="rect">
            <a:avLst/>
          </a:prstGeom>
        </p:spPr>
      </p:pic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B7CEF3C8-D871-DA44-81D0-07D5D8E16F92}"/>
              </a:ext>
            </a:extLst>
          </p:cNvPr>
          <p:cNvSpPr txBox="1">
            <a:spLocks/>
          </p:cNvSpPr>
          <p:nvPr/>
        </p:nvSpPr>
        <p:spPr>
          <a:xfrm>
            <a:off x="5659427" y="4031134"/>
            <a:ext cx="3399332" cy="14088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Haar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-random, same each time</a:t>
            </a:r>
            <a:endParaRPr lang="en-US" sz="2800" i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051231-7457-0048-90C2-792C8DFD5FEE}"/>
              </a:ext>
            </a:extLst>
          </p:cNvPr>
          <p:cNvCxnSpPr>
            <a:cxnSpLocks/>
          </p:cNvCxnSpPr>
          <p:nvPr/>
        </p:nvCxnSpPr>
        <p:spPr>
          <a:xfrm flipV="1">
            <a:off x="4890391" y="4212889"/>
            <a:ext cx="709604" cy="28645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4AF637A-364A-1E44-816B-3A99E2DA6477}"/>
              </a:ext>
            </a:extLst>
          </p:cNvPr>
          <p:cNvCxnSpPr>
            <a:cxnSpLocks/>
          </p:cNvCxnSpPr>
          <p:nvPr/>
        </p:nvCxnSpPr>
        <p:spPr>
          <a:xfrm flipH="1" flipV="1">
            <a:off x="8877181" y="4221986"/>
            <a:ext cx="2365589" cy="27196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8038850-2FFC-EF4B-8E46-2B371A9697C1}"/>
              </a:ext>
            </a:extLst>
          </p:cNvPr>
          <p:cNvCxnSpPr>
            <a:cxnSpLocks/>
          </p:cNvCxnSpPr>
          <p:nvPr/>
        </p:nvCxnSpPr>
        <p:spPr>
          <a:xfrm flipH="1" flipV="1">
            <a:off x="8062969" y="4340133"/>
            <a:ext cx="1" cy="17563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eft Brace 62">
            <a:extLst>
              <a:ext uri="{FF2B5EF4-FFF2-40B4-BE49-F238E27FC236}">
                <a16:creationId xmlns:a16="http://schemas.microsoft.com/office/drawing/2014/main" id="{A5632EAB-63B3-0F49-A1F4-C3584C594F12}"/>
              </a:ext>
            </a:extLst>
          </p:cNvPr>
          <p:cNvSpPr/>
          <p:nvPr/>
        </p:nvSpPr>
        <p:spPr>
          <a:xfrm rot="5400000">
            <a:off x="5489055" y="1369264"/>
            <a:ext cx="291380" cy="1575661"/>
          </a:xfrm>
          <a:prstGeom prst="leftBrace">
            <a:avLst>
              <a:gd name="adj1" fmla="val 6221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D314BA7-A618-A147-A985-0781962E70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1661" y="1600827"/>
            <a:ext cx="1351322" cy="3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72358"/>
            <a:ext cx="12192000" cy="6685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F64F7C5E-D1C1-CD46-B7E6-C499395B07F5}"/>
              </a:ext>
            </a:extLst>
          </p:cNvPr>
          <p:cNvSpPr txBox="1">
            <a:spLocks/>
          </p:cNvSpPr>
          <p:nvPr/>
        </p:nvSpPr>
        <p:spPr>
          <a:xfrm>
            <a:off x="950321" y="158939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Theorem [</a:t>
            </a:r>
            <a:r>
              <a:rPr lang="en-US" sz="3600" b="1" dirty="0" err="1">
                <a:solidFill>
                  <a:srgbClr val="0070C0"/>
                </a:solidFill>
              </a:rPr>
              <a:t>Aharonov</a:t>
            </a:r>
            <a:r>
              <a:rPr lang="en-US" sz="3600" b="1" dirty="0">
                <a:solidFill>
                  <a:srgbClr val="0070C0"/>
                </a:solidFill>
              </a:rPr>
              <a:t>, Cotler, Qi ‘21]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FAE7608-944C-774B-BDCC-9DF56BA2425F}"/>
              </a:ext>
            </a:extLst>
          </p:cNvPr>
          <p:cNvSpPr/>
          <p:nvPr/>
        </p:nvSpPr>
        <p:spPr>
          <a:xfrm>
            <a:off x="763410" y="1448029"/>
            <a:ext cx="10818990" cy="29931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36FF25-B7BA-C449-B518-1D62D1A2A626}"/>
              </a:ext>
            </a:extLst>
          </p:cNvPr>
          <p:cNvSpPr txBox="1">
            <a:spLocks/>
          </p:cNvSpPr>
          <p:nvPr/>
        </p:nvSpPr>
        <p:spPr>
          <a:xfrm>
            <a:off x="531221" y="42004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Symmetry distinction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4AC717-B253-EB43-BCA3-B662EF9BC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509945"/>
            <a:ext cx="9298581" cy="414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1EC9A-799A-1B4D-8359-FADD42B31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481246"/>
            <a:ext cx="9824495" cy="4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0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85058"/>
            <a:ext cx="12192000" cy="667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68283-4779-D044-8626-6A1090D0ED06}"/>
              </a:ext>
            </a:extLst>
          </p:cNvPr>
          <p:cNvGrpSpPr/>
          <p:nvPr/>
        </p:nvGrpSpPr>
        <p:grpSpPr>
          <a:xfrm>
            <a:off x="2113781" y="2441542"/>
            <a:ext cx="1682067" cy="1408857"/>
            <a:chOff x="2113781" y="2441542"/>
            <a:chExt cx="1682067" cy="1408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E9E0AE-04B5-AE44-A205-B30C696F8081}"/>
                </a:ext>
              </a:extLst>
            </p:cNvPr>
            <p:cNvSpPr/>
            <p:nvPr/>
          </p:nvSpPr>
          <p:spPr>
            <a:xfrm>
              <a:off x="2113781" y="2441542"/>
              <a:ext cx="1682067" cy="1408857"/>
            </a:xfrm>
            <a:prstGeom prst="rect">
              <a:avLst/>
            </a:prstGeom>
            <a:solidFill>
              <a:srgbClr val="C5E1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27A801-0632-814E-9C7D-E9BFC647E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5364" y="2986314"/>
              <a:ext cx="1358900" cy="330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74606-4621-D544-9EE8-7001758800C5}"/>
              </a:ext>
            </a:extLst>
          </p:cNvPr>
          <p:cNvGrpSpPr/>
          <p:nvPr/>
        </p:nvGrpSpPr>
        <p:grpSpPr>
          <a:xfrm>
            <a:off x="4785021" y="2441542"/>
            <a:ext cx="1682068" cy="1408857"/>
            <a:chOff x="4785021" y="2441542"/>
            <a:chExt cx="1682068" cy="1408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34B357-0BBC-C248-A7C9-E0E69F65D7AF}"/>
                </a:ext>
              </a:extLst>
            </p:cNvPr>
            <p:cNvSpPr/>
            <p:nvPr/>
          </p:nvSpPr>
          <p:spPr>
            <a:xfrm>
              <a:off x="4785021" y="2441542"/>
              <a:ext cx="1682068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AE50A6-EA65-9E48-A846-9A5D53B3D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755" y="2980870"/>
              <a:ext cx="736600" cy="330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B322F-9D69-9549-8F3C-9A0E7BE9AFE9}"/>
              </a:ext>
            </a:extLst>
          </p:cNvPr>
          <p:cNvGrpSpPr/>
          <p:nvPr/>
        </p:nvGrpSpPr>
        <p:grpSpPr>
          <a:xfrm>
            <a:off x="7456261" y="2441542"/>
            <a:ext cx="2166709" cy="1408857"/>
            <a:chOff x="7456261" y="2441542"/>
            <a:chExt cx="2166709" cy="14088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1470B-BB40-6045-AF6E-4C81AF509BE3}"/>
                </a:ext>
              </a:extLst>
            </p:cNvPr>
            <p:cNvSpPr/>
            <p:nvPr/>
          </p:nvSpPr>
          <p:spPr>
            <a:xfrm>
              <a:off x="7456261" y="2441542"/>
              <a:ext cx="2166709" cy="140885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1227FB-CE8D-AC48-BB68-197ADA43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315" y="2755764"/>
              <a:ext cx="1676400" cy="43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75838-4353-3E43-9BF6-994DDBC8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1585" y="3340100"/>
              <a:ext cx="1041400" cy="304800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41B6AB6-6DA1-664C-9110-56CEFF2B3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1" y="420048"/>
            <a:ext cx="10289177" cy="76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Would like to abstract the notion of an experiment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959F9-19FC-8740-9DDA-F358584BC00C}"/>
              </a:ext>
            </a:extLst>
          </p:cNvPr>
          <p:cNvSpPr/>
          <p:nvPr/>
        </p:nvSpPr>
        <p:spPr>
          <a:xfrm>
            <a:off x="0" y="172358"/>
            <a:ext cx="12192000" cy="6685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F64F7C5E-D1C1-CD46-B7E6-C499395B07F5}"/>
              </a:ext>
            </a:extLst>
          </p:cNvPr>
          <p:cNvSpPr txBox="1">
            <a:spLocks/>
          </p:cNvSpPr>
          <p:nvPr/>
        </p:nvSpPr>
        <p:spPr>
          <a:xfrm>
            <a:off x="950321" y="158939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</a:rPr>
              <a:t>Theorem [</a:t>
            </a:r>
            <a:r>
              <a:rPr lang="en-US" sz="3600" b="1" dirty="0" err="1">
                <a:solidFill>
                  <a:srgbClr val="0070C0"/>
                </a:solidFill>
              </a:rPr>
              <a:t>Aharonov</a:t>
            </a:r>
            <a:r>
              <a:rPr lang="en-US" sz="3600" b="1" dirty="0">
                <a:solidFill>
                  <a:srgbClr val="0070C0"/>
                </a:solidFill>
              </a:rPr>
              <a:t>, Cotler, Qi ‘21]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FAE7608-944C-774B-BDCC-9DF56BA2425F}"/>
              </a:ext>
            </a:extLst>
          </p:cNvPr>
          <p:cNvSpPr/>
          <p:nvPr/>
        </p:nvSpPr>
        <p:spPr>
          <a:xfrm>
            <a:off x="763410" y="1448029"/>
            <a:ext cx="10818990" cy="29931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B7BFD71E-C426-144A-B9F0-944A6E3EB857}"/>
              </a:ext>
            </a:extLst>
          </p:cNvPr>
          <p:cNvSpPr txBox="1">
            <a:spLocks/>
          </p:cNvSpPr>
          <p:nvPr/>
        </p:nvSpPr>
        <p:spPr>
          <a:xfrm>
            <a:off x="531220" y="4576746"/>
            <a:ext cx="11660780" cy="1065852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000" dirty="0">
                <a:solidFill>
                  <a:schemeClr val="tx1"/>
                </a:solidFill>
              </a:rPr>
              <a:t>Linear upper bound on coherent access task complexity: </a:t>
            </a:r>
            <a:r>
              <a:rPr lang="en-US" sz="3000" b="1" dirty="0">
                <a:solidFill>
                  <a:srgbClr val="00B050"/>
                </a:solidFill>
              </a:rPr>
              <a:t>Easy (but interesting)</a:t>
            </a:r>
          </a:p>
          <a:p>
            <a:pPr>
              <a:buFont typeface="Wingdings" pitchFamily="2" charset="2"/>
              <a:buChar char="§"/>
            </a:pP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Find a single coherent access QUALM that works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475B6EC2-35A5-DB40-B541-55DDDD5878F5}"/>
              </a:ext>
            </a:extLst>
          </p:cNvPr>
          <p:cNvSpPr txBox="1">
            <a:spLocks/>
          </p:cNvSpPr>
          <p:nvPr/>
        </p:nvSpPr>
        <p:spPr>
          <a:xfrm>
            <a:off x="531220" y="5701952"/>
            <a:ext cx="11292480" cy="10658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Exponential lower bound on incoherent access task complexity: </a:t>
            </a:r>
            <a:r>
              <a:rPr lang="en-US" sz="2800" b="1" dirty="0">
                <a:solidFill>
                  <a:srgbClr val="FF0000"/>
                </a:solidFill>
              </a:rPr>
              <a:t>Hard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Rule out </a:t>
            </a:r>
            <a:r>
              <a:rPr lang="en-US" sz="2800" i="1" dirty="0">
                <a:solidFill>
                  <a:schemeClr val="tx1"/>
                </a:solidFill>
              </a:rPr>
              <a:t>all</a:t>
            </a:r>
            <a:r>
              <a:rPr lang="en-US" sz="2800" dirty="0">
                <a:solidFill>
                  <a:schemeClr val="tx1"/>
                </a:solidFill>
              </a:rPr>
              <a:t> efficient incoherent access QUALMs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36FF25-B7BA-C449-B518-1D62D1A2A626}"/>
              </a:ext>
            </a:extLst>
          </p:cNvPr>
          <p:cNvSpPr txBox="1">
            <a:spLocks/>
          </p:cNvSpPr>
          <p:nvPr/>
        </p:nvSpPr>
        <p:spPr>
          <a:xfrm>
            <a:off x="531221" y="420048"/>
            <a:ext cx="10289177" cy="766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</a:rPr>
              <a:t>Symmetry distinction problem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4AC717-B253-EB43-BCA3-B662EF9BC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509945"/>
            <a:ext cx="9298581" cy="414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1EC9A-799A-1B4D-8359-FADD42B31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481246"/>
            <a:ext cx="9824495" cy="4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070D-90E6-924B-ACB4-658CCEA3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CC486B-3CB3-F440-B536-3743DD94DFE2}"/>
              </a:ext>
            </a:extLst>
          </p:cNvPr>
          <p:cNvSpPr txBox="1">
            <a:spLocks/>
          </p:cNvSpPr>
          <p:nvPr/>
        </p:nvSpPr>
        <p:spPr>
          <a:xfrm>
            <a:off x="1211760" y="2555026"/>
            <a:ext cx="3449140" cy="7215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Quantum supremacy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482D08-8C50-0F4E-A9D1-B8A39A8E087B}"/>
              </a:ext>
            </a:extLst>
          </p:cNvPr>
          <p:cNvSpPr txBox="1">
            <a:spLocks/>
          </p:cNvSpPr>
          <p:nvPr/>
        </p:nvSpPr>
        <p:spPr>
          <a:xfrm>
            <a:off x="6685460" y="2237525"/>
            <a:ext cx="5214440" cy="14507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Quantum computers better than classical computers at </a:t>
            </a:r>
            <a:r>
              <a:rPr lang="en-US" sz="2800" i="1" dirty="0">
                <a:solidFill>
                  <a:schemeClr val="tx1"/>
                </a:solidFill>
              </a:rPr>
              <a:t>classical</a:t>
            </a:r>
            <a:r>
              <a:rPr lang="en-US" sz="2800" dirty="0">
                <a:solidFill>
                  <a:schemeClr val="tx1"/>
                </a:solidFill>
              </a:rPr>
              <a:t> problems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52C5930-C850-0543-8F33-90737CD21C06}"/>
              </a:ext>
            </a:extLst>
          </p:cNvPr>
          <p:cNvSpPr/>
          <p:nvPr/>
        </p:nvSpPr>
        <p:spPr>
          <a:xfrm>
            <a:off x="4660900" y="2628900"/>
            <a:ext cx="1498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070D-90E6-924B-ACB4-658CCEA3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CC486B-3CB3-F440-B536-3743DD94DFE2}"/>
              </a:ext>
            </a:extLst>
          </p:cNvPr>
          <p:cNvSpPr txBox="1">
            <a:spLocks/>
          </p:cNvSpPr>
          <p:nvPr/>
        </p:nvSpPr>
        <p:spPr>
          <a:xfrm>
            <a:off x="1211760" y="2555026"/>
            <a:ext cx="3449140" cy="7215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Quantum supremacy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482D08-8C50-0F4E-A9D1-B8A39A8E087B}"/>
              </a:ext>
            </a:extLst>
          </p:cNvPr>
          <p:cNvSpPr txBox="1">
            <a:spLocks/>
          </p:cNvSpPr>
          <p:nvPr/>
        </p:nvSpPr>
        <p:spPr>
          <a:xfrm>
            <a:off x="6685460" y="2237525"/>
            <a:ext cx="5214440" cy="14507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Quantum computers better than classical computers at </a:t>
            </a:r>
            <a:r>
              <a:rPr lang="en-US" sz="2800" i="1" dirty="0">
                <a:solidFill>
                  <a:schemeClr val="tx1"/>
                </a:solidFill>
              </a:rPr>
              <a:t>classical</a:t>
            </a:r>
            <a:r>
              <a:rPr lang="en-US" sz="2800" dirty="0">
                <a:solidFill>
                  <a:schemeClr val="tx1"/>
                </a:solidFill>
              </a:rPr>
              <a:t> problems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8978C6-7725-574F-8DFD-FE1BD94A1AC8}"/>
              </a:ext>
            </a:extLst>
          </p:cNvPr>
          <p:cNvSpPr txBox="1">
            <a:spLocks/>
          </p:cNvSpPr>
          <p:nvPr/>
        </p:nvSpPr>
        <p:spPr>
          <a:xfrm>
            <a:off x="1211760" y="4587026"/>
            <a:ext cx="3449140" cy="7215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QUALM supremacy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F640FA-B5F6-1844-822A-14357A33C0B1}"/>
              </a:ext>
            </a:extLst>
          </p:cNvPr>
          <p:cNvSpPr txBox="1">
            <a:spLocks/>
          </p:cNvSpPr>
          <p:nvPr/>
        </p:nvSpPr>
        <p:spPr>
          <a:xfrm>
            <a:off x="6685459" y="4320325"/>
            <a:ext cx="5386797" cy="14507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91436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</a:rPr>
              <a:t>Quantum coherence has advantage over incoherence for quantum experiments 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BC4B8CE-099D-3840-B143-8E473399B8AC}"/>
              </a:ext>
            </a:extLst>
          </p:cNvPr>
          <p:cNvSpPr/>
          <p:nvPr/>
        </p:nvSpPr>
        <p:spPr>
          <a:xfrm>
            <a:off x="4660900" y="2628900"/>
            <a:ext cx="1498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E5DA19B-309A-2E45-BE26-6F94A9AEE902}"/>
              </a:ext>
            </a:extLst>
          </p:cNvPr>
          <p:cNvSpPr/>
          <p:nvPr/>
        </p:nvSpPr>
        <p:spPr>
          <a:xfrm>
            <a:off x="4660900" y="4668413"/>
            <a:ext cx="1498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070D-90E6-924B-ACB4-658CCEA3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4E3FE-3F45-8646-B796-F4112267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0461"/>
            <a:ext cx="10894092" cy="42883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We have established a </a:t>
            </a:r>
            <a:r>
              <a:rPr lang="en-US" sz="2800" i="1" dirty="0">
                <a:solidFill>
                  <a:schemeClr val="tx1"/>
                </a:solidFill>
              </a:rPr>
              <a:t>new framework</a:t>
            </a:r>
            <a:r>
              <a:rPr lang="en-US" sz="2800" dirty="0">
                <a:solidFill>
                  <a:schemeClr val="tx1"/>
                </a:solidFill>
              </a:rPr>
              <a:t> for analyzing quantum experiments using quantum complexity theory; opens up a whole new set of questions</a:t>
            </a:r>
            <a:endParaRPr lang="en-US" sz="26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We have established that coherent coupling between experimental apparatus and a quantum computer can lead to </a:t>
            </a:r>
            <a:r>
              <a:rPr lang="en-US" sz="2800" i="1" dirty="0">
                <a:solidFill>
                  <a:schemeClr val="tx1"/>
                </a:solidFill>
              </a:rPr>
              <a:t>exponential </a:t>
            </a:r>
            <a:r>
              <a:rPr lang="en-US" sz="2800" dirty="0">
                <a:solidFill>
                  <a:schemeClr val="tx1"/>
                </a:solidFill>
              </a:rPr>
              <a:t>savings in resources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Experimental demonstration of QUALM advantage in the NISQ era?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What are effects of noise?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Other, more physical examples with coherent QUALM advantage?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61198</TotalTime>
  <Words>2526</Words>
  <Application>Microsoft Macintosh PowerPoint</Application>
  <PresentationFormat>Widescreen</PresentationFormat>
  <Paragraphs>705</Paragraphs>
  <Slides>93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9" baseType="lpstr">
      <vt:lpstr>Arial Rounded MT Bold</vt:lpstr>
      <vt:lpstr>Calibri</vt:lpstr>
      <vt:lpstr>Calibri Light</vt:lpstr>
      <vt:lpstr>Cambria Math</vt:lpstr>
      <vt:lpstr>Wingdings</vt:lpstr>
      <vt:lpstr>Retrospect</vt:lpstr>
      <vt:lpstr>Quantum Algorithmic Measurement</vt:lpstr>
      <vt:lpstr>Introduction: what is an experiment?</vt:lpstr>
      <vt:lpstr>Introduction: what is an experiment?</vt:lpstr>
      <vt:lpstr>Quantum Extended Church-Turing Thesis</vt:lpstr>
      <vt:lpstr>Quantum Extended Church-Turing 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Discussion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Renormalization Group Circuits for Weakly Interacting Continuum Field Theories</dc:title>
  <dc:creator>Jordan Saul Cotler</dc:creator>
  <cp:lastModifiedBy>Cotler, Jordan Saul</cp:lastModifiedBy>
  <cp:revision>1301</cp:revision>
  <dcterms:created xsi:type="dcterms:W3CDTF">2018-02-28T03:43:45Z</dcterms:created>
  <dcterms:modified xsi:type="dcterms:W3CDTF">2021-02-05T19:07:11Z</dcterms:modified>
</cp:coreProperties>
</file>