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4" r:id="rId4"/>
    <p:sldId id="258" r:id="rId5"/>
    <p:sldId id="261" r:id="rId6"/>
    <p:sldId id="259" r:id="rId7"/>
    <p:sldId id="283" r:id="rId8"/>
    <p:sldId id="269" r:id="rId9"/>
    <p:sldId id="262" r:id="rId10"/>
    <p:sldId id="260" r:id="rId11"/>
    <p:sldId id="264" r:id="rId12"/>
    <p:sldId id="265" r:id="rId13"/>
    <p:sldId id="266" r:id="rId14"/>
    <p:sldId id="267" r:id="rId15"/>
    <p:sldId id="285" r:id="rId16"/>
    <p:sldId id="268" r:id="rId17"/>
    <p:sldId id="286" r:id="rId18"/>
    <p:sldId id="270" r:id="rId19"/>
    <p:sldId id="271" r:id="rId20"/>
    <p:sldId id="272" r:id="rId21"/>
    <p:sldId id="280" r:id="rId22"/>
    <p:sldId id="273" r:id="rId23"/>
    <p:sldId id="274" r:id="rId24"/>
    <p:sldId id="275" r:id="rId25"/>
    <p:sldId id="287" r:id="rId26"/>
    <p:sldId id="276" r:id="rId27"/>
    <p:sldId id="288" r:id="rId28"/>
    <p:sldId id="281" r:id="rId2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4C9E0-DD3C-461D-91FD-A478F00E7BAB}" type="datetimeFigureOut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9360A-40AF-4B8B-9B66-3AC2809668B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51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9360A-40AF-4B8B-9B66-3AC2809668B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465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9360A-40AF-4B8B-9B66-3AC2809668BC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061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9360A-40AF-4B8B-9B66-3AC2809668BC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1277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4E65C4-BBC5-412E-95AD-70FBDF6F07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008A9B9E-8289-474F-A4FB-266A34F227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FE41C12-5749-4913-AD56-A70188E35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BDBF5-7515-4D60-BFC4-8A18237447A3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188B03-FFD1-4ECC-B48C-EB6DCF425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FD7A8E2-137E-449F-A810-21DF6A892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69583" y="6356350"/>
            <a:ext cx="3462717" cy="365125"/>
          </a:xfrm>
        </p:spPr>
        <p:txBody>
          <a:bodyPr/>
          <a:lstStyle/>
          <a:p>
            <a:fld id="{0C4FA38A-3DDB-47BC-968B-7E655AAC8B3E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1337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3162C6-6039-45A6-8E5E-0A733950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4EA496D-E00F-4AC0-90A8-C886029035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0673F0-F1AE-4D01-A34D-F76B57FD1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49C93-5A81-4EF3-9383-A35C0F36250A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86779CE-CD62-4C59-A669-CA5E3C78F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8788CF9-1984-4A06-8811-F3DE88F8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66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9BB266DE-DB7F-4EDA-911A-384D55A2A5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6914F851-DA86-476B-86DD-284EFE9292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19CEFE4-71AF-4050-B57C-63A28432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E9D97-8DA5-4171-8A95-44FFADEAC634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14B5DE9-8C45-4260-A5CB-D0F4E2679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C3D90E-26A8-4F86-A4FD-66FDC57B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884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839890-9386-4112-909E-35D4AD5D2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801BFAE-DA2A-43B2-8A84-2CF244425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759E1EA-7377-42A8-8228-CC1663F39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0A01-BAE8-4E7D-99D2-A6BBA77996F7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914A3D5-C697-46D3-A29F-BC6EF9D23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3D66269-DB96-4098-A99F-CC81CAE6D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8258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A32A11-B0A6-4219-895A-462C9179A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1FD8784-B046-4555-A1AF-6441D81A9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AA988B3-86EA-4609-B80B-747029A2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6E5EA-E95C-43F7-B3D0-1A8D3E5D5A27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07BC411-7A38-4194-9E28-8B989D0C2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597388-997A-4EF7-8175-E2801DBD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96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B171A5-2E90-4FAF-905F-2F675D09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3EB264F-ABBD-409B-9CC6-AF8A2348F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07FFBEA-08FE-492F-9E46-86E0DE70D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13AE3CD-4C0A-499F-ACCF-795F7F789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53DB8-06DC-4A49-8ABB-21EFBB38532C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CEDAEC-153C-4916-9B50-CC5AFBB1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8A9C607-85E8-4F52-AD06-6245FE12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0923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63C8B7-7F0D-48D4-9DC7-AE371D6FD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7DBF86-D9C0-4BA7-A00E-40A78A497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B898AD5-C9C2-4C35-ABD5-3A8E354FCD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5CB3AC-0837-4A73-BB18-9E2BF3B19B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D2F3284-37B9-4FFD-9B35-0CEFA505A5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0FFC7E2-EA49-4B45-B89A-D12639D5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648C9-05A5-4917-B38B-3FF3F0AAD7E3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EBF7A51-01FB-426E-8069-F21C4FAC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E7ECBBF-E229-4C22-9CAE-9EC78D3CB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053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97022D-5A10-47E9-B011-A8F5FC9E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D9702C0-FD3A-4E4E-98CE-5FA96E16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D31A-E834-41AE-8B25-6CF475C8CD55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B3F8CD1-C9E6-40A0-B218-07B526554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4478736-4C06-4B8C-BDA0-91B9D9CC6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888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DB590AC-1F5E-4AE0-A1FE-4ED33CD2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8C54B-7F96-4542-AEE0-D5237E826B54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D25C036-75DC-4664-A947-048F09829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04A38F-75AC-4217-81DA-4A63FA05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2501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B2EA174-451F-4222-A2C1-8CC38BE24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8E1FF6-A875-4DA5-91A6-FDABD5F53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5C8BFCB-F8A5-4775-839C-6AD6A4E768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31DF57-1550-4420-B899-6E993898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443B3-44D5-40B0-9C18-EAC16ACC7217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B3F187A-D118-48B4-ACE2-02C1B2B08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A0BC607-B4E0-4EA1-94C7-B32C2DEED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1727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8DF9AB-DDA6-4D64-B5D1-D0D5B8A9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1701322-4DDF-49FC-BA04-8A08885F0D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D9122B4-094D-4FF2-BD7E-369169865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1CA4347-DF07-41BB-BD2F-D2842AE3D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83B5-467F-45F5-9EB0-2CAA95901277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199A13C-DFD0-4625-8BE0-57ED75FF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49957D-982A-4339-8D19-E662A23BA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701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A02B171-77CF-4404-91CD-23C4AAA7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21A900A-1C0F-481C-AF03-D21D65D1F5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333B4A-CD43-4D5A-9805-B53C1039CE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1F627-F4BD-4351-8A8C-9D90D7F53B1E}" type="datetime1">
              <a:rPr kumimoji="1" lang="ja-JP" altLang="en-US" smtClean="0"/>
              <a:t>2021/2/9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2CC04C-6865-4FF6-B87D-77FB37480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C2B1C61-6E61-40E5-AA34-282B74DC64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FA38A-3DDB-47BC-968B-7E655AAC8B3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2690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1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6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0.png"/><Relationship Id="rId7" Type="http://schemas.openxmlformats.org/officeDocument/2006/relationships/image" Target="../media/image180.png"/><Relationship Id="rId12" Type="http://schemas.openxmlformats.org/officeDocument/2006/relationships/image" Target="../media/image23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0" Type="http://schemas.openxmlformats.org/officeDocument/2006/relationships/image" Target="../media/image21.png"/><Relationship Id="rId4" Type="http://schemas.openxmlformats.org/officeDocument/2006/relationships/image" Target="../media/image14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0.png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0" Type="http://schemas.openxmlformats.org/officeDocument/2006/relationships/image" Target="../media/image21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9.png"/><Relationship Id="rId7" Type="http://schemas.openxmlformats.org/officeDocument/2006/relationships/image" Target="../media/image180.png"/><Relationship Id="rId12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11" Type="http://schemas.openxmlformats.org/officeDocument/2006/relationships/image" Target="../media/image22.png"/><Relationship Id="rId5" Type="http://schemas.openxmlformats.org/officeDocument/2006/relationships/image" Target="../media/image27.png"/><Relationship Id="rId10" Type="http://schemas.openxmlformats.org/officeDocument/2006/relationships/image" Target="../media/image21.png"/><Relationship Id="rId4" Type="http://schemas.openxmlformats.org/officeDocument/2006/relationships/image" Target="../media/image25.png"/><Relationship Id="rId9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0.png"/><Relationship Id="rId7" Type="http://schemas.openxmlformats.org/officeDocument/2006/relationships/image" Target="../media/image3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50.png"/><Relationship Id="rId4" Type="http://schemas.openxmlformats.org/officeDocument/2006/relationships/image" Target="../media/image3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30.png"/><Relationship Id="rId7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1.png"/><Relationship Id="rId4" Type="http://schemas.openxmlformats.org/officeDocument/2006/relationships/image" Target="../media/image3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30.png"/><Relationship Id="rId7" Type="http://schemas.openxmlformats.org/officeDocument/2006/relationships/image" Target="../media/image44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00.png"/><Relationship Id="rId4" Type="http://schemas.openxmlformats.org/officeDocument/2006/relationships/image" Target="../media/image3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0.png"/><Relationship Id="rId7" Type="http://schemas.openxmlformats.org/officeDocument/2006/relationships/image" Target="../media/image46.png"/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60.png"/><Relationship Id="rId10" Type="http://schemas.openxmlformats.org/officeDocument/2006/relationships/image" Target="../media/image50.png"/><Relationship Id="rId4" Type="http://schemas.openxmlformats.org/officeDocument/2006/relationships/image" Target="../media/image450.png"/><Relationship Id="rId9" Type="http://schemas.openxmlformats.org/officeDocument/2006/relationships/image" Target="../media/image4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30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1" Type="http://schemas.openxmlformats.org/officeDocument/2006/relationships/image" Target="../media/image55.png"/><Relationship Id="rId5" Type="http://schemas.openxmlformats.org/officeDocument/2006/relationships/image" Target="../media/image490.png"/><Relationship Id="rId10" Type="http://schemas.openxmlformats.org/officeDocument/2006/relationships/image" Target="../media/image54.png"/><Relationship Id="rId4" Type="http://schemas.openxmlformats.org/officeDocument/2006/relationships/image" Target="../media/image340.png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8.png"/><Relationship Id="rId3" Type="http://schemas.openxmlformats.org/officeDocument/2006/relationships/image" Target="../media/image330.png"/><Relationship Id="rId7" Type="http://schemas.openxmlformats.org/officeDocument/2006/relationships/image" Target="../media/image51.png"/><Relationship Id="rId12" Type="http://schemas.openxmlformats.org/officeDocument/2006/relationships/image" Target="../media/image57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0.png"/><Relationship Id="rId11" Type="http://schemas.openxmlformats.org/officeDocument/2006/relationships/image" Target="../media/image55.png"/><Relationship Id="rId5" Type="http://schemas.openxmlformats.org/officeDocument/2006/relationships/image" Target="../media/image490.png"/><Relationship Id="rId10" Type="http://schemas.openxmlformats.org/officeDocument/2006/relationships/image" Target="../media/image54.png"/><Relationship Id="rId4" Type="http://schemas.openxmlformats.org/officeDocument/2006/relationships/image" Target="../media/image340.png"/><Relationship Id="rId9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6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5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600.png"/><Relationship Id="rId4" Type="http://schemas.openxmlformats.org/officeDocument/2006/relationships/image" Target="../media/image3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image" Target="../media/image181.png"/><Relationship Id="rId3" Type="http://schemas.openxmlformats.org/officeDocument/2006/relationships/image" Target="../media/image56.png"/><Relationship Id="rId7" Type="http://schemas.openxmlformats.org/officeDocument/2006/relationships/image" Target="../media/image68.png"/><Relationship Id="rId12" Type="http://schemas.openxmlformats.org/officeDocument/2006/relationships/image" Target="../media/image73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5" Type="http://schemas.openxmlformats.org/officeDocument/2006/relationships/image" Target="../media/image75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Relationship Id="rId14" Type="http://schemas.openxmlformats.org/officeDocument/2006/relationships/image" Target="../media/image7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0.png"/><Relationship Id="rId4" Type="http://schemas.openxmlformats.org/officeDocument/2006/relationships/image" Target="../media/image3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D2D611-0425-4F4B-95D4-2914F5906B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10223"/>
            <a:ext cx="9144000" cy="2387600"/>
          </a:xfrm>
        </p:spPr>
        <p:txBody>
          <a:bodyPr>
            <a:normAutofit/>
          </a:bodyPr>
          <a:lstStyle/>
          <a:p>
            <a:r>
              <a:rPr kumimoji="1" lang="en-US" altLang="ja-JP" sz="5400" i="1" dirty="0">
                <a:solidFill>
                  <a:schemeClr val="accent6"/>
                </a:solidFill>
              </a:rPr>
              <a:t>Distributed Quantum Proofs for Replicated Data</a:t>
            </a:r>
            <a:endParaRPr kumimoji="1" lang="ja-JP" altLang="en-US" sz="5400" i="1" dirty="0">
              <a:solidFill>
                <a:schemeClr val="accent6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7A75FB1-672E-406C-8110-E5E7E40CC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9618"/>
            <a:ext cx="9144000" cy="2591731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>
                <a:solidFill>
                  <a:schemeClr val="accent6"/>
                </a:solidFill>
              </a:rPr>
              <a:t>Pierre </a:t>
            </a:r>
            <a:r>
              <a:rPr kumimoji="1" lang="en-US" altLang="ja-JP" dirty="0" err="1">
                <a:solidFill>
                  <a:schemeClr val="accent6"/>
                </a:solidFill>
              </a:rPr>
              <a:t>Fraigniaud</a:t>
            </a:r>
            <a:r>
              <a:rPr kumimoji="1" lang="en-US" altLang="ja-JP" dirty="0">
                <a:solidFill>
                  <a:schemeClr val="accent6"/>
                </a:solidFill>
              </a:rPr>
              <a:t> (CNRS/U de Paris)</a:t>
            </a:r>
          </a:p>
          <a:p>
            <a:r>
              <a:rPr lang="en-US" altLang="ja-JP" dirty="0">
                <a:solidFill>
                  <a:schemeClr val="accent6"/>
                </a:solidFill>
              </a:rPr>
              <a:t>Francois Le Gall, </a:t>
            </a:r>
            <a:r>
              <a:rPr lang="en-US" altLang="ja-JP" u="sng" dirty="0" err="1">
                <a:solidFill>
                  <a:schemeClr val="accent6"/>
                </a:solidFill>
              </a:rPr>
              <a:t>Harumichi</a:t>
            </a:r>
            <a:r>
              <a:rPr lang="en-US" altLang="ja-JP" u="sng" dirty="0">
                <a:solidFill>
                  <a:schemeClr val="accent6"/>
                </a:solidFill>
              </a:rPr>
              <a:t> Nishimura</a:t>
            </a:r>
            <a:r>
              <a:rPr lang="en-US" altLang="ja-JP" dirty="0">
                <a:solidFill>
                  <a:schemeClr val="accent6"/>
                </a:solidFill>
              </a:rPr>
              <a:t> (Nagoya U)</a:t>
            </a:r>
          </a:p>
          <a:p>
            <a:r>
              <a:rPr lang="en-US" altLang="ja-JP" dirty="0">
                <a:solidFill>
                  <a:schemeClr val="accent6"/>
                </a:solidFill>
              </a:rPr>
              <a:t>Ami Paz (U Wien)</a:t>
            </a:r>
          </a:p>
          <a:p>
            <a:endParaRPr lang="en-US" altLang="ja-JP" dirty="0">
              <a:solidFill>
                <a:schemeClr val="accent6"/>
              </a:solidFill>
            </a:endParaRPr>
          </a:p>
          <a:p>
            <a:r>
              <a:rPr lang="en-US" altLang="ja-JP" dirty="0">
                <a:solidFill>
                  <a:schemeClr val="accent6"/>
                </a:solidFill>
              </a:rPr>
              <a:t>February 5th, 2021</a:t>
            </a:r>
          </a:p>
          <a:p>
            <a:r>
              <a:rPr lang="en-US" altLang="ja-JP" dirty="0">
                <a:solidFill>
                  <a:schemeClr val="accent6"/>
                </a:solidFill>
              </a:rPr>
              <a:t>QIP2021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A7E3077-CE42-4B4F-8C18-0C16EE11B49B}"/>
              </a:ext>
            </a:extLst>
          </p:cNvPr>
          <p:cNvSpPr txBox="1"/>
          <p:nvPr/>
        </p:nvSpPr>
        <p:spPr>
          <a:xfrm>
            <a:off x="9264762" y="3320189"/>
            <a:ext cx="2812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/>
              <a:t>arXiv</a:t>
            </a:r>
            <a:r>
              <a:rPr kumimoji="1" lang="en-US" altLang="ja-JP" sz="2400" dirty="0"/>
              <a:t>: 2002.10018</a:t>
            </a:r>
          </a:p>
          <a:p>
            <a:r>
              <a:rPr lang="en-US" altLang="ja-JP" sz="2400" dirty="0"/>
              <a:t>Proc. ITCS2021</a:t>
            </a:r>
            <a:endParaRPr kumimoji="1" lang="ja-JP" altLang="en-US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E5674C-251B-430C-ABA4-DCD86155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794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DB9D03-C769-4492-9B80-38928B81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accent6"/>
                </a:solidFill>
              </a:rPr>
              <a:t>Distributed Certification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C889C17-A2B0-4D78-AE51-C77B6CBF6C55}"/>
              </a:ext>
            </a:extLst>
          </p:cNvPr>
          <p:cNvGrpSpPr/>
          <p:nvPr/>
        </p:nvGrpSpPr>
        <p:grpSpPr>
          <a:xfrm>
            <a:off x="8488095" y="1791121"/>
            <a:ext cx="3574650" cy="4662185"/>
            <a:chOff x="8272440" y="1791121"/>
            <a:chExt cx="3574650" cy="4662185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E70BB843-33CB-4A7F-8CDB-B3784E548560}"/>
                </a:ext>
              </a:extLst>
            </p:cNvPr>
            <p:cNvCxnSpPr>
              <a:cxnSpLocks/>
              <a:stCxn id="16" idx="3"/>
              <a:endCxn id="14" idx="7"/>
            </p:cNvCxnSpPr>
            <p:nvPr/>
          </p:nvCxnSpPr>
          <p:spPr>
            <a:xfrm flipH="1">
              <a:off x="8508441" y="2517101"/>
              <a:ext cx="1072572" cy="10840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59324660-8B3E-49BF-BB58-BD4720449DA8}"/>
                </a:ext>
              </a:extLst>
            </p:cNvPr>
            <p:cNvCxnSpPr>
              <a:cxnSpLocks/>
              <a:stCxn id="14" idx="6"/>
              <a:endCxn id="17" idx="2"/>
            </p:cNvCxnSpPr>
            <p:nvPr/>
          </p:nvCxnSpPr>
          <p:spPr>
            <a:xfrm flipV="1">
              <a:off x="8548932" y="3427203"/>
              <a:ext cx="2291302" cy="2616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A07BFC75-3F04-448A-B915-D0F2339D7FC8}"/>
                </a:ext>
              </a:extLst>
            </p:cNvPr>
            <p:cNvCxnSpPr>
              <a:cxnSpLocks/>
              <a:stCxn id="14" idx="4"/>
              <a:endCxn id="15" idx="0"/>
            </p:cNvCxnSpPr>
            <p:nvPr/>
          </p:nvCxnSpPr>
          <p:spPr>
            <a:xfrm>
              <a:off x="8410686" y="3812875"/>
              <a:ext cx="526211" cy="128748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F22F66B-122A-4391-A220-8D1EE1B4D995}"/>
                </a:ext>
              </a:extLst>
            </p:cNvPr>
            <p:cNvCxnSpPr>
              <a:cxnSpLocks/>
              <a:stCxn id="15" idx="6"/>
              <a:endCxn id="18" idx="3"/>
            </p:cNvCxnSpPr>
            <p:nvPr/>
          </p:nvCxnSpPr>
          <p:spPr>
            <a:xfrm flipV="1">
              <a:off x="9075143" y="4946869"/>
              <a:ext cx="1339752" cy="27750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F64531B-A3DE-44AB-B79A-2704257AA2CE}"/>
                </a:ext>
              </a:extLst>
            </p:cNvPr>
            <p:cNvCxnSpPr>
              <a:cxnSpLocks/>
              <a:stCxn id="14" idx="5"/>
              <a:endCxn id="18" idx="1"/>
            </p:cNvCxnSpPr>
            <p:nvPr/>
          </p:nvCxnSpPr>
          <p:spPr>
            <a:xfrm>
              <a:off x="8508441" y="3776555"/>
              <a:ext cx="1906454" cy="99494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47FC1351-56D6-4F2C-A26F-631520C5A962}"/>
                </a:ext>
              </a:extLst>
            </p:cNvPr>
            <p:cNvCxnSpPr>
              <a:cxnSpLocks/>
              <a:stCxn id="19" idx="4"/>
              <a:endCxn id="17" idx="0"/>
            </p:cNvCxnSpPr>
            <p:nvPr/>
          </p:nvCxnSpPr>
          <p:spPr>
            <a:xfrm>
              <a:off x="10926720" y="2257249"/>
              <a:ext cx="51760" cy="10459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A7A68E07-B02C-43D6-8874-A5458EA55C7C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9781134" y="2579298"/>
              <a:ext cx="731516" cy="2155882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ABBC59D4-A6CB-4C95-AB8D-D9E92982870E}"/>
                </a:ext>
              </a:extLst>
            </p:cNvPr>
            <p:cNvCxnSpPr>
              <a:cxnSpLocks/>
              <a:stCxn id="17" idx="5"/>
              <a:endCxn id="23" idx="1"/>
            </p:cNvCxnSpPr>
            <p:nvPr/>
          </p:nvCxnSpPr>
          <p:spPr>
            <a:xfrm>
              <a:off x="11076235" y="3514887"/>
              <a:ext cx="534854" cy="91730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515DD8FD-5531-4FD9-98FB-C6A89BE07C1E}"/>
                </a:ext>
              </a:extLst>
            </p:cNvPr>
            <p:cNvCxnSpPr>
              <a:cxnSpLocks/>
              <a:stCxn id="15" idx="5"/>
              <a:endCxn id="21" idx="1"/>
            </p:cNvCxnSpPr>
            <p:nvPr/>
          </p:nvCxnSpPr>
          <p:spPr>
            <a:xfrm>
              <a:off x="9034652" y="5312053"/>
              <a:ext cx="698761" cy="69302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C236AB8D-183F-4AC5-B83A-564A754975B4}"/>
                </a:ext>
              </a:extLst>
            </p:cNvPr>
            <p:cNvSpPr/>
            <p:nvPr/>
          </p:nvSpPr>
          <p:spPr>
            <a:xfrm>
              <a:off x="8272440" y="3564866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7BFBCE43-C6EE-48F2-A885-B3C06C785373}"/>
                </a:ext>
              </a:extLst>
            </p:cNvPr>
            <p:cNvSpPr/>
            <p:nvPr/>
          </p:nvSpPr>
          <p:spPr>
            <a:xfrm>
              <a:off x="8798651" y="5100364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A6E6CD84-FEDC-435B-9C3C-6C6805D99BA8}"/>
                </a:ext>
              </a:extLst>
            </p:cNvPr>
            <p:cNvSpPr/>
            <p:nvPr/>
          </p:nvSpPr>
          <p:spPr>
            <a:xfrm>
              <a:off x="9540522" y="2305412"/>
              <a:ext cx="276492" cy="248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468E7DF9-7A7C-4A78-B081-083FC2300DDA}"/>
                </a:ext>
              </a:extLst>
            </p:cNvPr>
            <p:cNvSpPr/>
            <p:nvPr/>
          </p:nvSpPr>
          <p:spPr>
            <a:xfrm>
              <a:off x="10840234" y="3303198"/>
              <a:ext cx="276492" cy="248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3B40EFF0-7F11-4CAE-A392-F6DE094D25DC}"/>
                </a:ext>
              </a:extLst>
            </p:cNvPr>
            <p:cNvSpPr/>
            <p:nvPr/>
          </p:nvSpPr>
          <p:spPr>
            <a:xfrm>
              <a:off x="10374404" y="4735180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AE28B30F-2D17-4584-9D57-58A669636546}"/>
                </a:ext>
              </a:extLst>
            </p:cNvPr>
            <p:cNvSpPr/>
            <p:nvPr/>
          </p:nvSpPr>
          <p:spPr>
            <a:xfrm>
              <a:off x="10788474" y="2009240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DA64DFC6-E7C8-4697-A3CE-70E122ECED2F}"/>
                </a:ext>
              </a:extLst>
            </p:cNvPr>
            <p:cNvSpPr/>
            <p:nvPr/>
          </p:nvSpPr>
          <p:spPr>
            <a:xfrm>
              <a:off x="11038640" y="5787602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23E8B2CC-DC8A-4707-A8C3-2E81D1FADF7B}"/>
                </a:ext>
              </a:extLst>
            </p:cNvPr>
            <p:cNvSpPr/>
            <p:nvPr/>
          </p:nvSpPr>
          <p:spPr>
            <a:xfrm>
              <a:off x="9692922" y="5968754"/>
              <a:ext cx="276492" cy="248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6869E91A-D87E-4C49-93CC-E8F78C624E1C}"/>
                </a:ext>
              </a:extLst>
            </p:cNvPr>
            <p:cNvSpPr/>
            <p:nvPr/>
          </p:nvSpPr>
          <p:spPr>
            <a:xfrm>
              <a:off x="8326952" y="2414588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48E0487D-643E-42C6-B565-BF225977D8C2}"/>
                </a:ext>
              </a:extLst>
            </p:cNvPr>
            <p:cNvSpPr/>
            <p:nvPr/>
          </p:nvSpPr>
          <p:spPr>
            <a:xfrm>
              <a:off x="11570598" y="4395876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BE459FD-FE4E-4DB6-83B9-4E679B9BDBF3}"/>
                </a:ext>
              </a:extLst>
            </p:cNvPr>
            <p:cNvCxnSpPr>
              <a:stCxn id="22" idx="6"/>
              <a:endCxn id="16" idx="2"/>
            </p:cNvCxnSpPr>
            <p:nvPr/>
          </p:nvCxnSpPr>
          <p:spPr>
            <a:xfrm flipV="1">
              <a:off x="8603444" y="2429417"/>
              <a:ext cx="937078" cy="10917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F3669F57-09D1-44B7-BE7B-9BB77CBA97F4}"/>
                </a:ext>
              </a:extLst>
            </p:cNvPr>
            <p:cNvCxnSpPr>
              <a:stCxn id="18" idx="6"/>
              <a:endCxn id="23" idx="3"/>
            </p:cNvCxnSpPr>
            <p:nvPr/>
          </p:nvCxnSpPr>
          <p:spPr>
            <a:xfrm flipV="1">
              <a:off x="10650896" y="4607565"/>
              <a:ext cx="960193" cy="25162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6214EBF0-41D7-43BB-91F3-677F1666F0D2}"/>
                </a:ext>
              </a:extLst>
            </p:cNvPr>
            <p:cNvCxnSpPr>
              <a:stCxn id="18" idx="5"/>
              <a:endCxn id="20" idx="1"/>
            </p:cNvCxnSpPr>
            <p:nvPr/>
          </p:nvCxnSpPr>
          <p:spPr>
            <a:xfrm>
              <a:off x="10610405" y="4946869"/>
              <a:ext cx="468726" cy="87705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596EEE4C-9475-4E99-AD72-CC15F5CB84CB}"/>
                </a:ext>
              </a:extLst>
            </p:cNvPr>
            <p:cNvCxnSpPr>
              <a:cxnSpLocks/>
              <a:stCxn id="21" idx="6"/>
              <a:endCxn id="20" idx="3"/>
            </p:cNvCxnSpPr>
            <p:nvPr/>
          </p:nvCxnSpPr>
          <p:spPr>
            <a:xfrm flipV="1">
              <a:off x="9969414" y="5999291"/>
              <a:ext cx="1109717" cy="934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7DF140FA-0FCE-4A7F-AEE6-DB5C4D5858DA}"/>
                    </a:ext>
                  </a:extLst>
                </p:cNvPr>
                <p:cNvSpPr txBox="1"/>
                <p:nvPr/>
              </p:nvSpPr>
              <p:spPr>
                <a:xfrm>
                  <a:off x="9461668" y="1791121"/>
                  <a:ext cx="50774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7DF140FA-0FCE-4A7F-AEE6-DB5C4D585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668" y="1791121"/>
                  <a:ext cx="507746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AD91DA93-AACA-4C40-9D36-5ED8E2DF7A69}"/>
                    </a:ext>
                  </a:extLst>
                </p:cNvPr>
                <p:cNvSpPr txBox="1"/>
                <p:nvPr/>
              </p:nvSpPr>
              <p:spPr>
                <a:xfrm>
                  <a:off x="9294894" y="5868531"/>
                  <a:ext cx="50774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AD91DA93-AACA-4C40-9D36-5ED8E2DF7A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4894" y="5868531"/>
                  <a:ext cx="507746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67EE0F6F-F507-4028-8DA2-E90F6A044641}"/>
                    </a:ext>
                  </a:extLst>
                </p:cNvPr>
                <p:cNvSpPr txBox="1"/>
                <p:nvPr/>
              </p:nvSpPr>
              <p:spPr>
                <a:xfrm>
                  <a:off x="11037422" y="3039073"/>
                  <a:ext cx="50774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67EE0F6F-F507-4028-8DA2-E90F6A0446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7422" y="3039073"/>
                  <a:ext cx="507746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楕円 30">
            <a:extLst>
              <a:ext uri="{FF2B5EF4-FFF2-40B4-BE49-F238E27FC236}">
                <a16:creationId xmlns:a16="http://schemas.microsoft.com/office/drawing/2014/main" id="{5E54CF94-2ACF-4B22-92C1-F12021848CD4}"/>
              </a:ext>
            </a:extLst>
          </p:cNvPr>
          <p:cNvSpPr/>
          <p:nvPr/>
        </p:nvSpPr>
        <p:spPr>
          <a:xfrm>
            <a:off x="4994689" y="4494362"/>
            <a:ext cx="888521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40D8150-5B83-4B25-A774-606AD792A224}"/>
              </a:ext>
            </a:extLst>
          </p:cNvPr>
          <p:cNvSpPr txBox="1"/>
          <p:nvPr/>
        </p:nvSpPr>
        <p:spPr>
          <a:xfrm>
            <a:off x="5149964" y="5408762"/>
            <a:ext cx="116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Prover (Merlin)</a:t>
            </a:r>
            <a:endParaRPr kumimoji="1" lang="ja-JP" altLang="en-US" dirty="0"/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5043542F-81F4-4FBD-894D-85C0EEF56BEC}"/>
              </a:ext>
            </a:extLst>
          </p:cNvPr>
          <p:cNvCxnSpPr>
            <a:cxnSpLocks/>
            <a:stCxn id="31" idx="6"/>
            <a:endCxn id="22" idx="3"/>
          </p:cNvCxnSpPr>
          <p:nvPr/>
        </p:nvCxnSpPr>
        <p:spPr>
          <a:xfrm flipV="1">
            <a:off x="5883210" y="2626277"/>
            <a:ext cx="2699888" cy="2325285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C2ED349E-3DF6-4196-B584-B866363F837C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5883210" y="2538593"/>
            <a:ext cx="3794113" cy="2412969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CF2F1DCD-D700-4CD5-B522-DC6DB520D603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5883210" y="3773075"/>
            <a:ext cx="2521420" cy="1178487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52F54CA5-FC6C-4D11-BD96-A3D58C67C5C1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5975225" y="2220929"/>
            <a:ext cx="5069395" cy="2666652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1A739967-6E4D-4F1F-8A8F-35973D7315C1}"/>
              </a:ext>
            </a:extLst>
          </p:cNvPr>
          <p:cNvCxnSpPr>
            <a:cxnSpLocks/>
            <a:stCxn id="31" idx="6"/>
            <a:endCxn id="15" idx="2"/>
          </p:cNvCxnSpPr>
          <p:nvPr/>
        </p:nvCxnSpPr>
        <p:spPr>
          <a:xfrm>
            <a:off x="5883210" y="4951562"/>
            <a:ext cx="3131096" cy="272807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56A9DCE5-4259-4D7E-87C5-63A41C9812E3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5883210" y="4951562"/>
            <a:ext cx="3972400" cy="1110478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135B8DB6-0F9A-44BA-84AB-E5922A989343}"/>
              </a:ext>
            </a:extLst>
          </p:cNvPr>
          <p:cNvCxnSpPr>
            <a:cxnSpLocks/>
            <a:stCxn id="31" idx="6"/>
            <a:endCxn id="18" idx="2"/>
          </p:cNvCxnSpPr>
          <p:nvPr/>
        </p:nvCxnSpPr>
        <p:spPr>
          <a:xfrm flipV="1">
            <a:off x="5883210" y="4859185"/>
            <a:ext cx="4706849" cy="92377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63B0D903-B240-4B7D-A6E3-921B4031AEA3}"/>
              </a:ext>
            </a:extLst>
          </p:cNvPr>
          <p:cNvCxnSpPr>
            <a:cxnSpLocks/>
            <a:stCxn id="31" idx="6"/>
            <a:endCxn id="17" idx="3"/>
          </p:cNvCxnSpPr>
          <p:nvPr/>
        </p:nvCxnSpPr>
        <p:spPr>
          <a:xfrm flipV="1">
            <a:off x="5883210" y="3514887"/>
            <a:ext cx="5213170" cy="1436675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13AD0B55-E37E-4676-8FEF-42FCE645E69D}"/>
              </a:ext>
            </a:extLst>
          </p:cNvPr>
          <p:cNvCxnSpPr>
            <a:cxnSpLocks/>
            <a:stCxn id="31" idx="6"/>
            <a:endCxn id="23" idx="2"/>
          </p:cNvCxnSpPr>
          <p:nvPr/>
        </p:nvCxnSpPr>
        <p:spPr>
          <a:xfrm flipV="1">
            <a:off x="5883210" y="4519881"/>
            <a:ext cx="5903043" cy="431681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587956D0-097B-4F1F-A869-6C1B3ED3580B}"/>
              </a:ext>
            </a:extLst>
          </p:cNvPr>
          <p:cNvCxnSpPr>
            <a:cxnSpLocks/>
            <a:stCxn id="31" idx="6"/>
            <a:endCxn id="20" idx="2"/>
          </p:cNvCxnSpPr>
          <p:nvPr/>
        </p:nvCxnSpPr>
        <p:spPr>
          <a:xfrm>
            <a:off x="5883210" y="4951562"/>
            <a:ext cx="5371085" cy="960045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B62B318A-97AA-43E7-9844-CE77BE257780}"/>
                  </a:ext>
                </a:extLst>
              </p:cNvPr>
              <p:cNvSpPr txBox="1"/>
              <p:nvPr/>
            </p:nvSpPr>
            <p:spPr>
              <a:xfrm>
                <a:off x="6866618" y="3508077"/>
                <a:ext cx="276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B62B318A-97AA-43E7-9844-CE77BE257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6618" y="3508077"/>
                <a:ext cx="276492" cy="461665"/>
              </a:xfrm>
              <a:prstGeom prst="rect">
                <a:avLst/>
              </a:prstGeom>
              <a:blipFill>
                <a:blip r:embed="rId5"/>
                <a:stretch>
                  <a:fillRect r="-4130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2AB1EC48-16B1-4FC9-9D6F-19633AFED5DD}"/>
                  </a:ext>
                </a:extLst>
              </p:cNvPr>
              <p:cNvSpPr txBox="1"/>
              <p:nvPr/>
            </p:nvSpPr>
            <p:spPr>
              <a:xfrm>
                <a:off x="7510720" y="3393059"/>
                <a:ext cx="4526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kumimoji="1" lang="en-US" altLang="ja-JP" sz="2400" b="0" i="1" smtClean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2400" dirty="0">
                  <a:solidFill>
                    <a:schemeClr val="bg2">
                      <a:lumMod val="9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2AB1EC48-16B1-4FC9-9D6F-19633AFED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0720" y="3393059"/>
                <a:ext cx="452604" cy="461665"/>
              </a:xfrm>
              <a:prstGeom prst="rect">
                <a:avLst/>
              </a:prstGeom>
              <a:blipFill>
                <a:blip r:embed="rId6"/>
                <a:stretch>
                  <a:fillRect l="-5405" r="-14865" b="-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F01D17A5-EE8D-4827-82BC-B7A5FCBECA48}"/>
              </a:ext>
            </a:extLst>
          </p:cNvPr>
          <p:cNvSpPr txBox="1"/>
          <p:nvPr/>
        </p:nvSpPr>
        <p:spPr>
          <a:xfrm>
            <a:off x="276045" y="3688871"/>
            <a:ext cx="444215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>
                <a:solidFill>
                  <a:schemeClr val="accent6"/>
                </a:solidFill>
              </a:rPr>
              <a:t>Two phases</a:t>
            </a:r>
            <a:r>
              <a:rPr lang="en-US" altLang="ja-JP" sz="2400" dirty="0">
                <a:solidFill>
                  <a:schemeClr val="accent6"/>
                </a:solidFill>
              </a:rPr>
              <a:t>:</a:t>
            </a:r>
          </a:p>
          <a:p>
            <a:pPr marL="457200" indent="-457200">
              <a:buAutoNum type="arabicPeriod"/>
            </a:pPr>
            <a:r>
              <a:rPr lang="en-US" altLang="ja-JP" sz="2400" dirty="0"/>
              <a:t>(Prover phase) Prover sends certificates to each node</a:t>
            </a:r>
          </a:p>
          <a:p>
            <a:pPr marL="457200" indent="-457200">
              <a:buAutoNum type="arabicPeriod"/>
            </a:pPr>
            <a:r>
              <a:rPr lang="en-US" altLang="ja-JP" sz="2400" dirty="0"/>
              <a:t>(Verification phase) Each node exchanges messages with the neighbors</a:t>
            </a:r>
            <a:endParaRPr lang="ja-JP" altLang="en-US" sz="2400" dirty="0"/>
          </a:p>
          <a:p>
            <a:endParaRPr kumimoji="1" lang="ja-JP" altLang="en-US" dirty="0"/>
          </a:p>
        </p:txBody>
      </p:sp>
      <p:sp>
        <p:nvSpPr>
          <p:cNvPr id="46" name="コンテンツ プレースホルダー 2">
            <a:extLst>
              <a:ext uri="{FF2B5EF4-FFF2-40B4-BE49-F238E27FC236}">
                <a16:creationId xmlns:a16="http://schemas.microsoft.com/office/drawing/2014/main" id="{0CF8B36C-8130-4A9F-9651-73547FD56263}"/>
              </a:ext>
            </a:extLst>
          </p:cNvPr>
          <p:cNvSpPr txBox="1">
            <a:spLocks/>
          </p:cNvSpPr>
          <p:nvPr/>
        </p:nvSpPr>
        <p:spPr>
          <a:xfrm>
            <a:off x="838200" y="1799746"/>
            <a:ext cx="10515600" cy="1524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accent6"/>
                </a:solidFill>
              </a:rPr>
              <a:t>Distributed Merlin-Arthur (</a:t>
            </a:r>
            <a:r>
              <a:rPr lang="en-US" altLang="ja-JP" dirty="0" err="1">
                <a:solidFill>
                  <a:schemeClr val="accent6"/>
                </a:solidFill>
              </a:rPr>
              <a:t>dMA</a:t>
            </a:r>
            <a:r>
              <a:rPr lang="en-US" altLang="ja-JP" dirty="0">
                <a:solidFill>
                  <a:schemeClr val="accent6"/>
                </a:solidFill>
              </a:rPr>
              <a:t>) protocols</a:t>
            </a:r>
          </a:p>
          <a:p>
            <a:pPr lvl="1"/>
            <a:r>
              <a:rPr lang="en-US" altLang="ja-JP" dirty="0"/>
              <a:t>Proof labeling scheme </a:t>
            </a:r>
            <a:r>
              <a:rPr lang="en-US" altLang="ja-JP" sz="1600" dirty="0"/>
              <a:t>[</a:t>
            </a:r>
            <a:r>
              <a:rPr lang="en-US" altLang="ja-JP" sz="1600" dirty="0" err="1"/>
              <a:t>Korman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Kutten</a:t>
            </a:r>
            <a:r>
              <a:rPr lang="en-US" altLang="ja-JP" sz="1600" dirty="0"/>
              <a:t>, Peleg 10]</a:t>
            </a:r>
          </a:p>
          <a:p>
            <a:pPr lvl="1"/>
            <a:r>
              <a:rPr lang="en-US" altLang="ja-JP" dirty="0"/>
              <a:t>Locally checkable proof </a:t>
            </a:r>
            <a:r>
              <a:rPr lang="en-US" altLang="ja-JP" sz="1600" dirty="0"/>
              <a:t>[</a:t>
            </a:r>
            <a:r>
              <a:rPr lang="en-US" altLang="ja-JP" sz="1600" dirty="0" err="1"/>
              <a:t>Goos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Suomela</a:t>
            </a:r>
            <a:r>
              <a:rPr lang="en-US" altLang="ja-JP" sz="1600" dirty="0"/>
              <a:t> 16]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etc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sp>
        <p:nvSpPr>
          <p:cNvPr id="36" name="矢印: 下 35">
            <a:extLst>
              <a:ext uri="{FF2B5EF4-FFF2-40B4-BE49-F238E27FC236}">
                <a16:creationId xmlns:a16="http://schemas.microsoft.com/office/drawing/2014/main" id="{99B02C3E-9367-44B4-99BC-8A7A34EE7DB3}"/>
              </a:ext>
            </a:extLst>
          </p:cNvPr>
          <p:cNvSpPr/>
          <p:nvPr/>
        </p:nvSpPr>
        <p:spPr>
          <a:xfrm rot="2648147">
            <a:off x="9239389" y="2844800"/>
            <a:ext cx="282826" cy="6837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矢印: 下 48">
            <a:extLst>
              <a:ext uri="{FF2B5EF4-FFF2-40B4-BE49-F238E27FC236}">
                <a16:creationId xmlns:a16="http://schemas.microsoft.com/office/drawing/2014/main" id="{C8B762A3-DE6D-4BC3-89F3-05AB00971272}"/>
              </a:ext>
            </a:extLst>
          </p:cNvPr>
          <p:cNvSpPr/>
          <p:nvPr/>
        </p:nvSpPr>
        <p:spPr>
          <a:xfrm rot="13400128">
            <a:off x="9056509" y="2580640"/>
            <a:ext cx="282826" cy="6837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矢印: 下 50">
            <a:extLst>
              <a:ext uri="{FF2B5EF4-FFF2-40B4-BE49-F238E27FC236}">
                <a16:creationId xmlns:a16="http://schemas.microsoft.com/office/drawing/2014/main" id="{9439C1BC-BB44-41E5-9992-D6A03565A6B1}"/>
              </a:ext>
            </a:extLst>
          </p:cNvPr>
          <p:cNvSpPr/>
          <p:nvPr/>
        </p:nvSpPr>
        <p:spPr>
          <a:xfrm rot="20454001">
            <a:off x="9958953" y="3072332"/>
            <a:ext cx="264381" cy="69580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矢印: 下 51">
            <a:extLst>
              <a:ext uri="{FF2B5EF4-FFF2-40B4-BE49-F238E27FC236}">
                <a16:creationId xmlns:a16="http://schemas.microsoft.com/office/drawing/2014/main" id="{EA4D438E-3D7E-4EDD-BF5B-99091A922407}"/>
              </a:ext>
            </a:extLst>
          </p:cNvPr>
          <p:cNvSpPr/>
          <p:nvPr/>
        </p:nvSpPr>
        <p:spPr>
          <a:xfrm rot="9792777">
            <a:off x="10326509" y="3037840"/>
            <a:ext cx="282826" cy="6837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8A9E1569-A6B3-4F39-A738-BEC1DCD92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9361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DB9D03-C769-4492-9B80-38928B81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accent6"/>
                </a:solidFill>
              </a:rPr>
              <a:t>Distributed Certification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C889C17-A2B0-4D78-AE51-C77B6CBF6C55}"/>
              </a:ext>
            </a:extLst>
          </p:cNvPr>
          <p:cNvGrpSpPr/>
          <p:nvPr/>
        </p:nvGrpSpPr>
        <p:grpSpPr>
          <a:xfrm>
            <a:off x="8272440" y="1791121"/>
            <a:ext cx="3574650" cy="4662185"/>
            <a:chOff x="8272440" y="1791121"/>
            <a:chExt cx="3574650" cy="4662185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E70BB843-33CB-4A7F-8CDB-B3784E548560}"/>
                </a:ext>
              </a:extLst>
            </p:cNvPr>
            <p:cNvCxnSpPr>
              <a:cxnSpLocks/>
              <a:stCxn id="16" idx="3"/>
              <a:endCxn id="14" idx="7"/>
            </p:cNvCxnSpPr>
            <p:nvPr/>
          </p:nvCxnSpPr>
          <p:spPr>
            <a:xfrm flipH="1">
              <a:off x="8508441" y="2517101"/>
              <a:ext cx="1072572" cy="10840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59324660-8B3E-49BF-BB58-BD4720449DA8}"/>
                </a:ext>
              </a:extLst>
            </p:cNvPr>
            <p:cNvCxnSpPr>
              <a:cxnSpLocks/>
              <a:stCxn id="14" idx="6"/>
              <a:endCxn id="17" idx="2"/>
            </p:cNvCxnSpPr>
            <p:nvPr/>
          </p:nvCxnSpPr>
          <p:spPr>
            <a:xfrm flipV="1">
              <a:off x="8548932" y="3427203"/>
              <a:ext cx="2291302" cy="2616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A07BFC75-3F04-448A-B915-D0F2339D7FC8}"/>
                </a:ext>
              </a:extLst>
            </p:cNvPr>
            <p:cNvCxnSpPr>
              <a:cxnSpLocks/>
              <a:stCxn id="14" idx="4"/>
              <a:endCxn id="15" idx="0"/>
            </p:cNvCxnSpPr>
            <p:nvPr/>
          </p:nvCxnSpPr>
          <p:spPr>
            <a:xfrm>
              <a:off x="8410686" y="3812875"/>
              <a:ext cx="526211" cy="1287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F22F66B-122A-4391-A220-8D1EE1B4D995}"/>
                </a:ext>
              </a:extLst>
            </p:cNvPr>
            <p:cNvCxnSpPr>
              <a:cxnSpLocks/>
              <a:stCxn id="15" idx="6"/>
              <a:endCxn id="18" idx="3"/>
            </p:cNvCxnSpPr>
            <p:nvPr/>
          </p:nvCxnSpPr>
          <p:spPr>
            <a:xfrm flipV="1">
              <a:off x="9075143" y="4946869"/>
              <a:ext cx="1339752" cy="277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F64531B-A3DE-44AB-B79A-2704257AA2CE}"/>
                </a:ext>
              </a:extLst>
            </p:cNvPr>
            <p:cNvCxnSpPr>
              <a:cxnSpLocks/>
              <a:stCxn id="14" idx="5"/>
              <a:endCxn id="18" idx="1"/>
            </p:cNvCxnSpPr>
            <p:nvPr/>
          </p:nvCxnSpPr>
          <p:spPr>
            <a:xfrm>
              <a:off x="8508441" y="3776555"/>
              <a:ext cx="1906454" cy="994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47FC1351-56D6-4F2C-A26F-631520C5A962}"/>
                </a:ext>
              </a:extLst>
            </p:cNvPr>
            <p:cNvCxnSpPr>
              <a:cxnSpLocks/>
              <a:stCxn id="19" idx="4"/>
              <a:endCxn id="17" idx="0"/>
            </p:cNvCxnSpPr>
            <p:nvPr/>
          </p:nvCxnSpPr>
          <p:spPr>
            <a:xfrm>
              <a:off x="10926720" y="2257249"/>
              <a:ext cx="51760" cy="1045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A7A68E07-B02C-43D6-8874-A5458EA55C7C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9781134" y="2579298"/>
              <a:ext cx="731516" cy="21558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ABBC59D4-A6CB-4C95-AB8D-D9E92982870E}"/>
                </a:ext>
              </a:extLst>
            </p:cNvPr>
            <p:cNvCxnSpPr>
              <a:cxnSpLocks/>
              <a:stCxn id="17" idx="5"/>
              <a:endCxn id="23" idx="1"/>
            </p:cNvCxnSpPr>
            <p:nvPr/>
          </p:nvCxnSpPr>
          <p:spPr>
            <a:xfrm>
              <a:off x="11076235" y="3514887"/>
              <a:ext cx="534854" cy="917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515DD8FD-5531-4FD9-98FB-C6A89BE07C1E}"/>
                </a:ext>
              </a:extLst>
            </p:cNvPr>
            <p:cNvCxnSpPr>
              <a:cxnSpLocks/>
              <a:stCxn id="15" idx="5"/>
              <a:endCxn id="21" idx="1"/>
            </p:cNvCxnSpPr>
            <p:nvPr/>
          </p:nvCxnSpPr>
          <p:spPr>
            <a:xfrm>
              <a:off x="9034652" y="5312053"/>
              <a:ext cx="698761" cy="693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C236AB8D-183F-4AC5-B83A-564A754975B4}"/>
                </a:ext>
              </a:extLst>
            </p:cNvPr>
            <p:cNvSpPr/>
            <p:nvPr/>
          </p:nvSpPr>
          <p:spPr>
            <a:xfrm>
              <a:off x="8272440" y="3564866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7BFBCE43-C6EE-48F2-A885-B3C06C785373}"/>
                </a:ext>
              </a:extLst>
            </p:cNvPr>
            <p:cNvSpPr/>
            <p:nvPr/>
          </p:nvSpPr>
          <p:spPr>
            <a:xfrm>
              <a:off x="8798651" y="5100364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A6E6CD84-FEDC-435B-9C3C-6C6805D99BA8}"/>
                </a:ext>
              </a:extLst>
            </p:cNvPr>
            <p:cNvSpPr/>
            <p:nvPr/>
          </p:nvSpPr>
          <p:spPr>
            <a:xfrm>
              <a:off x="9540522" y="2305412"/>
              <a:ext cx="276492" cy="248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468E7DF9-7A7C-4A78-B081-083FC2300DDA}"/>
                </a:ext>
              </a:extLst>
            </p:cNvPr>
            <p:cNvSpPr/>
            <p:nvPr/>
          </p:nvSpPr>
          <p:spPr>
            <a:xfrm>
              <a:off x="10840234" y="3303198"/>
              <a:ext cx="276492" cy="248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3B40EFF0-7F11-4CAE-A392-F6DE094D25DC}"/>
                </a:ext>
              </a:extLst>
            </p:cNvPr>
            <p:cNvSpPr/>
            <p:nvPr/>
          </p:nvSpPr>
          <p:spPr>
            <a:xfrm>
              <a:off x="10374404" y="4735180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AE28B30F-2D17-4584-9D57-58A669636546}"/>
                </a:ext>
              </a:extLst>
            </p:cNvPr>
            <p:cNvSpPr/>
            <p:nvPr/>
          </p:nvSpPr>
          <p:spPr>
            <a:xfrm>
              <a:off x="10788474" y="2009240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DA64DFC6-E7C8-4697-A3CE-70E122ECED2F}"/>
                </a:ext>
              </a:extLst>
            </p:cNvPr>
            <p:cNvSpPr/>
            <p:nvPr/>
          </p:nvSpPr>
          <p:spPr>
            <a:xfrm>
              <a:off x="11038640" y="5787602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23E8B2CC-DC8A-4707-A8C3-2E81D1FADF7B}"/>
                </a:ext>
              </a:extLst>
            </p:cNvPr>
            <p:cNvSpPr/>
            <p:nvPr/>
          </p:nvSpPr>
          <p:spPr>
            <a:xfrm>
              <a:off x="9692922" y="5968754"/>
              <a:ext cx="276492" cy="248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6869E91A-D87E-4C49-93CC-E8F78C624E1C}"/>
                </a:ext>
              </a:extLst>
            </p:cNvPr>
            <p:cNvSpPr/>
            <p:nvPr/>
          </p:nvSpPr>
          <p:spPr>
            <a:xfrm>
              <a:off x="8326952" y="2414588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48E0487D-643E-42C6-B565-BF225977D8C2}"/>
                </a:ext>
              </a:extLst>
            </p:cNvPr>
            <p:cNvSpPr/>
            <p:nvPr/>
          </p:nvSpPr>
          <p:spPr>
            <a:xfrm>
              <a:off x="11570598" y="4395876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BE459FD-FE4E-4DB6-83B9-4E679B9BDBF3}"/>
                </a:ext>
              </a:extLst>
            </p:cNvPr>
            <p:cNvCxnSpPr>
              <a:stCxn id="22" idx="6"/>
              <a:endCxn id="16" idx="2"/>
            </p:cNvCxnSpPr>
            <p:nvPr/>
          </p:nvCxnSpPr>
          <p:spPr>
            <a:xfrm flipV="1">
              <a:off x="8603444" y="2429417"/>
              <a:ext cx="937078" cy="109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F3669F57-09D1-44B7-BE7B-9BB77CBA97F4}"/>
                </a:ext>
              </a:extLst>
            </p:cNvPr>
            <p:cNvCxnSpPr>
              <a:stCxn id="18" idx="6"/>
              <a:endCxn id="23" idx="3"/>
            </p:cNvCxnSpPr>
            <p:nvPr/>
          </p:nvCxnSpPr>
          <p:spPr>
            <a:xfrm flipV="1">
              <a:off x="10650896" y="4607565"/>
              <a:ext cx="960193" cy="251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6214EBF0-41D7-43BB-91F3-677F1666F0D2}"/>
                </a:ext>
              </a:extLst>
            </p:cNvPr>
            <p:cNvCxnSpPr>
              <a:stCxn id="18" idx="5"/>
              <a:endCxn id="20" idx="1"/>
            </p:cNvCxnSpPr>
            <p:nvPr/>
          </p:nvCxnSpPr>
          <p:spPr>
            <a:xfrm>
              <a:off x="10610405" y="4946869"/>
              <a:ext cx="468726" cy="877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596EEE4C-9475-4E99-AD72-CC15F5CB84CB}"/>
                </a:ext>
              </a:extLst>
            </p:cNvPr>
            <p:cNvCxnSpPr>
              <a:cxnSpLocks/>
              <a:stCxn id="21" idx="6"/>
              <a:endCxn id="20" idx="3"/>
            </p:cNvCxnSpPr>
            <p:nvPr/>
          </p:nvCxnSpPr>
          <p:spPr>
            <a:xfrm flipV="1">
              <a:off x="9969414" y="5999291"/>
              <a:ext cx="1109717" cy="93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7DF140FA-0FCE-4A7F-AEE6-DB5C4D5858DA}"/>
                    </a:ext>
                  </a:extLst>
                </p:cNvPr>
                <p:cNvSpPr txBox="1"/>
                <p:nvPr/>
              </p:nvSpPr>
              <p:spPr>
                <a:xfrm>
                  <a:off x="9461668" y="1791121"/>
                  <a:ext cx="50774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7DF140FA-0FCE-4A7F-AEE6-DB5C4D585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668" y="1791121"/>
                  <a:ext cx="507746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AD91DA93-AACA-4C40-9D36-5ED8E2DF7A69}"/>
                    </a:ext>
                  </a:extLst>
                </p:cNvPr>
                <p:cNvSpPr txBox="1"/>
                <p:nvPr/>
              </p:nvSpPr>
              <p:spPr>
                <a:xfrm>
                  <a:off x="9294894" y="5868531"/>
                  <a:ext cx="50774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AD91DA93-AACA-4C40-9D36-5ED8E2DF7A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4894" y="5868531"/>
                  <a:ext cx="507746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67EE0F6F-F507-4028-8DA2-E90F6A044641}"/>
                    </a:ext>
                  </a:extLst>
                </p:cNvPr>
                <p:cNvSpPr txBox="1"/>
                <p:nvPr/>
              </p:nvSpPr>
              <p:spPr>
                <a:xfrm>
                  <a:off x="11037422" y="3039073"/>
                  <a:ext cx="50774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67EE0F6F-F507-4028-8DA2-E90F6A0446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7422" y="3039073"/>
                  <a:ext cx="507746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楕円 30">
            <a:extLst>
              <a:ext uri="{FF2B5EF4-FFF2-40B4-BE49-F238E27FC236}">
                <a16:creationId xmlns:a16="http://schemas.microsoft.com/office/drawing/2014/main" id="{5E54CF94-2ACF-4B22-92C1-F12021848CD4}"/>
              </a:ext>
            </a:extLst>
          </p:cNvPr>
          <p:cNvSpPr/>
          <p:nvPr/>
        </p:nvSpPr>
        <p:spPr>
          <a:xfrm>
            <a:off x="5598540" y="3881889"/>
            <a:ext cx="888521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40D8150-5B83-4B25-A774-606AD792A224}"/>
              </a:ext>
            </a:extLst>
          </p:cNvPr>
          <p:cNvSpPr txBox="1"/>
          <p:nvPr/>
        </p:nvSpPr>
        <p:spPr>
          <a:xfrm>
            <a:off x="5753814" y="4796289"/>
            <a:ext cx="1147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Prover (Merlin)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B62B318A-97AA-43E7-9844-CE77BE257780}"/>
                  </a:ext>
                </a:extLst>
              </p:cNvPr>
              <p:cNvSpPr txBox="1"/>
              <p:nvPr/>
            </p:nvSpPr>
            <p:spPr>
              <a:xfrm>
                <a:off x="6901126" y="3732359"/>
                <a:ext cx="680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B62B318A-97AA-43E7-9844-CE77BE257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126" y="3732359"/>
                <a:ext cx="68033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19BE776-2F0F-43D3-9E63-F591E42899A0}"/>
                  </a:ext>
                </a:extLst>
              </p:cNvPr>
              <p:cNvSpPr txBox="1"/>
              <p:nvPr/>
            </p:nvSpPr>
            <p:spPr>
              <a:xfrm>
                <a:off x="475893" y="3688871"/>
                <a:ext cx="4086391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u="sng" dirty="0">
                    <a:solidFill>
                      <a:schemeClr val="accent6"/>
                    </a:solidFill>
                  </a:rPr>
                  <a:t>Properties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:</a:t>
                </a:r>
              </a:p>
              <a:p>
                <a:r>
                  <a:rPr lang="en-US" altLang="ja-JP" sz="2400" dirty="0">
                    <a:solidFill>
                      <a:schemeClr val="accent6"/>
                    </a:solidFill>
                  </a:rPr>
                  <a:t>(YES case: Completeness) 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ja-JP" sz="2400" dirty="0"/>
                  <a:t>[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all</a:t>
                </a:r>
                <a:r>
                  <a:rPr lang="en-US" altLang="ja-JP" sz="2400" dirty="0"/>
                  <a:t> nodes accept] (</a:t>
                </a:r>
                <a:r>
                  <a:rPr lang="en-US" altLang="ja-JP" sz="2400" dirty="0" err="1"/>
                  <a:t>w.h.p</a:t>
                </a:r>
                <a:r>
                  <a:rPr lang="en-US" altLang="ja-JP" sz="2400" dirty="0"/>
                  <a:t>.)</a:t>
                </a:r>
              </a:p>
              <a:p>
                <a:r>
                  <a:rPr lang="en-US" altLang="ja-JP" sz="2400" dirty="0">
                    <a:solidFill>
                      <a:schemeClr val="accent6"/>
                    </a:solidFill>
                  </a:rPr>
                  <a:t>(NO case: Soundness)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ja-JP" sz="2400" dirty="0"/>
                  <a:t>[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some</a:t>
                </a:r>
                <a:r>
                  <a:rPr lang="en-US" altLang="ja-JP" sz="2400" dirty="0"/>
                  <a:t> node rejects]</a:t>
                </a:r>
              </a:p>
              <a:p>
                <a:r>
                  <a:rPr lang="en-US" altLang="ja-JP" sz="2400" dirty="0"/>
                  <a:t>(</a:t>
                </a:r>
                <a:r>
                  <a:rPr lang="en-US" altLang="ja-JP" sz="2400" dirty="0" err="1"/>
                  <a:t>w.h.p</a:t>
                </a:r>
                <a:r>
                  <a:rPr lang="en-US" altLang="ja-JP" sz="2400" dirty="0"/>
                  <a:t>.)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19BE776-2F0F-43D3-9E63-F591E4289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893" y="3688871"/>
                <a:ext cx="4086391" cy="2677656"/>
              </a:xfrm>
              <a:prstGeom prst="rect">
                <a:avLst/>
              </a:prstGeom>
              <a:blipFill>
                <a:blip r:embed="rId6"/>
                <a:stretch>
                  <a:fillRect l="-2239" t="-1595" b="-4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矢印: 右 35">
            <a:extLst>
              <a:ext uri="{FF2B5EF4-FFF2-40B4-BE49-F238E27FC236}">
                <a16:creationId xmlns:a16="http://schemas.microsoft.com/office/drawing/2014/main" id="{5C9EA3A8-A5F7-4B02-B865-9D8D208E6A7F}"/>
              </a:ext>
            </a:extLst>
          </p:cNvPr>
          <p:cNvSpPr/>
          <p:nvPr/>
        </p:nvSpPr>
        <p:spPr>
          <a:xfrm>
            <a:off x="6668550" y="4045790"/>
            <a:ext cx="1328066" cy="561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コンテンツ プレースホルダー 2">
            <a:extLst>
              <a:ext uri="{FF2B5EF4-FFF2-40B4-BE49-F238E27FC236}">
                <a16:creationId xmlns:a16="http://schemas.microsoft.com/office/drawing/2014/main" id="{4CC81991-099B-4E02-BBF0-0E0B3C4CF1B3}"/>
              </a:ext>
            </a:extLst>
          </p:cNvPr>
          <p:cNvSpPr txBox="1">
            <a:spLocks/>
          </p:cNvSpPr>
          <p:nvPr/>
        </p:nvSpPr>
        <p:spPr>
          <a:xfrm>
            <a:off x="838200" y="1799746"/>
            <a:ext cx="10515600" cy="1524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accent6"/>
                </a:solidFill>
              </a:rPr>
              <a:t>Distributed Merlin-Arthur (</a:t>
            </a:r>
            <a:r>
              <a:rPr lang="en-US" altLang="ja-JP" dirty="0" err="1">
                <a:solidFill>
                  <a:schemeClr val="accent6"/>
                </a:solidFill>
              </a:rPr>
              <a:t>dMA</a:t>
            </a:r>
            <a:r>
              <a:rPr lang="en-US" altLang="ja-JP" dirty="0">
                <a:solidFill>
                  <a:schemeClr val="accent6"/>
                </a:solidFill>
              </a:rPr>
              <a:t>) protocols</a:t>
            </a:r>
          </a:p>
          <a:p>
            <a:pPr lvl="1"/>
            <a:r>
              <a:rPr lang="en-US" altLang="ja-JP" dirty="0"/>
              <a:t>Proof labeling scheme </a:t>
            </a:r>
            <a:r>
              <a:rPr lang="en-US" altLang="ja-JP" sz="1600" dirty="0"/>
              <a:t>[</a:t>
            </a:r>
            <a:r>
              <a:rPr lang="en-US" altLang="ja-JP" sz="1600" dirty="0" err="1"/>
              <a:t>Korman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Kutten</a:t>
            </a:r>
            <a:r>
              <a:rPr lang="en-US" altLang="ja-JP" sz="1600" dirty="0"/>
              <a:t>, Peleg 10]</a:t>
            </a:r>
          </a:p>
          <a:p>
            <a:pPr lvl="1"/>
            <a:r>
              <a:rPr lang="en-US" altLang="ja-JP" dirty="0"/>
              <a:t>Locally checkable proof </a:t>
            </a:r>
            <a:r>
              <a:rPr lang="en-US" altLang="ja-JP" sz="1600" dirty="0"/>
              <a:t>[</a:t>
            </a:r>
            <a:r>
              <a:rPr lang="en-US" altLang="ja-JP" sz="1600" dirty="0" err="1"/>
              <a:t>Goos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Suomela</a:t>
            </a:r>
            <a:r>
              <a:rPr lang="en-US" altLang="ja-JP" sz="1600" dirty="0"/>
              <a:t> 16]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etc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5D0FEAA-3B21-4D74-B184-DE3D652E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2179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DB9D03-C769-4492-9B80-38928B81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accent6"/>
                </a:solidFill>
              </a:rPr>
              <a:t>Distributed Certification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C889C17-A2B0-4D78-AE51-C77B6CBF6C55}"/>
              </a:ext>
            </a:extLst>
          </p:cNvPr>
          <p:cNvGrpSpPr/>
          <p:nvPr/>
        </p:nvGrpSpPr>
        <p:grpSpPr>
          <a:xfrm>
            <a:off x="8272440" y="1791121"/>
            <a:ext cx="3574650" cy="4662185"/>
            <a:chOff x="8272440" y="1791121"/>
            <a:chExt cx="3574650" cy="4662185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E70BB843-33CB-4A7F-8CDB-B3784E548560}"/>
                </a:ext>
              </a:extLst>
            </p:cNvPr>
            <p:cNvCxnSpPr>
              <a:cxnSpLocks/>
              <a:stCxn id="16" idx="3"/>
              <a:endCxn id="14" idx="7"/>
            </p:cNvCxnSpPr>
            <p:nvPr/>
          </p:nvCxnSpPr>
          <p:spPr>
            <a:xfrm flipH="1">
              <a:off x="8508441" y="2517101"/>
              <a:ext cx="1072572" cy="10840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59324660-8B3E-49BF-BB58-BD4720449DA8}"/>
                </a:ext>
              </a:extLst>
            </p:cNvPr>
            <p:cNvCxnSpPr>
              <a:cxnSpLocks/>
              <a:stCxn id="14" idx="6"/>
              <a:endCxn id="17" idx="2"/>
            </p:cNvCxnSpPr>
            <p:nvPr/>
          </p:nvCxnSpPr>
          <p:spPr>
            <a:xfrm flipV="1">
              <a:off x="8548932" y="3427203"/>
              <a:ext cx="2291302" cy="2616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A07BFC75-3F04-448A-B915-D0F2339D7FC8}"/>
                </a:ext>
              </a:extLst>
            </p:cNvPr>
            <p:cNvCxnSpPr>
              <a:cxnSpLocks/>
              <a:stCxn id="14" idx="4"/>
              <a:endCxn id="15" idx="0"/>
            </p:cNvCxnSpPr>
            <p:nvPr/>
          </p:nvCxnSpPr>
          <p:spPr>
            <a:xfrm>
              <a:off x="8410686" y="3812875"/>
              <a:ext cx="526211" cy="1287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F22F66B-122A-4391-A220-8D1EE1B4D995}"/>
                </a:ext>
              </a:extLst>
            </p:cNvPr>
            <p:cNvCxnSpPr>
              <a:cxnSpLocks/>
              <a:stCxn id="15" idx="6"/>
              <a:endCxn id="18" idx="3"/>
            </p:cNvCxnSpPr>
            <p:nvPr/>
          </p:nvCxnSpPr>
          <p:spPr>
            <a:xfrm flipV="1">
              <a:off x="9075143" y="4946869"/>
              <a:ext cx="1339752" cy="277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F64531B-A3DE-44AB-B79A-2704257AA2CE}"/>
                </a:ext>
              </a:extLst>
            </p:cNvPr>
            <p:cNvCxnSpPr>
              <a:cxnSpLocks/>
              <a:stCxn id="14" idx="5"/>
              <a:endCxn id="18" idx="1"/>
            </p:cNvCxnSpPr>
            <p:nvPr/>
          </p:nvCxnSpPr>
          <p:spPr>
            <a:xfrm>
              <a:off x="8508441" y="3776555"/>
              <a:ext cx="1906454" cy="994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47FC1351-56D6-4F2C-A26F-631520C5A962}"/>
                </a:ext>
              </a:extLst>
            </p:cNvPr>
            <p:cNvCxnSpPr>
              <a:cxnSpLocks/>
              <a:stCxn id="19" idx="4"/>
              <a:endCxn id="17" idx="0"/>
            </p:cNvCxnSpPr>
            <p:nvPr/>
          </p:nvCxnSpPr>
          <p:spPr>
            <a:xfrm>
              <a:off x="10926720" y="2257249"/>
              <a:ext cx="51760" cy="1045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A7A68E07-B02C-43D6-8874-A5458EA55C7C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9781134" y="2579298"/>
              <a:ext cx="731516" cy="21558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ABBC59D4-A6CB-4C95-AB8D-D9E92982870E}"/>
                </a:ext>
              </a:extLst>
            </p:cNvPr>
            <p:cNvCxnSpPr>
              <a:cxnSpLocks/>
              <a:stCxn id="17" idx="5"/>
              <a:endCxn id="23" idx="1"/>
            </p:cNvCxnSpPr>
            <p:nvPr/>
          </p:nvCxnSpPr>
          <p:spPr>
            <a:xfrm>
              <a:off x="11076235" y="3514887"/>
              <a:ext cx="534854" cy="917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515DD8FD-5531-4FD9-98FB-C6A89BE07C1E}"/>
                </a:ext>
              </a:extLst>
            </p:cNvPr>
            <p:cNvCxnSpPr>
              <a:cxnSpLocks/>
              <a:stCxn id="15" idx="5"/>
              <a:endCxn id="21" idx="1"/>
            </p:cNvCxnSpPr>
            <p:nvPr/>
          </p:nvCxnSpPr>
          <p:spPr>
            <a:xfrm>
              <a:off x="9034652" y="5312053"/>
              <a:ext cx="698761" cy="693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C236AB8D-183F-4AC5-B83A-564A754975B4}"/>
                </a:ext>
              </a:extLst>
            </p:cNvPr>
            <p:cNvSpPr/>
            <p:nvPr/>
          </p:nvSpPr>
          <p:spPr>
            <a:xfrm>
              <a:off x="8272440" y="3564866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7BFBCE43-C6EE-48F2-A885-B3C06C785373}"/>
                </a:ext>
              </a:extLst>
            </p:cNvPr>
            <p:cNvSpPr/>
            <p:nvPr/>
          </p:nvSpPr>
          <p:spPr>
            <a:xfrm>
              <a:off x="8798651" y="5100364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A6E6CD84-FEDC-435B-9C3C-6C6805D99BA8}"/>
                </a:ext>
              </a:extLst>
            </p:cNvPr>
            <p:cNvSpPr/>
            <p:nvPr/>
          </p:nvSpPr>
          <p:spPr>
            <a:xfrm>
              <a:off x="9540522" y="2305412"/>
              <a:ext cx="276492" cy="248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468E7DF9-7A7C-4A78-B081-083FC2300DDA}"/>
                </a:ext>
              </a:extLst>
            </p:cNvPr>
            <p:cNvSpPr/>
            <p:nvPr/>
          </p:nvSpPr>
          <p:spPr>
            <a:xfrm>
              <a:off x="10840234" y="3303198"/>
              <a:ext cx="276492" cy="248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3B40EFF0-7F11-4CAE-A392-F6DE094D25DC}"/>
                </a:ext>
              </a:extLst>
            </p:cNvPr>
            <p:cNvSpPr/>
            <p:nvPr/>
          </p:nvSpPr>
          <p:spPr>
            <a:xfrm>
              <a:off x="10374404" y="4735180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AE28B30F-2D17-4584-9D57-58A669636546}"/>
                </a:ext>
              </a:extLst>
            </p:cNvPr>
            <p:cNvSpPr/>
            <p:nvPr/>
          </p:nvSpPr>
          <p:spPr>
            <a:xfrm>
              <a:off x="10788474" y="2009240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DA64DFC6-E7C8-4697-A3CE-70E122ECED2F}"/>
                </a:ext>
              </a:extLst>
            </p:cNvPr>
            <p:cNvSpPr/>
            <p:nvPr/>
          </p:nvSpPr>
          <p:spPr>
            <a:xfrm>
              <a:off x="11038640" y="5787602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23E8B2CC-DC8A-4707-A8C3-2E81D1FADF7B}"/>
                </a:ext>
              </a:extLst>
            </p:cNvPr>
            <p:cNvSpPr/>
            <p:nvPr/>
          </p:nvSpPr>
          <p:spPr>
            <a:xfrm>
              <a:off x="9692922" y="5968754"/>
              <a:ext cx="276492" cy="248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6869E91A-D87E-4C49-93CC-E8F78C624E1C}"/>
                </a:ext>
              </a:extLst>
            </p:cNvPr>
            <p:cNvSpPr/>
            <p:nvPr/>
          </p:nvSpPr>
          <p:spPr>
            <a:xfrm>
              <a:off x="8326952" y="2414588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48E0487D-643E-42C6-B565-BF225977D8C2}"/>
                </a:ext>
              </a:extLst>
            </p:cNvPr>
            <p:cNvSpPr/>
            <p:nvPr/>
          </p:nvSpPr>
          <p:spPr>
            <a:xfrm>
              <a:off x="11570598" y="4395876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BE459FD-FE4E-4DB6-83B9-4E679B9BDBF3}"/>
                </a:ext>
              </a:extLst>
            </p:cNvPr>
            <p:cNvCxnSpPr>
              <a:stCxn id="22" idx="6"/>
              <a:endCxn id="16" idx="2"/>
            </p:cNvCxnSpPr>
            <p:nvPr/>
          </p:nvCxnSpPr>
          <p:spPr>
            <a:xfrm flipV="1">
              <a:off x="8603444" y="2429417"/>
              <a:ext cx="937078" cy="109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F3669F57-09D1-44B7-BE7B-9BB77CBA97F4}"/>
                </a:ext>
              </a:extLst>
            </p:cNvPr>
            <p:cNvCxnSpPr>
              <a:stCxn id="18" idx="6"/>
              <a:endCxn id="23" idx="3"/>
            </p:cNvCxnSpPr>
            <p:nvPr/>
          </p:nvCxnSpPr>
          <p:spPr>
            <a:xfrm flipV="1">
              <a:off x="10650896" y="4607565"/>
              <a:ext cx="960193" cy="251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6214EBF0-41D7-43BB-91F3-677F1666F0D2}"/>
                </a:ext>
              </a:extLst>
            </p:cNvPr>
            <p:cNvCxnSpPr>
              <a:stCxn id="18" idx="5"/>
              <a:endCxn id="20" idx="1"/>
            </p:cNvCxnSpPr>
            <p:nvPr/>
          </p:nvCxnSpPr>
          <p:spPr>
            <a:xfrm>
              <a:off x="10610405" y="4946869"/>
              <a:ext cx="468726" cy="877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596EEE4C-9475-4E99-AD72-CC15F5CB84CB}"/>
                </a:ext>
              </a:extLst>
            </p:cNvPr>
            <p:cNvCxnSpPr>
              <a:cxnSpLocks/>
              <a:stCxn id="21" idx="6"/>
              <a:endCxn id="20" idx="3"/>
            </p:cNvCxnSpPr>
            <p:nvPr/>
          </p:nvCxnSpPr>
          <p:spPr>
            <a:xfrm flipV="1">
              <a:off x="9969414" y="5999291"/>
              <a:ext cx="1109717" cy="93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7DF140FA-0FCE-4A7F-AEE6-DB5C4D5858DA}"/>
                    </a:ext>
                  </a:extLst>
                </p:cNvPr>
                <p:cNvSpPr txBox="1"/>
                <p:nvPr/>
              </p:nvSpPr>
              <p:spPr>
                <a:xfrm>
                  <a:off x="9461668" y="1791121"/>
                  <a:ext cx="50774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7DF140FA-0FCE-4A7F-AEE6-DB5C4D585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668" y="1791121"/>
                  <a:ext cx="507746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AD91DA93-AACA-4C40-9D36-5ED8E2DF7A69}"/>
                    </a:ext>
                  </a:extLst>
                </p:cNvPr>
                <p:cNvSpPr txBox="1"/>
                <p:nvPr/>
              </p:nvSpPr>
              <p:spPr>
                <a:xfrm>
                  <a:off x="9294894" y="5868531"/>
                  <a:ext cx="50774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AD91DA93-AACA-4C40-9D36-5ED8E2DF7A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4894" y="5868531"/>
                  <a:ext cx="507746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67EE0F6F-F507-4028-8DA2-E90F6A044641}"/>
                    </a:ext>
                  </a:extLst>
                </p:cNvPr>
                <p:cNvSpPr txBox="1"/>
                <p:nvPr/>
              </p:nvSpPr>
              <p:spPr>
                <a:xfrm>
                  <a:off x="11037422" y="3039073"/>
                  <a:ext cx="50774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67EE0F6F-F507-4028-8DA2-E90F6A0446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7422" y="3039073"/>
                  <a:ext cx="507746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楕円 30">
            <a:extLst>
              <a:ext uri="{FF2B5EF4-FFF2-40B4-BE49-F238E27FC236}">
                <a16:creationId xmlns:a16="http://schemas.microsoft.com/office/drawing/2014/main" id="{5E54CF94-2ACF-4B22-92C1-F12021848CD4}"/>
              </a:ext>
            </a:extLst>
          </p:cNvPr>
          <p:cNvSpPr/>
          <p:nvPr/>
        </p:nvSpPr>
        <p:spPr>
          <a:xfrm>
            <a:off x="5598540" y="3881889"/>
            <a:ext cx="888521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40D8150-5B83-4B25-A774-606AD792A224}"/>
              </a:ext>
            </a:extLst>
          </p:cNvPr>
          <p:cNvSpPr txBox="1"/>
          <p:nvPr/>
        </p:nvSpPr>
        <p:spPr>
          <a:xfrm>
            <a:off x="5762441" y="4796289"/>
            <a:ext cx="119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Prover (Merlin)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19BE776-2F0F-43D3-9E63-F591E42899A0}"/>
                  </a:ext>
                </a:extLst>
              </p:cNvPr>
              <p:cNvSpPr txBox="1"/>
              <p:nvPr/>
            </p:nvSpPr>
            <p:spPr>
              <a:xfrm>
                <a:off x="425119" y="3688871"/>
                <a:ext cx="4592069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u="sng" dirty="0">
                    <a:solidFill>
                      <a:schemeClr val="accent6"/>
                    </a:solidFill>
                  </a:rPr>
                  <a:t>Trivial protocol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:</a:t>
                </a:r>
                <a:endParaRPr lang="en-US" altLang="ja-JP" sz="2400" dirty="0">
                  <a:solidFill>
                    <a:schemeClr val="tx1"/>
                  </a:solidFill>
                </a:endParaRPr>
              </a:p>
              <a:p>
                <a:r>
                  <a:rPr lang="en-US" altLang="ja-JP" sz="2400" dirty="0">
                    <a:solidFill>
                      <a:schemeClr val="tx1"/>
                    </a:solidFill>
                  </a:rPr>
                  <a:t>(P) Prover sends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when all data are</a:t>
                </a:r>
                <a:r>
                  <a:rPr lang="en-US" altLang="ja-JP" sz="2400" dirty="0"/>
                  <a:t>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sz="2400" dirty="0">
                    <a:solidFill>
                      <a:schemeClr val="tx1"/>
                    </a:solidFill>
                  </a:rPr>
                  <a:t>  </a:t>
                </a:r>
                <a:endParaRPr lang="en-US" altLang="ja-JP" sz="2400" dirty="0"/>
              </a:p>
              <a:p>
                <a:r>
                  <a:rPr lang="en-US" altLang="ja-JP" sz="2400" dirty="0">
                    <a:solidFill>
                      <a:schemeClr val="tx1"/>
                    </a:solidFill>
                  </a:rPr>
                  <a:t>(V) Each node checks if it is same as the neighbor’s one</a:t>
                </a:r>
              </a:p>
              <a:p>
                <a:endParaRPr lang="en-US" altLang="ja-JP" sz="2400" dirty="0">
                  <a:solidFill>
                    <a:schemeClr val="accent6"/>
                  </a:solidFill>
                </a:endParaRPr>
              </a:p>
              <a:p>
                <a:r>
                  <a:rPr lang="en-US" altLang="ja-JP" sz="2400" dirty="0">
                    <a:solidFill>
                      <a:schemeClr val="accent6"/>
                    </a:solidFill>
                  </a:rPr>
                  <a:t>(YES case: Completeness)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ja-JP" sz="2400" dirty="0"/>
                  <a:t>[all nodes accept]</a:t>
                </a:r>
                <a:endParaRPr lang="ja-JP" altLang="en-US" sz="2400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19BE776-2F0F-43D3-9E63-F591E4289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119" y="3688871"/>
                <a:ext cx="4592069" cy="3323987"/>
              </a:xfrm>
              <a:prstGeom prst="rect">
                <a:avLst/>
              </a:prstGeom>
              <a:blipFill>
                <a:blip r:embed="rId5"/>
                <a:stretch>
                  <a:fillRect l="-2125" t="-128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99300B61-FDF4-44F2-9E04-2FD68D0D75E8}"/>
              </a:ext>
            </a:extLst>
          </p:cNvPr>
          <p:cNvCxnSpPr>
            <a:stCxn id="31" idx="7"/>
            <a:endCxn id="22" idx="3"/>
          </p:cNvCxnSpPr>
          <p:nvPr/>
        </p:nvCxnSpPr>
        <p:spPr>
          <a:xfrm flipV="1">
            <a:off x="6356940" y="2626277"/>
            <a:ext cx="2010503" cy="1389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951E1FD0-7E05-4A3D-8411-7852830C2431}"/>
                  </a:ext>
                </a:extLst>
              </p:cNvPr>
              <p:cNvSpPr txBox="1"/>
              <p:nvPr/>
            </p:nvSpPr>
            <p:spPr>
              <a:xfrm>
                <a:off x="7901792" y="2363641"/>
                <a:ext cx="445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951E1FD0-7E05-4A3D-8411-7852830C2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792" y="2363641"/>
                <a:ext cx="44584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42B74A3B-C62E-423E-9935-E99DEA5A4166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6450398" y="2220929"/>
            <a:ext cx="4378567" cy="1991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9622BC17-1841-4EFE-AE47-D44764831A2B}"/>
              </a:ext>
            </a:extLst>
          </p:cNvPr>
          <p:cNvCxnSpPr>
            <a:cxnSpLocks/>
            <a:stCxn id="31" idx="6"/>
            <a:endCxn id="14" idx="3"/>
          </p:cNvCxnSpPr>
          <p:nvPr/>
        </p:nvCxnSpPr>
        <p:spPr>
          <a:xfrm flipV="1">
            <a:off x="6487061" y="3776555"/>
            <a:ext cx="1825870" cy="562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35B3446-2628-4AD6-8257-83B50BAA38F4}"/>
                  </a:ext>
                </a:extLst>
              </p:cNvPr>
              <p:cNvSpPr txBox="1"/>
              <p:nvPr/>
            </p:nvSpPr>
            <p:spPr>
              <a:xfrm>
                <a:off x="10400571" y="2170989"/>
                <a:ext cx="445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35B3446-2628-4AD6-8257-83B50BAA3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571" y="2170989"/>
                <a:ext cx="44584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07D2F2BE-1202-4C3D-B53C-BB22EBADE881}"/>
                  </a:ext>
                </a:extLst>
              </p:cNvPr>
              <p:cNvSpPr txBox="1"/>
              <p:nvPr/>
            </p:nvSpPr>
            <p:spPr>
              <a:xfrm>
                <a:off x="7916171" y="3706483"/>
                <a:ext cx="445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07D2F2BE-1202-4C3D-B53C-BB22EBADE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171" y="3706483"/>
                <a:ext cx="44584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E3560CF4-6078-4D29-ADCC-5F6EFD6A9D2B}"/>
              </a:ext>
            </a:extLst>
          </p:cNvPr>
          <p:cNvCxnSpPr>
            <a:cxnSpLocks/>
            <a:stCxn id="31" idx="6"/>
            <a:endCxn id="15" idx="2"/>
          </p:cNvCxnSpPr>
          <p:nvPr/>
        </p:nvCxnSpPr>
        <p:spPr>
          <a:xfrm>
            <a:off x="6487061" y="4339089"/>
            <a:ext cx="2311590" cy="8852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D9B4BDD9-BDD8-44E4-A6F1-0651659CE481}"/>
              </a:ext>
            </a:extLst>
          </p:cNvPr>
          <p:cNvCxnSpPr>
            <a:cxnSpLocks/>
            <a:stCxn id="31" idx="6"/>
            <a:endCxn id="18" idx="2"/>
          </p:cNvCxnSpPr>
          <p:nvPr/>
        </p:nvCxnSpPr>
        <p:spPr>
          <a:xfrm>
            <a:off x="6487061" y="4339089"/>
            <a:ext cx="3887343" cy="520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C7C0953C-C0DD-4279-BE94-078A08ECB083}"/>
              </a:ext>
            </a:extLst>
          </p:cNvPr>
          <p:cNvCxnSpPr>
            <a:cxnSpLocks/>
            <a:stCxn id="31" idx="6"/>
            <a:endCxn id="20" idx="1"/>
          </p:cNvCxnSpPr>
          <p:nvPr/>
        </p:nvCxnSpPr>
        <p:spPr>
          <a:xfrm>
            <a:off x="6487061" y="4339089"/>
            <a:ext cx="4592070" cy="14848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05709B0D-2D12-42B2-AFAF-5917F4AFDA26}"/>
              </a:ext>
            </a:extLst>
          </p:cNvPr>
          <p:cNvCxnSpPr>
            <a:cxnSpLocks/>
            <a:stCxn id="31" idx="6"/>
            <a:endCxn id="23" idx="2"/>
          </p:cNvCxnSpPr>
          <p:nvPr/>
        </p:nvCxnSpPr>
        <p:spPr>
          <a:xfrm>
            <a:off x="6487061" y="4339089"/>
            <a:ext cx="5083537" cy="1807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7EE5D845-1CB3-48B9-BE5F-81F9BC1F4BBB}"/>
                  </a:ext>
                </a:extLst>
              </p:cNvPr>
              <p:cNvSpPr txBox="1"/>
              <p:nvPr/>
            </p:nvSpPr>
            <p:spPr>
              <a:xfrm>
                <a:off x="11053301" y="4083165"/>
                <a:ext cx="445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7EE5D845-1CB3-48B9-BE5F-81F9BC1F4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301" y="4083165"/>
                <a:ext cx="44584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DAABE368-B3D8-4678-95F1-3AF912A336E6}"/>
                  </a:ext>
                </a:extLst>
              </p:cNvPr>
              <p:cNvSpPr txBox="1"/>
              <p:nvPr/>
            </p:nvSpPr>
            <p:spPr>
              <a:xfrm>
                <a:off x="9793852" y="4643882"/>
                <a:ext cx="445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DAABE368-B3D8-4678-95F1-3AF912A33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852" y="4643882"/>
                <a:ext cx="44584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F3F8098B-0871-4D53-83F1-69407C31C766}"/>
                  </a:ext>
                </a:extLst>
              </p:cNvPr>
              <p:cNvSpPr txBox="1"/>
              <p:nvPr/>
            </p:nvSpPr>
            <p:spPr>
              <a:xfrm>
                <a:off x="10630611" y="5558286"/>
                <a:ext cx="445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F3F8098B-0871-4D53-83F1-69407C31C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611" y="5558286"/>
                <a:ext cx="44584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78A4C9D0-8EB9-444D-BC46-8018970B587E}"/>
                  </a:ext>
                </a:extLst>
              </p:cNvPr>
              <p:cNvSpPr txBox="1"/>
              <p:nvPr/>
            </p:nvSpPr>
            <p:spPr>
              <a:xfrm>
                <a:off x="8301479" y="4963059"/>
                <a:ext cx="445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78A4C9D0-8EB9-444D-BC46-8018970B5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479" y="4963059"/>
                <a:ext cx="44584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コンテンツ プレースホルダー 2">
            <a:extLst>
              <a:ext uri="{FF2B5EF4-FFF2-40B4-BE49-F238E27FC236}">
                <a16:creationId xmlns:a16="http://schemas.microsoft.com/office/drawing/2014/main" id="{6FA54C64-E935-432B-81B4-711A76D34F10}"/>
              </a:ext>
            </a:extLst>
          </p:cNvPr>
          <p:cNvSpPr txBox="1">
            <a:spLocks/>
          </p:cNvSpPr>
          <p:nvPr/>
        </p:nvSpPr>
        <p:spPr>
          <a:xfrm>
            <a:off x="838200" y="1799746"/>
            <a:ext cx="10515600" cy="1524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accent6"/>
                </a:solidFill>
              </a:rPr>
              <a:t>Distributed Merlin-Arthur (</a:t>
            </a:r>
            <a:r>
              <a:rPr lang="en-US" altLang="ja-JP" dirty="0" err="1">
                <a:solidFill>
                  <a:schemeClr val="accent6"/>
                </a:solidFill>
              </a:rPr>
              <a:t>dMA</a:t>
            </a:r>
            <a:r>
              <a:rPr lang="en-US" altLang="ja-JP" dirty="0">
                <a:solidFill>
                  <a:schemeClr val="accent6"/>
                </a:solidFill>
              </a:rPr>
              <a:t>) protocols</a:t>
            </a:r>
          </a:p>
          <a:p>
            <a:pPr lvl="1"/>
            <a:r>
              <a:rPr lang="en-US" altLang="ja-JP" dirty="0"/>
              <a:t>Proof labeling scheme </a:t>
            </a:r>
            <a:r>
              <a:rPr lang="en-US" altLang="ja-JP" sz="1600" dirty="0"/>
              <a:t>[</a:t>
            </a:r>
            <a:r>
              <a:rPr lang="en-US" altLang="ja-JP" sz="1600" dirty="0" err="1"/>
              <a:t>Korman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Kutten</a:t>
            </a:r>
            <a:r>
              <a:rPr lang="en-US" altLang="ja-JP" sz="1600" dirty="0"/>
              <a:t>, Peleg 10]</a:t>
            </a:r>
          </a:p>
          <a:p>
            <a:pPr lvl="1"/>
            <a:r>
              <a:rPr lang="en-US" altLang="ja-JP" dirty="0"/>
              <a:t>Locally checkable proof </a:t>
            </a:r>
            <a:r>
              <a:rPr lang="en-US" altLang="ja-JP" sz="1600" dirty="0"/>
              <a:t>[</a:t>
            </a:r>
            <a:r>
              <a:rPr lang="en-US" altLang="ja-JP" sz="1600" dirty="0" err="1"/>
              <a:t>Goos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Suomela</a:t>
            </a:r>
            <a:r>
              <a:rPr lang="en-US" altLang="ja-JP" sz="1600" dirty="0"/>
              <a:t> 16]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etc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5D83033-2EE9-4F68-AB51-515BBE0F9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404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DB9D03-C769-4492-9B80-38928B81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accent6"/>
                </a:solidFill>
              </a:rPr>
              <a:t>Distributed Certification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70BB843-33CB-4A7F-8CDB-B3784E548560}"/>
              </a:ext>
            </a:extLst>
          </p:cNvPr>
          <p:cNvCxnSpPr>
            <a:cxnSpLocks/>
            <a:stCxn id="16" idx="3"/>
            <a:endCxn id="14" idx="7"/>
          </p:cNvCxnSpPr>
          <p:nvPr/>
        </p:nvCxnSpPr>
        <p:spPr>
          <a:xfrm flipH="1">
            <a:off x="8508441" y="2517101"/>
            <a:ext cx="1072572" cy="1084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9324660-8B3E-49BF-BB58-BD4720449DA8}"/>
              </a:ext>
            </a:extLst>
          </p:cNvPr>
          <p:cNvCxnSpPr>
            <a:cxnSpLocks/>
            <a:stCxn id="14" idx="6"/>
            <a:endCxn id="17" idx="2"/>
          </p:cNvCxnSpPr>
          <p:nvPr/>
        </p:nvCxnSpPr>
        <p:spPr>
          <a:xfrm flipV="1">
            <a:off x="8548932" y="3427203"/>
            <a:ext cx="2291302" cy="2616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07BFC75-3F04-448A-B915-D0F2339D7FC8}"/>
              </a:ext>
            </a:extLst>
          </p:cNvPr>
          <p:cNvCxnSpPr>
            <a:cxnSpLocks/>
            <a:stCxn id="14" idx="4"/>
            <a:endCxn id="15" idx="0"/>
          </p:cNvCxnSpPr>
          <p:nvPr/>
        </p:nvCxnSpPr>
        <p:spPr>
          <a:xfrm>
            <a:off x="8410686" y="3812875"/>
            <a:ext cx="526211" cy="1287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F22F66B-122A-4391-A220-8D1EE1B4D995}"/>
              </a:ext>
            </a:extLst>
          </p:cNvPr>
          <p:cNvCxnSpPr>
            <a:cxnSpLocks/>
            <a:stCxn id="15" idx="6"/>
            <a:endCxn id="18" idx="3"/>
          </p:cNvCxnSpPr>
          <p:nvPr/>
        </p:nvCxnSpPr>
        <p:spPr>
          <a:xfrm flipV="1">
            <a:off x="9075143" y="4946869"/>
            <a:ext cx="1339752" cy="27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F64531B-A3DE-44AB-B79A-2704257AA2CE}"/>
              </a:ext>
            </a:extLst>
          </p:cNvPr>
          <p:cNvCxnSpPr>
            <a:cxnSpLocks/>
            <a:stCxn id="14" idx="5"/>
            <a:endCxn id="18" idx="1"/>
          </p:cNvCxnSpPr>
          <p:nvPr/>
        </p:nvCxnSpPr>
        <p:spPr>
          <a:xfrm>
            <a:off x="8508441" y="3776555"/>
            <a:ext cx="1906454" cy="994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7FC1351-56D6-4F2C-A26F-631520C5A962}"/>
              </a:ext>
            </a:extLst>
          </p:cNvPr>
          <p:cNvCxnSpPr>
            <a:cxnSpLocks/>
            <a:stCxn id="19" idx="4"/>
            <a:endCxn id="17" idx="0"/>
          </p:cNvCxnSpPr>
          <p:nvPr/>
        </p:nvCxnSpPr>
        <p:spPr>
          <a:xfrm>
            <a:off x="10926720" y="2257249"/>
            <a:ext cx="51760" cy="1045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7A68E07-B02C-43D6-8874-A5458EA55C7C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9781134" y="2579298"/>
            <a:ext cx="731516" cy="2155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BBC59D4-A6CB-4C95-AB8D-D9E92982870E}"/>
              </a:ext>
            </a:extLst>
          </p:cNvPr>
          <p:cNvCxnSpPr>
            <a:cxnSpLocks/>
            <a:stCxn id="17" idx="5"/>
            <a:endCxn id="23" idx="1"/>
          </p:cNvCxnSpPr>
          <p:nvPr/>
        </p:nvCxnSpPr>
        <p:spPr>
          <a:xfrm>
            <a:off x="11076235" y="3514887"/>
            <a:ext cx="534854" cy="917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15DD8FD-5531-4FD9-98FB-C6A89BE07C1E}"/>
              </a:ext>
            </a:extLst>
          </p:cNvPr>
          <p:cNvCxnSpPr>
            <a:cxnSpLocks/>
            <a:stCxn id="15" idx="5"/>
            <a:endCxn id="21" idx="1"/>
          </p:cNvCxnSpPr>
          <p:nvPr/>
        </p:nvCxnSpPr>
        <p:spPr>
          <a:xfrm>
            <a:off x="9034652" y="5312053"/>
            <a:ext cx="698761" cy="693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楕円 13">
            <a:extLst>
              <a:ext uri="{FF2B5EF4-FFF2-40B4-BE49-F238E27FC236}">
                <a16:creationId xmlns:a16="http://schemas.microsoft.com/office/drawing/2014/main" id="{C236AB8D-183F-4AC5-B83A-564A754975B4}"/>
              </a:ext>
            </a:extLst>
          </p:cNvPr>
          <p:cNvSpPr/>
          <p:nvPr/>
        </p:nvSpPr>
        <p:spPr>
          <a:xfrm>
            <a:off x="8272440" y="3564866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7BFBCE43-C6EE-48F2-A885-B3C06C785373}"/>
              </a:ext>
            </a:extLst>
          </p:cNvPr>
          <p:cNvSpPr/>
          <p:nvPr/>
        </p:nvSpPr>
        <p:spPr>
          <a:xfrm>
            <a:off x="8798651" y="5100364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A6E6CD84-FEDC-435B-9C3C-6C6805D99BA8}"/>
              </a:ext>
            </a:extLst>
          </p:cNvPr>
          <p:cNvSpPr/>
          <p:nvPr/>
        </p:nvSpPr>
        <p:spPr>
          <a:xfrm>
            <a:off x="9540522" y="2305412"/>
            <a:ext cx="276492" cy="248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468E7DF9-7A7C-4A78-B081-083FC2300DDA}"/>
              </a:ext>
            </a:extLst>
          </p:cNvPr>
          <p:cNvSpPr/>
          <p:nvPr/>
        </p:nvSpPr>
        <p:spPr>
          <a:xfrm>
            <a:off x="10840234" y="3303198"/>
            <a:ext cx="276492" cy="248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B40EFF0-7F11-4CAE-A392-F6DE094D25DC}"/>
              </a:ext>
            </a:extLst>
          </p:cNvPr>
          <p:cNvSpPr/>
          <p:nvPr/>
        </p:nvSpPr>
        <p:spPr>
          <a:xfrm>
            <a:off x="10374404" y="4735180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AE28B30F-2D17-4584-9D57-58A669636546}"/>
              </a:ext>
            </a:extLst>
          </p:cNvPr>
          <p:cNvSpPr/>
          <p:nvPr/>
        </p:nvSpPr>
        <p:spPr>
          <a:xfrm>
            <a:off x="10788474" y="2009240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DA64DFC6-E7C8-4697-A3CE-70E122ECED2F}"/>
              </a:ext>
            </a:extLst>
          </p:cNvPr>
          <p:cNvSpPr/>
          <p:nvPr/>
        </p:nvSpPr>
        <p:spPr>
          <a:xfrm>
            <a:off x="11038640" y="5787602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23E8B2CC-DC8A-4707-A8C3-2E81D1FADF7B}"/>
              </a:ext>
            </a:extLst>
          </p:cNvPr>
          <p:cNvSpPr/>
          <p:nvPr/>
        </p:nvSpPr>
        <p:spPr>
          <a:xfrm>
            <a:off x="9692922" y="5968754"/>
            <a:ext cx="276492" cy="248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6869E91A-D87E-4C49-93CC-E8F78C624E1C}"/>
              </a:ext>
            </a:extLst>
          </p:cNvPr>
          <p:cNvSpPr/>
          <p:nvPr/>
        </p:nvSpPr>
        <p:spPr>
          <a:xfrm>
            <a:off x="8326952" y="2414588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8E0487D-643E-42C6-B565-BF225977D8C2}"/>
              </a:ext>
            </a:extLst>
          </p:cNvPr>
          <p:cNvSpPr/>
          <p:nvPr/>
        </p:nvSpPr>
        <p:spPr>
          <a:xfrm>
            <a:off x="11570598" y="4395876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BE459FD-FE4E-4DB6-83B9-4E679B9BDBF3}"/>
              </a:ext>
            </a:extLst>
          </p:cNvPr>
          <p:cNvCxnSpPr>
            <a:stCxn id="22" idx="6"/>
            <a:endCxn id="16" idx="2"/>
          </p:cNvCxnSpPr>
          <p:nvPr/>
        </p:nvCxnSpPr>
        <p:spPr>
          <a:xfrm flipV="1">
            <a:off x="8603444" y="2429417"/>
            <a:ext cx="937078" cy="109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3669F57-09D1-44B7-BE7B-9BB77CBA97F4}"/>
              </a:ext>
            </a:extLst>
          </p:cNvPr>
          <p:cNvCxnSpPr>
            <a:stCxn id="18" idx="6"/>
            <a:endCxn id="23" idx="3"/>
          </p:cNvCxnSpPr>
          <p:nvPr/>
        </p:nvCxnSpPr>
        <p:spPr>
          <a:xfrm flipV="1">
            <a:off x="10650896" y="4607565"/>
            <a:ext cx="960193" cy="251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6214EBF0-41D7-43BB-91F3-677F1666F0D2}"/>
              </a:ext>
            </a:extLst>
          </p:cNvPr>
          <p:cNvCxnSpPr>
            <a:stCxn id="18" idx="5"/>
            <a:endCxn id="20" idx="1"/>
          </p:cNvCxnSpPr>
          <p:nvPr/>
        </p:nvCxnSpPr>
        <p:spPr>
          <a:xfrm>
            <a:off x="10610405" y="4946869"/>
            <a:ext cx="468726" cy="877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96EEE4C-9475-4E99-AD72-CC15F5CB84CB}"/>
              </a:ext>
            </a:extLst>
          </p:cNvPr>
          <p:cNvCxnSpPr>
            <a:cxnSpLocks/>
            <a:stCxn id="21" idx="6"/>
            <a:endCxn id="20" idx="3"/>
          </p:cNvCxnSpPr>
          <p:nvPr/>
        </p:nvCxnSpPr>
        <p:spPr>
          <a:xfrm flipV="1">
            <a:off x="9969414" y="5999291"/>
            <a:ext cx="1109717" cy="93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DF140FA-0FCE-4A7F-AEE6-DB5C4D5858DA}"/>
                  </a:ext>
                </a:extLst>
              </p:cNvPr>
              <p:cNvSpPr txBox="1"/>
              <p:nvPr/>
            </p:nvSpPr>
            <p:spPr>
              <a:xfrm>
                <a:off x="9461668" y="1791121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DF140FA-0FCE-4A7F-AEE6-DB5C4D585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668" y="1791121"/>
                <a:ext cx="50774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D91DA93-AACA-4C40-9D36-5ED8E2DF7A69}"/>
                  </a:ext>
                </a:extLst>
              </p:cNvPr>
              <p:cNvSpPr txBox="1"/>
              <p:nvPr/>
            </p:nvSpPr>
            <p:spPr>
              <a:xfrm>
                <a:off x="9294894" y="5868531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D91DA93-AACA-4C40-9D36-5ED8E2DF7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894" y="5868531"/>
                <a:ext cx="50774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7EE0F6F-F507-4028-8DA2-E90F6A044641}"/>
                  </a:ext>
                </a:extLst>
              </p:cNvPr>
              <p:cNvSpPr txBox="1"/>
              <p:nvPr/>
            </p:nvSpPr>
            <p:spPr>
              <a:xfrm>
                <a:off x="11084557" y="3039073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7EE0F6F-F507-4028-8DA2-E90F6A044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4557" y="3039073"/>
                <a:ext cx="50774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楕円 30">
            <a:extLst>
              <a:ext uri="{FF2B5EF4-FFF2-40B4-BE49-F238E27FC236}">
                <a16:creationId xmlns:a16="http://schemas.microsoft.com/office/drawing/2014/main" id="{5E54CF94-2ACF-4B22-92C1-F12021848CD4}"/>
              </a:ext>
            </a:extLst>
          </p:cNvPr>
          <p:cNvSpPr/>
          <p:nvPr/>
        </p:nvSpPr>
        <p:spPr>
          <a:xfrm>
            <a:off x="5598540" y="3881889"/>
            <a:ext cx="888521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40D8150-5B83-4B25-A774-606AD792A224}"/>
              </a:ext>
            </a:extLst>
          </p:cNvPr>
          <p:cNvSpPr txBox="1"/>
          <p:nvPr/>
        </p:nvSpPr>
        <p:spPr>
          <a:xfrm>
            <a:off x="5753815" y="4796289"/>
            <a:ext cx="112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Prover (Merlin)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19BE776-2F0F-43D3-9E63-F591E42899A0}"/>
                  </a:ext>
                </a:extLst>
              </p:cNvPr>
              <p:cNvSpPr txBox="1"/>
              <p:nvPr/>
            </p:nvSpPr>
            <p:spPr>
              <a:xfrm>
                <a:off x="344911" y="3688871"/>
                <a:ext cx="4580933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u="sng" dirty="0">
                    <a:solidFill>
                      <a:schemeClr val="accent6"/>
                    </a:solidFill>
                  </a:rPr>
                  <a:t>Trivial protocol</a:t>
                </a:r>
                <a:r>
                  <a:rPr lang="en-US" altLang="ja-JP" sz="2400" dirty="0">
                    <a:solidFill>
                      <a:schemeClr val="accent6"/>
                    </a:solidFill>
                  </a:rPr>
                  <a:t>:</a:t>
                </a:r>
                <a:endParaRPr lang="en-US" altLang="ja-JP" sz="2400" dirty="0"/>
              </a:p>
              <a:p>
                <a:r>
                  <a:rPr lang="en-US" altLang="ja-JP" sz="2400" dirty="0"/>
                  <a:t>(P) Prover sends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sz="2400" dirty="0"/>
                  <a:t> when all data are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sz="2400" dirty="0"/>
                  <a:t> </a:t>
                </a:r>
              </a:p>
              <a:p>
                <a:r>
                  <a:rPr lang="en-US" altLang="ja-JP" sz="2400" dirty="0"/>
                  <a:t>(V) Each node checks if it is same as the neighbor’s one</a:t>
                </a:r>
              </a:p>
              <a:p>
                <a:endParaRPr lang="en-US" altLang="ja-JP" sz="2400" dirty="0"/>
              </a:p>
              <a:p>
                <a:r>
                  <a:rPr lang="en-US" altLang="ja-JP" sz="2400" dirty="0">
                    <a:solidFill>
                      <a:schemeClr val="accent6"/>
                    </a:solidFill>
                  </a:rPr>
                  <a:t>(NO case: Soundness)</a:t>
                </a:r>
              </a:p>
              <a:p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ja-JP" sz="2400" dirty="0"/>
                  <a:t>[some node rejects]</a:t>
                </a:r>
                <a:endParaRPr lang="ja-JP" altLang="en-US" sz="2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19BE776-2F0F-43D3-9E63-F591E4289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11" y="3688871"/>
                <a:ext cx="4580933" cy="3046988"/>
              </a:xfrm>
              <a:prstGeom prst="rect">
                <a:avLst/>
              </a:prstGeom>
              <a:blipFill>
                <a:blip r:embed="rId5"/>
                <a:stretch>
                  <a:fillRect l="-2130" t="-1400" b="-38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99300B61-FDF4-44F2-9E04-2FD68D0D75E8}"/>
              </a:ext>
            </a:extLst>
          </p:cNvPr>
          <p:cNvCxnSpPr>
            <a:stCxn id="31" idx="7"/>
            <a:endCxn id="22" idx="3"/>
          </p:cNvCxnSpPr>
          <p:nvPr/>
        </p:nvCxnSpPr>
        <p:spPr>
          <a:xfrm flipV="1">
            <a:off x="6356940" y="2626277"/>
            <a:ext cx="2010503" cy="1389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951E1FD0-7E05-4A3D-8411-7852830C2431}"/>
                  </a:ext>
                </a:extLst>
              </p:cNvPr>
              <p:cNvSpPr txBox="1"/>
              <p:nvPr/>
            </p:nvSpPr>
            <p:spPr>
              <a:xfrm>
                <a:off x="7901792" y="2363641"/>
                <a:ext cx="445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951E1FD0-7E05-4A3D-8411-7852830C2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792" y="2363641"/>
                <a:ext cx="44584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42B74A3B-C62E-423E-9935-E99DEA5A4166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6450398" y="2220929"/>
            <a:ext cx="4378567" cy="1991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9622BC17-1841-4EFE-AE47-D44764831A2B}"/>
              </a:ext>
            </a:extLst>
          </p:cNvPr>
          <p:cNvCxnSpPr>
            <a:cxnSpLocks/>
            <a:stCxn id="31" idx="6"/>
            <a:endCxn id="14" idx="3"/>
          </p:cNvCxnSpPr>
          <p:nvPr/>
        </p:nvCxnSpPr>
        <p:spPr>
          <a:xfrm flipV="1">
            <a:off x="6487061" y="3776555"/>
            <a:ext cx="1825870" cy="562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35B3446-2628-4AD6-8257-83B50BAA38F4}"/>
                  </a:ext>
                </a:extLst>
              </p:cNvPr>
              <p:cNvSpPr txBox="1"/>
              <p:nvPr/>
            </p:nvSpPr>
            <p:spPr>
              <a:xfrm>
                <a:off x="10400571" y="2170989"/>
                <a:ext cx="445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35B3446-2628-4AD6-8257-83B50BAA3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571" y="2170989"/>
                <a:ext cx="44584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07D2F2BE-1202-4C3D-B53C-BB22EBADE881}"/>
                  </a:ext>
                </a:extLst>
              </p:cNvPr>
              <p:cNvSpPr txBox="1"/>
              <p:nvPr/>
            </p:nvSpPr>
            <p:spPr>
              <a:xfrm>
                <a:off x="7916171" y="3706483"/>
                <a:ext cx="445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07D2F2BE-1202-4C3D-B53C-BB22EBADE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171" y="3706483"/>
                <a:ext cx="44584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E3560CF4-6078-4D29-ADCC-5F6EFD6A9D2B}"/>
              </a:ext>
            </a:extLst>
          </p:cNvPr>
          <p:cNvCxnSpPr>
            <a:cxnSpLocks/>
            <a:stCxn id="31" idx="6"/>
            <a:endCxn id="15" idx="2"/>
          </p:cNvCxnSpPr>
          <p:nvPr/>
        </p:nvCxnSpPr>
        <p:spPr>
          <a:xfrm>
            <a:off x="6487061" y="4339089"/>
            <a:ext cx="2311590" cy="8852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D9B4BDD9-BDD8-44E4-A6F1-0651659CE481}"/>
              </a:ext>
            </a:extLst>
          </p:cNvPr>
          <p:cNvCxnSpPr>
            <a:cxnSpLocks/>
            <a:stCxn id="31" idx="6"/>
            <a:endCxn id="18" idx="2"/>
          </p:cNvCxnSpPr>
          <p:nvPr/>
        </p:nvCxnSpPr>
        <p:spPr>
          <a:xfrm>
            <a:off x="6487061" y="4339089"/>
            <a:ext cx="3887343" cy="520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C7C0953C-C0DD-4279-BE94-078A08ECB083}"/>
              </a:ext>
            </a:extLst>
          </p:cNvPr>
          <p:cNvCxnSpPr>
            <a:cxnSpLocks/>
            <a:stCxn id="31" idx="6"/>
            <a:endCxn id="20" idx="1"/>
          </p:cNvCxnSpPr>
          <p:nvPr/>
        </p:nvCxnSpPr>
        <p:spPr>
          <a:xfrm>
            <a:off x="6487061" y="4339089"/>
            <a:ext cx="4592070" cy="14848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05709B0D-2D12-42B2-AFAF-5917F4AFDA26}"/>
              </a:ext>
            </a:extLst>
          </p:cNvPr>
          <p:cNvCxnSpPr>
            <a:cxnSpLocks/>
            <a:stCxn id="31" idx="6"/>
            <a:endCxn id="23" idx="2"/>
          </p:cNvCxnSpPr>
          <p:nvPr/>
        </p:nvCxnSpPr>
        <p:spPr>
          <a:xfrm>
            <a:off x="6487061" y="4339089"/>
            <a:ext cx="5083537" cy="1807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7EE5D845-1CB3-48B9-BE5F-81F9BC1F4BBB}"/>
                  </a:ext>
                </a:extLst>
              </p:cNvPr>
              <p:cNvSpPr txBox="1"/>
              <p:nvPr/>
            </p:nvSpPr>
            <p:spPr>
              <a:xfrm>
                <a:off x="11053301" y="4083165"/>
                <a:ext cx="445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7EE5D845-1CB3-48B9-BE5F-81F9BC1F4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301" y="4083165"/>
                <a:ext cx="44584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DAABE368-B3D8-4678-95F1-3AF912A336E6}"/>
                  </a:ext>
                </a:extLst>
              </p:cNvPr>
              <p:cNvSpPr txBox="1"/>
              <p:nvPr/>
            </p:nvSpPr>
            <p:spPr>
              <a:xfrm>
                <a:off x="9793852" y="4643882"/>
                <a:ext cx="445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DAABE368-B3D8-4678-95F1-3AF912A33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852" y="4643882"/>
                <a:ext cx="44584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F3F8098B-0871-4D53-83F1-69407C31C766}"/>
                  </a:ext>
                </a:extLst>
              </p:cNvPr>
              <p:cNvSpPr txBox="1"/>
              <p:nvPr/>
            </p:nvSpPr>
            <p:spPr>
              <a:xfrm>
                <a:off x="10630611" y="5558286"/>
                <a:ext cx="445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F3F8098B-0871-4D53-83F1-69407C31C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611" y="5558286"/>
                <a:ext cx="44584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78A4C9D0-8EB9-444D-BC46-8018970B587E}"/>
                  </a:ext>
                </a:extLst>
              </p:cNvPr>
              <p:cNvSpPr txBox="1"/>
              <p:nvPr/>
            </p:nvSpPr>
            <p:spPr>
              <a:xfrm>
                <a:off x="8301479" y="4963059"/>
                <a:ext cx="445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78A4C9D0-8EB9-444D-BC46-8018970B5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479" y="4963059"/>
                <a:ext cx="44584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コンテンツ プレースホルダー 2">
            <a:extLst>
              <a:ext uri="{FF2B5EF4-FFF2-40B4-BE49-F238E27FC236}">
                <a16:creationId xmlns:a16="http://schemas.microsoft.com/office/drawing/2014/main" id="{2FDE7B82-8B08-42E2-9DBA-FD4A5B5CFF72}"/>
              </a:ext>
            </a:extLst>
          </p:cNvPr>
          <p:cNvSpPr txBox="1">
            <a:spLocks/>
          </p:cNvSpPr>
          <p:nvPr/>
        </p:nvSpPr>
        <p:spPr>
          <a:xfrm>
            <a:off x="838200" y="1799746"/>
            <a:ext cx="10515600" cy="1524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accent6"/>
                </a:solidFill>
              </a:rPr>
              <a:t>Distributed Merlin-Arthur (</a:t>
            </a:r>
            <a:r>
              <a:rPr lang="en-US" altLang="ja-JP" dirty="0" err="1">
                <a:solidFill>
                  <a:schemeClr val="accent6"/>
                </a:solidFill>
              </a:rPr>
              <a:t>dMA</a:t>
            </a:r>
            <a:r>
              <a:rPr lang="en-US" altLang="ja-JP" dirty="0">
                <a:solidFill>
                  <a:schemeClr val="accent6"/>
                </a:solidFill>
              </a:rPr>
              <a:t>) protocols</a:t>
            </a:r>
          </a:p>
          <a:p>
            <a:pPr lvl="1"/>
            <a:r>
              <a:rPr lang="en-US" altLang="ja-JP" dirty="0"/>
              <a:t>Proof labeling scheme </a:t>
            </a:r>
            <a:r>
              <a:rPr lang="en-US" altLang="ja-JP" sz="1600" dirty="0"/>
              <a:t>[</a:t>
            </a:r>
            <a:r>
              <a:rPr lang="en-US" altLang="ja-JP" sz="1600" dirty="0" err="1"/>
              <a:t>Korman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Kutten</a:t>
            </a:r>
            <a:r>
              <a:rPr lang="en-US" altLang="ja-JP" sz="1600" dirty="0"/>
              <a:t>, Peleg 10]</a:t>
            </a:r>
          </a:p>
          <a:p>
            <a:pPr lvl="1"/>
            <a:r>
              <a:rPr lang="en-US" altLang="ja-JP" dirty="0"/>
              <a:t>Locally checkable proof </a:t>
            </a:r>
            <a:r>
              <a:rPr lang="en-US" altLang="ja-JP" sz="1600" dirty="0"/>
              <a:t>[</a:t>
            </a:r>
            <a:r>
              <a:rPr lang="en-US" altLang="ja-JP" sz="1600" dirty="0" err="1"/>
              <a:t>Goos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Suomela</a:t>
            </a:r>
            <a:r>
              <a:rPr lang="en-US" altLang="ja-JP" sz="1600" dirty="0"/>
              <a:t> 16]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etc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60FBCA44-F10E-487C-85E4-FB215CE1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864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DB9D03-C769-4492-9B80-38928B81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accent6"/>
                </a:solidFill>
              </a:rPr>
              <a:t>Distributed Certification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70BB843-33CB-4A7F-8CDB-B3784E548560}"/>
              </a:ext>
            </a:extLst>
          </p:cNvPr>
          <p:cNvCxnSpPr>
            <a:cxnSpLocks/>
            <a:stCxn id="16" idx="3"/>
            <a:endCxn id="14" idx="7"/>
          </p:cNvCxnSpPr>
          <p:nvPr/>
        </p:nvCxnSpPr>
        <p:spPr>
          <a:xfrm flipH="1">
            <a:off x="8508441" y="2517101"/>
            <a:ext cx="1072572" cy="1084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9324660-8B3E-49BF-BB58-BD4720449DA8}"/>
              </a:ext>
            </a:extLst>
          </p:cNvPr>
          <p:cNvCxnSpPr>
            <a:cxnSpLocks/>
            <a:stCxn id="14" idx="6"/>
            <a:endCxn id="17" idx="2"/>
          </p:cNvCxnSpPr>
          <p:nvPr/>
        </p:nvCxnSpPr>
        <p:spPr>
          <a:xfrm flipV="1">
            <a:off x="8548932" y="3427203"/>
            <a:ext cx="2291302" cy="2616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A07BFC75-3F04-448A-B915-D0F2339D7FC8}"/>
              </a:ext>
            </a:extLst>
          </p:cNvPr>
          <p:cNvCxnSpPr>
            <a:cxnSpLocks/>
            <a:stCxn id="14" idx="4"/>
            <a:endCxn id="15" idx="0"/>
          </p:cNvCxnSpPr>
          <p:nvPr/>
        </p:nvCxnSpPr>
        <p:spPr>
          <a:xfrm>
            <a:off x="8410686" y="3812875"/>
            <a:ext cx="526211" cy="1287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8F22F66B-122A-4391-A220-8D1EE1B4D995}"/>
              </a:ext>
            </a:extLst>
          </p:cNvPr>
          <p:cNvCxnSpPr>
            <a:cxnSpLocks/>
            <a:stCxn id="15" idx="6"/>
            <a:endCxn id="18" idx="3"/>
          </p:cNvCxnSpPr>
          <p:nvPr/>
        </p:nvCxnSpPr>
        <p:spPr>
          <a:xfrm flipV="1">
            <a:off x="9075143" y="4946869"/>
            <a:ext cx="1339752" cy="27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6F64531B-A3DE-44AB-B79A-2704257AA2CE}"/>
              </a:ext>
            </a:extLst>
          </p:cNvPr>
          <p:cNvCxnSpPr>
            <a:cxnSpLocks/>
            <a:stCxn id="14" idx="5"/>
            <a:endCxn id="18" idx="1"/>
          </p:cNvCxnSpPr>
          <p:nvPr/>
        </p:nvCxnSpPr>
        <p:spPr>
          <a:xfrm>
            <a:off x="8508441" y="3776555"/>
            <a:ext cx="1906454" cy="994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47FC1351-56D6-4F2C-A26F-631520C5A962}"/>
              </a:ext>
            </a:extLst>
          </p:cNvPr>
          <p:cNvCxnSpPr>
            <a:cxnSpLocks/>
            <a:stCxn id="19" idx="4"/>
            <a:endCxn id="17" idx="0"/>
          </p:cNvCxnSpPr>
          <p:nvPr/>
        </p:nvCxnSpPr>
        <p:spPr>
          <a:xfrm>
            <a:off x="10926720" y="2257249"/>
            <a:ext cx="51760" cy="1045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A7A68E07-B02C-43D6-8874-A5458EA55C7C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9781134" y="2579298"/>
            <a:ext cx="731516" cy="2155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ABBC59D4-A6CB-4C95-AB8D-D9E92982870E}"/>
              </a:ext>
            </a:extLst>
          </p:cNvPr>
          <p:cNvCxnSpPr>
            <a:cxnSpLocks/>
            <a:stCxn id="17" idx="5"/>
            <a:endCxn id="23" idx="1"/>
          </p:cNvCxnSpPr>
          <p:nvPr/>
        </p:nvCxnSpPr>
        <p:spPr>
          <a:xfrm>
            <a:off x="11076235" y="3514887"/>
            <a:ext cx="534854" cy="917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515DD8FD-5531-4FD9-98FB-C6A89BE07C1E}"/>
              </a:ext>
            </a:extLst>
          </p:cNvPr>
          <p:cNvCxnSpPr>
            <a:cxnSpLocks/>
            <a:stCxn id="15" idx="5"/>
            <a:endCxn id="21" idx="1"/>
          </p:cNvCxnSpPr>
          <p:nvPr/>
        </p:nvCxnSpPr>
        <p:spPr>
          <a:xfrm>
            <a:off x="9034652" y="5312053"/>
            <a:ext cx="698761" cy="693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楕円 13">
            <a:extLst>
              <a:ext uri="{FF2B5EF4-FFF2-40B4-BE49-F238E27FC236}">
                <a16:creationId xmlns:a16="http://schemas.microsoft.com/office/drawing/2014/main" id="{C236AB8D-183F-4AC5-B83A-564A754975B4}"/>
              </a:ext>
            </a:extLst>
          </p:cNvPr>
          <p:cNvSpPr/>
          <p:nvPr/>
        </p:nvSpPr>
        <p:spPr>
          <a:xfrm>
            <a:off x="8272440" y="3564866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7BFBCE43-C6EE-48F2-A885-B3C06C785373}"/>
              </a:ext>
            </a:extLst>
          </p:cNvPr>
          <p:cNvSpPr/>
          <p:nvPr/>
        </p:nvSpPr>
        <p:spPr>
          <a:xfrm>
            <a:off x="8798651" y="5100364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A6E6CD84-FEDC-435B-9C3C-6C6805D99BA8}"/>
              </a:ext>
            </a:extLst>
          </p:cNvPr>
          <p:cNvSpPr/>
          <p:nvPr/>
        </p:nvSpPr>
        <p:spPr>
          <a:xfrm>
            <a:off x="9540522" y="2305412"/>
            <a:ext cx="276492" cy="248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468E7DF9-7A7C-4A78-B081-083FC2300DDA}"/>
              </a:ext>
            </a:extLst>
          </p:cNvPr>
          <p:cNvSpPr/>
          <p:nvPr/>
        </p:nvSpPr>
        <p:spPr>
          <a:xfrm>
            <a:off x="10840234" y="3303198"/>
            <a:ext cx="276492" cy="248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楕円 17">
            <a:extLst>
              <a:ext uri="{FF2B5EF4-FFF2-40B4-BE49-F238E27FC236}">
                <a16:creationId xmlns:a16="http://schemas.microsoft.com/office/drawing/2014/main" id="{3B40EFF0-7F11-4CAE-A392-F6DE094D25DC}"/>
              </a:ext>
            </a:extLst>
          </p:cNvPr>
          <p:cNvSpPr/>
          <p:nvPr/>
        </p:nvSpPr>
        <p:spPr>
          <a:xfrm>
            <a:off x="10374404" y="4735180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楕円 18">
            <a:extLst>
              <a:ext uri="{FF2B5EF4-FFF2-40B4-BE49-F238E27FC236}">
                <a16:creationId xmlns:a16="http://schemas.microsoft.com/office/drawing/2014/main" id="{AE28B30F-2D17-4584-9D57-58A669636546}"/>
              </a:ext>
            </a:extLst>
          </p:cNvPr>
          <p:cNvSpPr/>
          <p:nvPr/>
        </p:nvSpPr>
        <p:spPr>
          <a:xfrm>
            <a:off x="10788474" y="2009240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DA64DFC6-E7C8-4697-A3CE-70E122ECED2F}"/>
              </a:ext>
            </a:extLst>
          </p:cNvPr>
          <p:cNvSpPr/>
          <p:nvPr/>
        </p:nvSpPr>
        <p:spPr>
          <a:xfrm>
            <a:off x="11038640" y="5787602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楕円 20">
            <a:extLst>
              <a:ext uri="{FF2B5EF4-FFF2-40B4-BE49-F238E27FC236}">
                <a16:creationId xmlns:a16="http://schemas.microsoft.com/office/drawing/2014/main" id="{23E8B2CC-DC8A-4707-A8C3-2E81D1FADF7B}"/>
              </a:ext>
            </a:extLst>
          </p:cNvPr>
          <p:cNvSpPr/>
          <p:nvPr/>
        </p:nvSpPr>
        <p:spPr>
          <a:xfrm>
            <a:off x="9692922" y="5968754"/>
            <a:ext cx="276492" cy="248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6869E91A-D87E-4C49-93CC-E8F78C624E1C}"/>
              </a:ext>
            </a:extLst>
          </p:cNvPr>
          <p:cNvSpPr/>
          <p:nvPr/>
        </p:nvSpPr>
        <p:spPr>
          <a:xfrm>
            <a:off x="8326952" y="2414588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48E0487D-643E-42C6-B565-BF225977D8C2}"/>
              </a:ext>
            </a:extLst>
          </p:cNvPr>
          <p:cNvSpPr/>
          <p:nvPr/>
        </p:nvSpPr>
        <p:spPr>
          <a:xfrm>
            <a:off x="11570598" y="4395876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8BE459FD-FE4E-4DB6-83B9-4E679B9BDBF3}"/>
              </a:ext>
            </a:extLst>
          </p:cNvPr>
          <p:cNvCxnSpPr>
            <a:stCxn id="22" idx="6"/>
            <a:endCxn id="16" idx="2"/>
          </p:cNvCxnSpPr>
          <p:nvPr/>
        </p:nvCxnSpPr>
        <p:spPr>
          <a:xfrm flipV="1">
            <a:off x="8603444" y="2429417"/>
            <a:ext cx="937078" cy="109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F3669F57-09D1-44B7-BE7B-9BB77CBA97F4}"/>
              </a:ext>
            </a:extLst>
          </p:cNvPr>
          <p:cNvCxnSpPr>
            <a:stCxn id="18" idx="6"/>
            <a:endCxn id="23" idx="3"/>
          </p:cNvCxnSpPr>
          <p:nvPr/>
        </p:nvCxnSpPr>
        <p:spPr>
          <a:xfrm flipV="1">
            <a:off x="10650896" y="4607565"/>
            <a:ext cx="960193" cy="251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6214EBF0-41D7-43BB-91F3-677F1666F0D2}"/>
              </a:ext>
            </a:extLst>
          </p:cNvPr>
          <p:cNvCxnSpPr>
            <a:stCxn id="18" idx="5"/>
            <a:endCxn id="20" idx="1"/>
          </p:cNvCxnSpPr>
          <p:nvPr/>
        </p:nvCxnSpPr>
        <p:spPr>
          <a:xfrm>
            <a:off x="10610405" y="4946869"/>
            <a:ext cx="468726" cy="877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596EEE4C-9475-4E99-AD72-CC15F5CB84CB}"/>
              </a:ext>
            </a:extLst>
          </p:cNvPr>
          <p:cNvCxnSpPr>
            <a:cxnSpLocks/>
            <a:stCxn id="21" idx="6"/>
            <a:endCxn id="20" idx="3"/>
          </p:cNvCxnSpPr>
          <p:nvPr/>
        </p:nvCxnSpPr>
        <p:spPr>
          <a:xfrm flipV="1">
            <a:off x="9969414" y="5999291"/>
            <a:ext cx="1109717" cy="93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DF140FA-0FCE-4A7F-AEE6-DB5C4D5858DA}"/>
                  </a:ext>
                </a:extLst>
              </p:cNvPr>
              <p:cNvSpPr txBox="1"/>
              <p:nvPr/>
            </p:nvSpPr>
            <p:spPr>
              <a:xfrm>
                <a:off x="9461668" y="1791121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7DF140FA-0FCE-4A7F-AEE6-DB5C4D5858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668" y="1791121"/>
                <a:ext cx="507746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D91DA93-AACA-4C40-9D36-5ED8E2DF7A69}"/>
                  </a:ext>
                </a:extLst>
              </p:cNvPr>
              <p:cNvSpPr txBox="1"/>
              <p:nvPr/>
            </p:nvSpPr>
            <p:spPr>
              <a:xfrm>
                <a:off x="9294894" y="5868531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AD91DA93-AACA-4C40-9D36-5ED8E2DF7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894" y="5868531"/>
                <a:ext cx="50774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7EE0F6F-F507-4028-8DA2-E90F6A044641}"/>
                  </a:ext>
                </a:extLst>
              </p:cNvPr>
              <p:cNvSpPr txBox="1"/>
              <p:nvPr/>
            </p:nvSpPr>
            <p:spPr>
              <a:xfrm>
                <a:off x="11093984" y="3039073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7EE0F6F-F507-4028-8DA2-E90F6A044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93984" y="3039073"/>
                <a:ext cx="50774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楕円 30">
            <a:extLst>
              <a:ext uri="{FF2B5EF4-FFF2-40B4-BE49-F238E27FC236}">
                <a16:creationId xmlns:a16="http://schemas.microsoft.com/office/drawing/2014/main" id="{5E54CF94-2ACF-4B22-92C1-F12021848CD4}"/>
              </a:ext>
            </a:extLst>
          </p:cNvPr>
          <p:cNvSpPr/>
          <p:nvPr/>
        </p:nvSpPr>
        <p:spPr>
          <a:xfrm>
            <a:off x="5598540" y="3881889"/>
            <a:ext cx="888521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40D8150-5B83-4B25-A774-606AD792A224}"/>
              </a:ext>
            </a:extLst>
          </p:cNvPr>
          <p:cNvSpPr txBox="1"/>
          <p:nvPr/>
        </p:nvSpPr>
        <p:spPr>
          <a:xfrm>
            <a:off x="5753814" y="4796289"/>
            <a:ext cx="112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Prover (Merlin)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19BE776-2F0F-43D3-9E63-F591E42899A0}"/>
                  </a:ext>
                </a:extLst>
              </p:cNvPr>
              <p:cNvSpPr txBox="1"/>
              <p:nvPr/>
            </p:nvSpPr>
            <p:spPr>
              <a:xfrm>
                <a:off x="344910" y="3688871"/>
                <a:ext cx="4937315" cy="295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b="1" u="sng" dirty="0">
                    <a:solidFill>
                      <a:srgbClr val="FF0000"/>
                    </a:solidFill>
                  </a:rPr>
                  <a:t>Trivial Protocol</a:t>
                </a:r>
                <a:r>
                  <a:rPr lang="ja-JP" altLang="en-US" sz="2400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400" b="1" u="sng" dirty="0">
                    <a:solidFill>
                      <a:srgbClr val="FF0000"/>
                    </a:solidFill>
                  </a:rPr>
                  <a:t>is</a:t>
                </a:r>
                <a:r>
                  <a:rPr lang="ja-JP" altLang="en-US" sz="2400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400" b="1" u="sng" dirty="0">
                    <a:solidFill>
                      <a:srgbClr val="FF0000"/>
                    </a:solidFill>
                  </a:rPr>
                  <a:t>communication</a:t>
                </a:r>
                <a:r>
                  <a:rPr lang="ja-JP" altLang="en-US" sz="2400" b="1" u="sng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400" b="1" u="sng" dirty="0">
                    <a:solidFill>
                      <a:srgbClr val="FF0000"/>
                    </a:solidFill>
                  </a:rPr>
                  <a:t>inefficient</a:t>
                </a:r>
                <a:endParaRPr lang="en-US" altLang="ja-JP" sz="2400" dirty="0">
                  <a:solidFill>
                    <a:schemeClr val="accent6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Prover sends </a:t>
                </a:r>
                <a14:m>
                  <m:oMath xmlns:m="http://schemas.openxmlformats.org/officeDocument/2006/math">
                    <m:r>
                      <a:rPr lang="en-US" altLang="ja-JP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en-US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ja-JP" sz="2400" dirty="0">
                    <a:solidFill>
                      <a:srgbClr val="FF0000"/>
                    </a:solidFill>
                  </a:rPr>
                  <a:t>bits </a:t>
                </a:r>
                <a:r>
                  <a:rPr lang="en-US" altLang="ja-JP" sz="2400" dirty="0"/>
                  <a:t>for each node (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altLang="ja-JP" sz="2400" dirty="0"/>
                  <a:t> length of </a:t>
                </a:r>
                <a14:m>
                  <m:oMath xmlns:m="http://schemas.openxmlformats.org/officeDocument/2006/math"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altLang="ja-JP" sz="2400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Each node sends </a:t>
                </a:r>
                <a14:m>
                  <m:oMath xmlns:m="http://schemas.openxmlformats.org/officeDocument/2006/math">
                    <m:r>
                      <a:rPr lang="en-US" altLang="ja-JP" sz="24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ja-JP" altLang="en-US" sz="2400" dirty="0"/>
                  <a:t> </a:t>
                </a:r>
                <a:r>
                  <a:rPr lang="en-US" altLang="ja-JP" sz="2400" dirty="0"/>
                  <a:t>bits to the neighbors</a:t>
                </a:r>
                <a:endParaRPr lang="ja-JP" altLang="en-US" sz="2400" dirty="0"/>
              </a:p>
              <a:p>
                <a:endParaRPr lang="ja-JP" altLang="en-US" sz="2400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219BE776-2F0F-43D3-9E63-F591E42899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10" y="3688871"/>
                <a:ext cx="4937315" cy="2954655"/>
              </a:xfrm>
              <a:prstGeom prst="rect">
                <a:avLst/>
              </a:prstGeom>
              <a:blipFill>
                <a:blip r:embed="rId5"/>
                <a:stretch>
                  <a:fillRect l="-1975" t="-144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99300B61-FDF4-44F2-9E04-2FD68D0D75E8}"/>
              </a:ext>
            </a:extLst>
          </p:cNvPr>
          <p:cNvCxnSpPr>
            <a:stCxn id="31" idx="7"/>
            <a:endCxn id="22" idx="3"/>
          </p:cNvCxnSpPr>
          <p:nvPr/>
        </p:nvCxnSpPr>
        <p:spPr>
          <a:xfrm flipV="1">
            <a:off x="6356940" y="2626277"/>
            <a:ext cx="2010503" cy="13895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951E1FD0-7E05-4A3D-8411-7852830C2431}"/>
                  </a:ext>
                </a:extLst>
              </p:cNvPr>
              <p:cNvSpPr txBox="1"/>
              <p:nvPr/>
            </p:nvSpPr>
            <p:spPr>
              <a:xfrm>
                <a:off x="7901792" y="2363641"/>
                <a:ext cx="445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951E1FD0-7E05-4A3D-8411-7852830C2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1792" y="2363641"/>
                <a:ext cx="44584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矢印コネクタ 38">
            <a:extLst>
              <a:ext uri="{FF2B5EF4-FFF2-40B4-BE49-F238E27FC236}">
                <a16:creationId xmlns:a16="http://schemas.microsoft.com/office/drawing/2014/main" id="{42B74A3B-C62E-423E-9935-E99DEA5A4166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6450398" y="2220929"/>
            <a:ext cx="4378567" cy="1991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9622BC17-1841-4EFE-AE47-D44764831A2B}"/>
              </a:ext>
            </a:extLst>
          </p:cNvPr>
          <p:cNvCxnSpPr>
            <a:cxnSpLocks/>
            <a:stCxn id="31" idx="6"/>
            <a:endCxn id="14" idx="3"/>
          </p:cNvCxnSpPr>
          <p:nvPr/>
        </p:nvCxnSpPr>
        <p:spPr>
          <a:xfrm flipV="1">
            <a:off x="6487061" y="3776555"/>
            <a:ext cx="1825870" cy="5625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35B3446-2628-4AD6-8257-83B50BAA38F4}"/>
                  </a:ext>
                </a:extLst>
              </p:cNvPr>
              <p:cNvSpPr txBox="1"/>
              <p:nvPr/>
            </p:nvSpPr>
            <p:spPr>
              <a:xfrm>
                <a:off x="10400571" y="2170989"/>
                <a:ext cx="445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35B3446-2628-4AD6-8257-83B50BAA3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0571" y="2170989"/>
                <a:ext cx="44584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07D2F2BE-1202-4C3D-B53C-BB22EBADE881}"/>
                  </a:ext>
                </a:extLst>
              </p:cNvPr>
              <p:cNvSpPr txBox="1"/>
              <p:nvPr/>
            </p:nvSpPr>
            <p:spPr>
              <a:xfrm>
                <a:off x="7916171" y="3706483"/>
                <a:ext cx="445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07D2F2BE-1202-4C3D-B53C-BB22EBADE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171" y="3706483"/>
                <a:ext cx="44584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E3560CF4-6078-4D29-ADCC-5F6EFD6A9D2B}"/>
              </a:ext>
            </a:extLst>
          </p:cNvPr>
          <p:cNvCxnSpPr>
            <a:cxnSpLocks/>
            <a:stCxn id="31" idx="6"/>
            <a:endCxn id="15" idx="2"/>
          </p:cNvCxnSpPr>
          <p:nvPr/>
        </p:nvCxnSpPr>
        <p:spPr>
          <a:xfrm>
            <a:off x="6487061" y="4339089"/>
            <a:ext cx="2311590" cy="8852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D9B4BDD9-BDD8-44E4-A6F1-0651659CE481}"/>
              </a:ext>
            </a:extLst>
          </p:cNvPr>
          <p:cNvCxnSpPr>
            <a:cxnSpLocks/>
            <a:stCxn id="31" idx="6"/>
            <a:endCxn id="18" idx="2"/>
          </p:cNvCxnSpPr>
          <p:nvPr/>
        </p:nvCxnSpPr>
        <p:spPr>
          <a:xfrm>
            <a:off x="6487061" y="4339089"/>
            <a:ext cx="3887343" cy="520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C7C0953C-C0DD-4279-BE94-078A08ECB083}"/>
              </a:ext>
            </a:extLst>
          </p:cNvPr>
          <p:cNvCxnSpPr>
            <a:cxnSpLocks/>
            <a:stCxn id="31" idx="6"/>
            <a:endCxn id="20" idx="1"/>
          </p:cNvCxnSpPr>
          <p:nvPr/>
        </p:nvCxnSpPr>
        <p:spPr>
          <a:xfrm>
            <a:off x="6487061" y="4339089"/>
            <a:ext cx="4592070" cy="14848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05709B0D-2D12-42B2-AFAF-5917F4AFDA26}"/>
              </a:ext>
            </a:extLst>
          </p:cNvPr>
          <p:cNvCxnSpPr>
            <a:cxnSpLocks/>
            <a:stCxn id="31" idx="6"/>
            <a:endCxn id="23" idx="2"/>
          </p:cNvCxnSpPr>
          <p:nvPr/>
        </p:nvCxnSpPr>
        <p:spPr>
          <a:xfrm>
            <a:off x="6487061" y="4339089"/>
            <a:ext cx="5083537" cy="1807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7EE5D845-1CB3-48B9-BE5F-81F9BC1F4BBB}"/>
                  </a:ext>
                </a:extLst>
              </p:cNvPr>
              <p:cNvSpPr txBox="1"/>
              <p:nvPr/>
            </p:nvSpPr>
            <p:spPr>
              <a:xfrm>
                <a:off x="11053301" y="4083165"/>
                <a:ext cx="445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7EE5D845-1CB3-48B9-BE5F-81F9BC1F4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301" y="4083165"/>
                <a:ext cx="44584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DAABE368-B3D8-4678-95F1-3AF912A336E6}"/>
                  </a:ext>
                </a:extLst>
              </p:cNvPr>
              <p:cNvSpPr txBox="1"/>
              <p:nvPr/>
            </p:nvSpPr>
            <p:spPr>
              <a:xfrm>
                <a:off x="9793852" y="4643882"/>
                <a:ext cx="445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DAABE368-B3D8-4678-95F1-3AF912A336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93852" y="4643882"/>
                <a:ext cx="44584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F3F8098B-0871-4D53-83F1-69407C31C766}"/>
                  </a:ext>
                </a:extLst>
              </p:cNvPr>
              <p:cNvSpPr txBox="1"/>
              <p:nvPr/>
            </p:nvSpPr>
            <p:spPr>
              <a:xfrm>
                <a:off x="10630611" y="5558286"/>
                <a:ext cx="445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1" name="テキスト ボックス 60">
                <a:extLst>
                  <a:ext uri="{FF2B5EF4-FFF2-40B4-BE49-F238E27FC236}">
                    <a16:creationId xmlns:a16="http://schemas.microsoft.com/office/drawing/2014/main" id="{F3F8098B-0871-4D53-83F1-69407C31C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0611" y="5558286"/>
                <a:ext cx="44584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78A4C9D0-8EB9-444D-BC46-8018970B587E}"/>
                  </a:ext>
                </a:extLst>
              </p:cNvPr>
              <p:cNvSpPr txBox="1"/>
              <p:nvPr/>
            </p:nvSpPr>
            <p:spPr>
              <a:xfrm>
                <a:off x="8301479" y="4963059"/>
                <a:ext cx="4458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62" name="テキスト ボックス 61">
                <a:extLst>
                  <a:ext uri="{FF2B5EF4-FFF2-40B4-BE49-F238E27FC236}">
                    <a16:creationId xmlns:a16="http://schemas.microsoft.com/office/drawing/2014/main" id="{78A4C9D0-8EB9-444D-BC46-8018970B58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479" y="4963059"/>
                <a:ext cx="44584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コンテンツ プレースホルダー 2">
            <a:extLst>
              <a:ext uri="{FF2B5EF4-FFF2-40B4-BE49-F238E27FC236}">
                <a16:creationId xmlns:a16="http://schemas.microsoft.com/office/drawing/2014/main" id="{E435C8DB-D71D-4426-983B-9FA96B3FF72A}"/>
              </a:ext>
            </a:extLst>
          </p:cNvPr>
          <p:cNvSpPr txBox="1">
            <a:spLocks/>
          </p:cNvSpPr>
          <p:nvPr/>
        </p:nvSpPr>
        <p:spPr>
          <a:xfrm>
            <a:off x="838200" y="1799746"/>
            <a:ext cx="10515600" cy="1524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accent6"/>
                </a:solidFill>
              </a:rPr>
              <a:t>Distributed Merlin-Arthur (</a:t>
            </a:r>
            <a:r>
              <a:rPr lang="en-US" altLang="ja-JP" dirty="0" err="1">
                <a:solidFill>
                  <a:schemeClr val="accent6"/>
                </a:solidFill>
              </a:rPr>
              <a:t>dMA</a:t>
            </a:r>
            <a:r>
              <a:rPr lang="en-US" altLang="ja-JP" dirty="0">
                <a:solidFill>
                  <a:schemeClr val="accent6"/>
                </a:solidFill>
              </a:rPr>
              <a:t>) protocols</a:t>
            </a:r>
          </a:p>
          <a:p>
            <a:pPr lvl="1"/>
            <a:r>
              <a:rPr lang="en-US" altLang="ja-JP" dirty="0"/>
              <a:t>Proof labeling scheme </a:t>
            </a:r>
            <a:r>
              <a:rPr lang="en-US" altLang="ja-JP" sz="1600" dirty="0"/>
              <a:t>[</a:t>
            </a:r>
            <a:r>
              <a:rPr lang="en-US" altLang="ja-JP" sz="1600" dirty="0" err="1"/>
              <a:t>Korman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Kutten</a:t>
            </a:r>
            <a:r>
              <a:rPr lang="en-US" altLang="ja-JP" sz="1600" dirty="0"/>
              <a:t>, Peleg 10]</a:t>
            </a:r>
          </a:p>
          <a:p>
            <a:pPr lvl="1"/>
            <a:r>
              <a:rPr lang="en-US" altLang="ja-JP" dirty="0"/>
              <a:t>Locally checkable proof </a:t>
            </a:r>
            <a:r>
              <a:rPr lang="en-US" altLang="ja-JP" sz="1600" dirty="0"/>
              <a:t>[</a:t>
            </a:r>
            <a:r>
              <a:rPr lang="en-US" altLang="ja-JP" sz="1600" dirty="0" err="1"/>
              <a:t>Goos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Suomela</a:t>
            </a:r>
            <a:r>
              <a:rPr lang="en-US" altLang="ja-JP" sz="1600" dirty="0"/>
              <a:t> 16]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etc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174F367-D6DE-4C20-86E2-9DE16C2E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9008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002D6A-60D6-4F48-BC02-D037473A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accent6"/>
                </a:solidFill>
              </a:rPr>
              <a:t>Outline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6596B6-F5A8-490C-8A66-D8BE93511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P</a:t>
            </a:r>
            <a:r>
              <a:rPr kumimoji="1" lang="en-US" altLang="ja-JP" dirty="0"/>
              <a:t>roblem (Equality of data on networks)</a:t>
            </a:r>
          </a:p>
          <a:p>
            <a:r>
              <a:rPr lang="en-US" altLang="ja-JP" dirty="0"/>
              <a:t>Setting (Distributed quantum Merlin-Arthur protocols)</a:t>
            </a:r>
          </a:p>
          <a:p>
            <a:r>
              <a:rPr kumimoji="1" lang="en-US" altLang="ja-JP" dirty="0">
                <a:solidFill>
                  <a:srgbClr val="FF0000"/>
                </a:solidFill>
              </a:rPr>
              <a:t>Results (Quantum </a:t>
            </a:r>
            <a:r>
              <a:rPr kumimoji="1" lang="en-US" altLang="ja-JP" dirty="0" err="1">
                <a:solidFill>
                  <a:srgbClr val="FF0000"/>
                </a:solidFill>
              </a:rPr>
              <a:t>dMA</a:t>
            </a:r>
            <a:r>
              <a:rPr kumimoji="1" lang="en-US" altLang="ja-JP" dirty="0">
                <a:solidFill>
                  <a:srgbClr val="FF0000"/>
                </a:solidFill>
              </a:rPr>
              <a:t> protocols)</a:t>
            </a:r>
            <a:r>
              <a:rPr kumimoji="1" lang="en-US" altLang="ja-JP" dirty="0"/>
              <a:t> </a:t>
            </a:r>
          </a:p>
          <a:p>
            <a:r>
              <a:rPr lang="en-US" altLang="ja-JP" dirty="0"/>
              <a:t>Overview of our protocol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DD2CC5-06BE-4977-BA96-2A82E2A3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8785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6DFEFA-E062-46CD-8E18-CC80EC91A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126" y="223720"/>
            <a:ext cx="10515600" cy="1325563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accent6"/>
                </a:solidFill>
              </a:rPr>
              <a:t>Our Results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D146EA-B9E7-4E7F-A937-13FA8DD440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6859" y="1825625"/>
                <a:ext cx="7668434" cy="4678812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400" dirty="0">
                    <a:solidFill>
                      <a:schemeClr val="accent6"/>
                    </a:solidFill>
                  </a:rPr>
                  <a:t>Distributed Quantum Merlin-Arthur (</a:t>
                </a:r>
                <a:r>
                  <a:rPr kumimoji="1" lang="en-US" altLang="ja-JP" sz="2400" dirty="0" err="1">
                    <a:solidFill>
                      <a:schemeClr val="accent6"/>
                    </a:solidFill>
                  </a:rPr>
                  <a:t>dQMA</a:t>
                </a:r>
                <a:r>
                  <a:rPr kumimoji="1" lang="en-US" altLang="ja-JP" sz="2400" dirty="0">
                    <a:solidFill>
                      <a:schemeClr val="accent6"/>
                    </a:solidFill>
                  </a:rPr>
                  <a:t>) protocols</a:t>
                </a:r>
              </a:p>
              <a:p>
                <a:pPr lvl="1"/>
                <a:r>
                  <a:rPr lang="en-US" altLang="ja-JP" sz="2000" dirty="0"/>
                  <a:t>Quantum certificates from the prover</a:t>
                </a:r>
              </a:p>
              <a:p>
                <a:pPr lvl="1"/>
                <a:r>
                  <a:rPr kumimoji="1" lang="en-US" altLang="ja-JP" sz="2000" dirty="0"/>
                  <a:t>Quantum messages among nodes</a:t>
                </a:r>
              </a:p>
              <a:p>
                <a:r>
                  <a:rPr lang="en-US" altLang="ja-JP" sz="2400" dirty="0">
                    <a:solidFill>
                      <a:schemeClr val="accent6"/>
                    </a:solidFill>
                  </a:rPr>
                  <a:t>Quantum upper bound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 err="1"/>
                  <a:t>dQMA</a:t>
                </a:r>
                <a:r>
                  <a:rPr kumimoji="1" lang="en-US" altLang="ja-JP" sz="2000" dirty="0"/>
                  <a:t> protocol for equality of replicated data with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/>
                  <a:t>-qubit certificates &amp; messages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1600" dirty="0"/>
                  <a:t>= number of the terminals (= nodes who have data)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kumimoji="1" lang="ja-JP" altLang="en-US" sz="1600" dirty="0"/>
                  <a:t> </a:t>
                </a:r>
                <a:r>
                  <a:rPr lang="en-US" altLang="ja-JP" sz="1600" dirty="0"/>
                  <a:t>diameter</a:t>
                </a:r>
                <a:r>
                  <a:rPr kumimoji="1" lang="en-US" altLang="ja-JP" sz="1600" dirty="0"/>
                  <a:t> of the network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kumimoji="1" lang="en-US" altLang="ja-JP" sz="1600" dirty="0"/>
                  <a:t> and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kumimoji="1" lang="en-US" altLang="ja-JP" sz="1600" dirty="0"/>
                  <a:t> are typically much smaller than </a:t>
                </a:r>
                <a14:m>
                  <m:oMath xmlns:m="http://schemas.openxmlformats.org/officeDocument/2006/math">
                    <m:r>
                      <a:rPr kumimoji="1" lang="en-US" altLang="ja-JP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kumimoji="1" lang="en-US" altLang="ja-JP" sz="1600" dirty="0"/>
              </a:p>
              <a:p>
                <a:r>
                  <a:rPr lang="en-US" altLang="ja-JP" sz="2400" dirty="0">
                    <a:solidFill>
                      <a:schemeClr val="accent6"/>
                    </a:solidFill>
                  </a:rPr>
                  <a:t>Classical lower bound</a:t>
                </a:r>
              </a:p>
              <a:p>
                <a:pPr lvl="1"/>
                <a:r>
                  <a:rPr kumimoji="1" lang="en-US" altLang="ja-JP" sz="2000" dirty="0"/>
                  <a:t>Any </a:t>
                </a:r>
                <a:r>
                  <a:rPr kumimoji="1" lang="en-US" altLang="ja-JP" sz="2000" dirty="0" err="1"/>
                  <a:t>dMA</a:t>
                </a:r>
                <a:r>
                  <a:rPr kumimoji="1" lang="en-US" altLang="ja-JP" sz="2000" dirty="0"/>
                  <a:t> protocol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/>
                  <a:t>-bit certificates if error probability is reasonably small (say, 1/3)</a:t>
                </a:r>
              </a:p>
              <a:p>
                <a:pPr lvl="1"/>
                <a:endParaRPr kumimoji="1" lang="ja-JP" altLang="en-US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D146EA-B9E7-4E7F-A937-13FA8DD440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6859" y="1825625"/>
                <a:ext cx="7668434" cy="4678812"/>
              </a:xfrm>
              <a:blipFill>
                <a:blip r:embed="rId2"/>
                <a:stretch>
                  <a:fillRect l="-1033" t="-169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FE1845-85E4-4F5D-BC9F-B3279215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16</a:t>
            </a:fld>
            <a:endParaRPr kumimoji="1" lang="ja-JP" altLang="en-US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8AE6952-A0AE-4369-928B-9425F17F4C98}"/>
              </a:ext>
            </a:extLst>
          </p:cNvPr>
          <p:cNvGrpSpPr/>
          <p:nvPr/>
        </p:nvGrpSpPr>
        <p:grpSpPr>
          <a:xfrm>
            <a:off x="9933134" y="2083324"/>
            <a:ext cx="1944645" cy="3186201"/>
            <a:chOff x="8272440" y="1791121"/>
            <a:chExt cx="3574650" cy="4748793"/>
          </a:xfrm>
        </p:grpSpPr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A8D445A3-9BC9-4375-ADFE-4A01C31DCFEC}"/>
                </a:ext>
              </a:extLst>
            </p:cNvPr>
            <p:cNvCxnSpPr>
              <a:cxnSpLocks/>
              <a:stCxn id="17" idx="3"/>
              <a:endCxn id="15" idx="7"/>
            </p:cNvCxnSpPr>
            <p:nvPr/>
          </p:nvCxnSpPr>
          <p:spPr>
            <a:xfrm flipH="1">
              <a:off x="8508441" y="2517101"/>
              <a:ext cx="1072572" cy="10840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A60287C8-410D-4E5B-9F4F-206D43FA080E}"/>
                </a:ext>
              </a:extLst>
            </p:cNvPr>
            <p:cNvCxnSpPr>
              <a:cxnSpLocks/>
              <a:stCxn id="15" idx="6"/>
              <a:endCxn id="18" idx="2"/>
            </p:cNvCxnSpPr>
            <p:nvPr/>
          </p:nvCxnSpPr>
          <p:spPr>
            <a:xfrm flipV="1">
              <a:off x="8548932" y="3427203"/>
              <a:ext cx="2291302" cy="2616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CB22F104-11F2-4E37-9CD5-F0EC6721DA8C}"/>
                </a:ext>
              </a:extLst>
            </p:cNvPr>
            <p:cNvCxnSpPr>
              <a:cxnSpLocks/>
              <a:stCxn id="15" idx="4"/>
              <a:endCxn id="16" idx="0"/>
            </p:cNvCxnSpPr>
            <p:nvPr/>
          </p:nvCxnSpPr>
          <p:spPr>
            <a:xfrm>
              <a:off x="8410686" y="3812875"/>
              <a:ext cx="526211" cy="1287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EEA9AC9C-D4FC-4856-ABC7-146214ADA3E5}"/>
                </a:ext>
              </a:extLst>
            </p:cNvPr>
            <p:cNvCxnSpPr>
              <a:cxnSpLocks/>
              <a:stCxn id="16" idx="6"/>
              <a:endCxn id="19" idx="3"/>
            </p:cNvCxnSpPr>
            <p:nvPr/>
          </p:nvCxnSpPr>
          <p:spPr>
            <a:xfrm flipV="1">
              <a:off x="9075143" y="4946869"/>
              <a:ext cx="1339752" cy="277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1D007666-2D52-4891-B73F-0264CD03A255}"/>
                </a:ext>
              </a:extLst>
            </p:cNvPr>
            <p:cNvCxnSpPr>
              <a:cxnSpLocks/>
              <a:stCxn id="15" idx="5"/>
              <a:endCxn id="19" idx="1"/>
            </p:cNvCxnSpPr>
            <p:nvPr/>
          </p:nvCxnSpPr>
          <p:spPr>
            <a:xfrm>
              <a:off x="8508441" y="3776555"/>
              <a:ext cx="1906454" cy="994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1A11C66E-DE53-465D-A545-5D1967917E82}"/>
                </a:ext>
              </a:extLst>
            </p:cNvPr>
            <p:cNvCxnSpPr>
              <a:cxnSpLocks/>
              <a:stCxn id="20" idx="4"/>
              <a:endCxn id="18" idx="0"/>
            </p:cNvCxnSpPr>
            <p:nvPr/>
          </p:nvCxnSpPr>
          <p:spPr>
            <a:xfrm>
              <a:off x="10926720" y="2257249"/>
              <a:ext cx="51760" cy="1045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C539F5F8-63CE-4DE7-BB7D-AC7BB79B9CE6}"/>
                </a:ext>
              </a:extLst>
            </p:cNvPr>
            <p:cNvCxnSpPr>
              <a:cxnSpLocks/>
              <a:endCxn id="19" idx="0"/>
            </p:cNvCxnSpPr>
            <p:nvPr/>
          </p:nvCxnSpPr>
          <p:spPr>
            <a:xfrm>
              <a:off x="9781134" y="2579298"/>
              <a:ext cx="731516" cy="21558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FEEF3138-9C95-4289-B688-B29078F669C7}"/>
                </a:ext>
              </a:extLst>
            </p:cNvPr>
            <p:cNvCxnSpPr>
              <a:cxnSpLocks/>
              <a:stCxn id="18" idx="5"/>
              <a:endCxn id="24" idx="1"/>
            </p:cNvCxnSpPr>
            <p:nvPr/>
          </p:nvCxnSpPr>
          <p:spPr>
            <a:xfrm>
              <a:off x="11076235" y="3514887"/>
              <a:ext cx="534854" cy="917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E1400B09-6AC0-4C84-B85D-6A02BF1E9996}"/>
                </a:ext>
              </a:extLst>
            </p:cNvPr>
            <p:cNvCxnSpPr>
              <a:cxnSpLocks/>
              <a:stCxn id="16" idx="5"/>
              <a:endCxn id="22" idx="1"/>
            </p:cNvCxnSpPr>
            <p:nvPr/>
          </p:nvCxnSpPr>
          <p:spPr>
            <a:xfrm>
              <a:off x="9034652" y="5312053"/>
              <a:ext cx="698761" cy="693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C07A5777-91A3-42D3-ABED-884CE1C940FA}"/>
                </a:ext>
              </a:extLst>
            </p:cNvPr>
            <p:cNvSpPr/>
            <p:nvPr/>
          </p:nvSpPr>
          <p:spPr>
            <a:xfrm>
              <a:off x="8272440" y="3564866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646B7F23-DD90-4F1A-A833-20FFE043500B}"/>
                </a:ext>
              </a:extLst>
            </p:cNvPr>
            <p:cNvSpPr/>
            <p:nvPr/>
          </p:nvSpPr>
          <p:spPr>
            <a:xfrm>
              <a:off x="8798651" y="5100364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69EEC03B-26D9-4EA9-9A6F-0C3793998096}"/>
                </a:ext>
              </a:extLst>
            </p:cNvPr>
            <p:cNvSpPr/>
            <p:nvPr/>
          </p:nvSpPr>
          <p:spPr>
            <a:xfrm>
              <a:off x="9540522" y="2305412"/>
              <a:ext cx="276492" cy="248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17E3F214-F0ED-466A-86F8-1D775EABBFDD}"/>
                </a:ext>
              </a:extLst>
            </p:cNvPr>
            <p:cNvSpPr/>
            <p:nvPr/>
          </p:nvSpPr>
          <p:spPr>
            <a:xfrm>
              <a:off x="10840234" y="3303198"/>
              <a:ext cx="276492" cy="248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7C69EF0D-597C-4505-B716-39B57EC7AAF5}"/>
                </a:ext>
              </a:extLst>
            </p:cNvPr>
            <p:cNvSpPr/>
            <p:nvPr/>
          </p:nvSpPr>
          <p:spPr>
            <a:xfrm>
              <a:off x="10374404" y="4735180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E1B5DBBF-3C37-4F75-B027-C64AC817B56C}"/>
                </a:ext>
              </a:extLst>
            </p:cNvPr>
            <p:cNvSpPr/>
            <p:nvPr/>
          </p:nvSpPr>
          <p:spPr>
            <a:xfrm>
              <a:off x="10788474" y="2009240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237027FD-79EC-44CE-802E-B554514920BB}"/>
                </a:ext>
              </a:extLst>
            </p:cNvPr>
            <p:cNvSpPr/>
            <p:nvPr/>
          </p:nvSpPr>
          <p:spPr>
            <a:xfrm>
              <a:off x="11038640" y="5787602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A0AC47D4-9AB2-4D19-8E0E-45A0C2DB9526}"/>
                </a:ext>
              </a:extLst>
            </p:cNvPr>
            <p:cNvSpPr/>
            <p:nvPr/>
          </p:nvSpPr>
          <p:spPr>
            <a:xfrm>
              <a:off x="9692922" y="5968754"/>
              <a:ext cx="276492" cy="248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8E83C758-CBE6-4F48-91A3-7B61F44326B4}"/>
                </a:ext>
              </a:extLst>
            </p:cNvPr>
            <p:cNvSpPr/>
            <p:nvPr/>
          </p:nvSpPr>
          <p:spPr>
            <a:xfrm>
              <a:off x="8326952" y="2414588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楕円 23">
              <a:extLst>
                <a:ext uri="{FF2B5EF4-FFF2-40B4-BE49-F238E27FC236}">
                  <a16:creationId xmlns:a16="http://schemas.microsoft.com/office/drawing/2014/main" id="{5B80EC73-A8AB-4856-821B-89FA5429CC38}"/>
                </a:ext>
              </a:extLst>
            </p:cNvPr>
            <p:cNvSpPr/>
            <p:nvPr/>
          </p:nvSpPr>
          <p:spPr>
            <a:xfrm>
              <a:off x="11570598" y="4395876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E1E61910-2AC7-4B2E-B2C2-2D8E94C148E1}"/>
                </a:ext>
              </a:extLst>
            </p:cNvPr>
            <p:cNvCxnSpPr>
              <a:stCxn id="23" idx="6"/>
              <a:endCxn id="17" idx="2"/>
            </p:cNvCxnSpPr>
            <p:nvPr/>
          </p:nvCxnSpPr>
          <p:spPr>
            <a:xfrm flipV="1">
              <a:off x="8603444" y="2429417"/>
              <a:ext cx="937078" cy="109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1D6651B3-1954-4B18-BC40-E0B89A4265F8}"/>
                </a:ext>
              </a:extLst>
            </p:cNvPr>
            <p:cNvCxnSpPr>
              <a:stCxn id="19" idx="6"/>
              <a:endCxn id="24" idx="3"/>
            </p:cNvCxnSpPr>
            <p:nvPr/>
          </p:nvCxnSpPr>
          <p:spPr>
            <a:xfrm flipV="1">
              <a:off x="10650896" y="4607565"/>
              <a:ext cx="960193" cy="251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2E91AFEB-D00E-4CCA-A28E-4FFE8CDD8E1D}"/>
                </a:ext>
              </a:extLst>
            </p:cNvPr>
            <p:cNvCxnSpPr>
              <a:stCxn id="19" idx="5"/>
              <a:endCxn id="21" idx="1"/>
            </p:cNvCxnSpPr>
            <p:nvPr/>
          </p:nvCxnSpPr>
          <p:spPr>
            <a:xfrm>
              <a:off x="10610405" y="4946869"/>
              <a:ext cx="468726" cy="877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A40B4EE6-CF84-4AF9-8B5D-FCC2167B044B}"/>
                </a:ext>
              </a:extLst>
            </p:cNvPr>
            <p:cNvCxnSpPr>
              <a:cxnSpLocks/>
              <a:stCxn id="22" idx="6"/>
              <a:endCxn id="21" idx="3"/>
            </p:cNvCxnSpPr>
            <p:nvPr/>
          </p:nvCxnSpPr>
          <p:spPr>
            <a:xfrm flipV="1">
              <a:off x="9969414" y="5999291"/>
              <a:ext cx="1109717" cy="93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103E851A-1659-4C4B-9568-72DCAD991B53}"/>
                    </a:ext>
                  </a:extLst>
                </p:cNvPr>
                <p:cNvSpPr txBox="1"/>
                <p:nvPr/>
              </p:nvSpPr>
              <p:spPr>
                <a:xfrm>
                  <a:off x="9461668" y="1791121"/>
                  <a:ext cx="507746" cy="6713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103E851A-1659-4C4B-9568-72DCAD991B5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668" y="1791121"/>
                  <a:ext cx="507746" cy="671383"/>
                </a:xfrm>
                <a:prstGeom prst="rect">
                  <a:avLst/>
                </a:prstGeom>
                <a:blipFill>
                  <a:blip r:embed="rId3"/>
                  <a:stretch>
                    <a:fillRect r="-444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F38602BF-65CD-4D8C-85B9-AFF52686B817}"/>
                    </a:ext>
                  </a:extLst>
                </p:cNvPr>
                <p:cNvSpPr txBox="1"/>
                <p:nvPr/>
              </p:nvSpPr>
              <p:spPr>
                <a:xfrm>
                  <a:off x="9294894" y="5868531"/>
                  <a:ext cx="507746" cy="6713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F38602BF-65CD-4D8C-85B9-AFF52686B8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4894" y="5868531"/>
                  <a:ext cx="507746" cy="67138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FCE1D97A-865C-4869-B788-6E1DCCE64F30}"/>
                    </a:ext>
                  </a:extLst>
                </p:cNvPr>
                <p:cNvSpPr txBox="1"/>
                <p:nvPr/>
              </p:nvSpPr>
              <p:spPr>
                <a:xfrm>
                  <a:off x="11037423" y="3039074"/>
                  <a:ext cx="507746" cy="6713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sz="2000" dirty="0"/>
                </a:p>
              </p:txBody>
            </p:sp>
          </mc:Choice>
          <mc:Fallback xmlns=""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FCE1D97A-865C-4869-B788-6E1DCCE64F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7423" y="3039074"/>
                  <a:ext cx="507746" cy="671383"/>
                </a:xfrm>
                <a:prstGeom prst="rect">
                  <a:avLst/>
                </a:prstGeom>
                <a:blipFill>
                  <a:blip r:embed="rId5"/>
                  <a:stretch>
                    <a:fillRect r="-17391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楕円 31">
            <a:extLst>
              <a:ext uri="{FF2B5EF4-FFF2-40B4-BE49-F238E27FC236}">
                <a16:creationId xmlns:a16="http://schemas.microsoft.com/office/drawing/2014/main" id="{072FA0F8-D1DC-4EE4-B02C-BA5F24505463}"/>
              </a:ext>
            </a:extLst>
          </p:cNvPr>
          <p:cNvSpPr/>
          <p:nvPr/>
        </p:nvSpPr>
        <p:spPr>
          <a:xfrm>
            <a:off x="8211994" y="3300816"/>
            <a:ext cx="567548" cy="544936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DC630B5B-9F64-4B1C-B0FD-27688F84C3FA}"/>
                  </a:ext>
                </a:extLst>
              </p:cNvPr>
              <p:cNvSpPr txBox="1"/>
              <p:nvPr/>
            </p:nvSpPr>
            <p:spPr>
              <a:xfrm>
                <a:off x="8882324" y="2940080"/>
                <a:ext cx="58348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DC630B5B-9F64-4B1C-B0FD-27688F84C3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2324" y="2940080"/>
                <a:ext cx="583489" cy="461665"/>
              </a:xfrm>
              <a:prstGeom prst="rect">
                <a:avLst/>
              </a:prstGeom>
              <a:blipFill>
                <a:blip r:embed="rId6"/>
                <a:stretch>
                  <a:fillRect l="-8333" r="-27083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矢印: 右 34">
            <a:extLst>
              <a:ext uri="{FF2B5EF4-FFF2-40B4-BE49-F238E27FC236}">
                <a16:creationId xmlns:a16="http://schemas.microsoft.com/office/drawing/2014/main" id="{9529806C-42B2-41B8-B890-D3F481ED4588}"/>
              </a:ext>
            </a:extLst>
          </p:cNvPr>
          <p:cNvSpPr/>
          <p:nvPr/>
        </p:nvSpPr>
        <p:spPr>
          <a:xfrm>
            <a:off x="8932558" y="3388229"/>
            <a:ext cx="722481" cy="3347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D01616E0-5977-4B8E-B71B-1DC119080777}"/>
              </a:ext>
            </a:extLst>
          </p:cNvPr>
          <p:cNvCxnSpPr>
            <a:cxnSpLocks/>
          </p:cNvCxnSpPr>
          <p:nvPr/>
        </p:nvCxnSpPr>
        <p:spPr>
          <a:xfrm flipH="1" flipV="1">
            <a:off x="9860438" y="3582187"/>
            <a:ext cx="230573" cy="72147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E2A8F0F5-7B80-4673-B340-0838B2406EC2}"/>
                  </a:ext>
                </a:extLst>
              </p:cNvPr>
              <p:cNvSpPr txBox="1"/>
              <p:nvPr/>
            </p:nvSpPr>
            <p:spPr>
              <a:xfrm>
                <a:off x="9489874" y="3827566"/>
                <a:ext cx="5711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E2A8F0F5-7B80-4673-B340-0838B2406E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9874" y="3827566"/>
                <a:ext cx="571182" cy="369332"/>
              </a:xfrm>
              <a:prstGeom prst="rect">
                <a:avLst/>
              </a:prstGeom>
              <a:blipFill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836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002D6A-60D6-4F48-BC02-D037473A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accent6"/>
                </a:solidFill>
              </a:rPr>
              <a:t>Outline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6596B6-F5A8-490C-8A66-D8BE93511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P</a:t>
            </a:r>
            <a:r>
              <a:rPr kumimoji="1" lang="en-US" altLang="ja-JP" dirty="0"/>
              <a:t>roblem (Equality of data on networks)</a:t>
            </a:r>
          </a:p>
          <a:p>
            <a:r>
              <a:rPr lang="en-US" altLang="ja-JP" dirty="0"/>
              <a:t>Setting (Distributed quantum Merlin-Arthur protocols)</a:t>
            </a:r>
          </a:p>
          <a:p>
            <a:r>
              <a:rPr kumimoji="1" lang="en-US" altLang="ja-JP" dirty="0"/>
              <a:t>Results (Quantum </a:t>
            </a:r>
            <a:r>
              <a:rPr kumimoji="1" lang="en-US" altLang="ja-JP" dirty="0" err="1"/>
              <a:t>dMA</a:t>
            </a:r>
            <a:r>
              <a:rPr kumimoji="1" lang="en-US" altLang="ja-JP" dirty="0"/>
              <a:t> protocols)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Overviews of our protocol</a:t>
            </a:r>
          </a:p>
          <a:p>
            <a:pPr lvl="1"/>
            <a:r>
              <a:rPr lang="en-US" altLang="ja-JP" dirty="0">
                <a:solidFill>
                  <a:srgbClr val="FF0000"/>
                </a:solidFill>
              </a:rPr>
              <a:t>Path networks</a:t>
            </a:r>
          </a:p>
          <a:p>
            <a:pPr marL="457200" lvl="1" indent="0">
              <a:buNone/>
            </a:pPr>
            <a:r>
              <a:rPr kumimoji="1" lang="en-US" altLang="ja-JP" dirty="0"/>
              <a:t># Our protocol for general networks is obtained by a combination of the protocol for paths and classical </a:t>
            </a:r>
            <a:r>
              <a:rPr kumimoji="1" lang="en-US" altLang="ja-JP" dirty="0" err="1"/>
              <a:t>dMA</a:t>
            </a:r>
            <a:r>
              <a:rPr kumimoji="1" lang="en-US" altLang="ja-JP" dirty="0"/>
              <a:t> protocols such as certifying spanning trees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DD2CC5-06BE-4977-BA96-2A82E2A3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519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51BC3A-AD3F-464F-BAE0-5658D1C8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accent6"/>
                </a:solidFill>
              </a:rPr>
              <a:t>Path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812AEDF-BB05-4A4E-8C5A-47FE59C35F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1750694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>
                    <a:solidFill>
                      <a:schemeClr val="accent6"/>
                    </a:solidFill>
                  </a:rPr>
                  <a:t>Path network</a:t>
                </a:r>
                <a:endParaRPr kumimoji="1" lang="en-US" altLang="ja-JP" dirty="0">
                  <a:solidFill>
                    <a:schemeClr val="accent6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ja-JP" dirty="0"/>
                  <a:t>path length</a:t>
                </a:r>
              </a:p>
              <a:p>
                <a:pPr lvl="1"/>
                <a:r>
                  <a:rPr lang="en-US" altLang="ja-JP" dirty="0"/>
                  <a:t>Only the left &amp; right nodes have input strings</a:t>
                </a:r>
              </a:p>
              <a:p>
                <a:pPr marL="457200" lvl="1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812AEDF-BB05-4A4E-8C5A-47FE59C35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1750694"/>
              </a:xfrm>
              <a:blipFill>
                <a:blip r:embed="rId2"/>
                <a:stretch>
                  <a:fillRect l="-1043" t="-59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楕円 3">
            <a:extLst>
              <a:ext uri="{FF2B5EF4-FFF2-40B4-BE49-F238E27FC236}">
                <a16:creationId xmlns:a16="http://schemas.microsoft.com/office/drawing/2014/main" id="{50E3EB22-161C-4ADB-915E-2C086959CB33}"/>
              </a:ext>
            </a:extLst>
          </p:cNvPr>
          <p:cNvSpPr/>
          <p:nvPr/>
        </p:nvSpPr>
        <p:spPr>
          <a:xfrm>
            <a:off x="5598540" y="3881889"/>
            <a:ext cx="888521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636D53A3-6836-48E1-801C-20A6D041C33A}"/>
              </a:ext>
            </a:extLst>
          </p:cNvPr>
          <p:cNvSpPr/>
          <p:nvPr/>
        </p:nvSpPr>
        <p:spPr>
          <a:xfrm>
            <a:off x="5920183" y="5977293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CA59EEB4-5E3E-4182-B554-2E608CEC2DB8}"/>
              </a:ext>
            </a:extLst>
          </p:cNvPr>
          <p:cNvSpPr/>
          <p:nvPr/>
        </p:nvSpPr>
        <p:spPr>
          <a:xfrm>
            <a:off x="7481561" y="5977293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6D8E422C-AA7A-4374-9115-A61C0EDE4460}"/>
              </a:ext>
            </a:extLst>
          </p:cNvPr>
          <p:cNvSpPr/>
          <p:nvPr/>
        </p:nvSpPr>
        <p:spPr>
          <a:xfrm>
            <a:off x="9065949" y="5965789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273ADDE-F66D-4E4E-A810-15B718307E22}"/>
              </a:ext>
            </a:extLst>
          </p:cNvPr>
          <p:cNvSpPr/>
          <p:nvPr/>
        </p:nvSpPr>
        <p:spPr>
          <a:xfrm>
            <a:off x="10627327" y="5965789"/>
            <a:ext cx="276492" cy="2480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13BC32C2-17CC-4D8B-A931-20C3E3CEE685}"/>
              </a:ext>
            </a:extLst>
          </p:cNvPr>
          <p:cNvSpPr/>
          <p:nvPr/>
        </p:nvSpPr>
        <p:spPr>
          <a:xfrm>
            <a:off x="1138290" y="5965796"/>
            <a:ext cx="276492" cy="2480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BF8D0157-2138-4E3A-9B09-28745D283D9F}"/>
              </a:ext>
            </a:extLst>
          </p:cNvPr>
          <p:cNvSpPr/>
          <p:nvPr/>
        </p:nvSpPr>
        <p:spPr>
          <a:xfrm>
            <a:off x="2699668" y="5965796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84701BEC-C388-498D-B35B-0B2B9E5FF207}"/>
              </a:ext>
            </a:extLst>
          </p:cNvPr>
          <p:cNvSpPr/>
          <p:nvPr/>
        </p:nvSpPr>
        <p:spPr>
          <a:xfrm>
            <a:off x="4284056" y="5954292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AE97770-9FD6-451C-8571-6B88177CE447}"/>
                  </a:ext>
                </a:extLst>
              </p:cNvPr>
              <p:cNvSpPr txBox="1"/>
              <p:nvPr/>
            </p:nvSpPr>
            <p:spPr>
              <a:xfrm>
                <a:off x="711626" y="5575235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AE97770-9FD6-451C-8571-6B88177CE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26" y="5575235"/>
                <a:ext cx="50774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CAEC55-1554-4B86-A895-FB5C620AFFB7}"/>
                  </a:ext>
                </a:extLst>
              </p:cNvPr>
              <p:cNvSpPr txBox="1"/>
              <p:nvPr/>
            </p:nvSpPr>
            <p:spPr>
              <a:xfrm>
                <a:off x="10844770" y="5546482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CAEC55-1554-4B86-A895-FB5C620AF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770" y="5546482"/>
                <a:ext cx="50774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7E7A808-34A9-460A-9CD5-BB166738520D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1414782" y="6089801"/>
            <a:ext cx="1284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C45EFF2-2BC0-425F-BDAB-8497963E27B3}"/>
              </a:ext>
            </a:extLst>
          </p:cNvPr>
          <p:cNvCxnSpPr>
            <a:stCxn id="10" idx="6"/>
            <a:endCxn id="11" idx="2"/>
          </p:cNvCxnSpPr>
          <p:nvPr/>
        </p:nvCxnSpPr>
        <p:spPr>
          <a:xfrm flipV="1">
            <a:off x="2976160" y="6078297"/>
            <a:ext cx="1307896" cy="1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07FC0FD3-3D48-4CFD-91A6-D3712C511EFE}"/>
              </a:ext>
            </a:extLst>
          </p:cNvPr>
          <p:cNvCxnSpPr>
            <a:stCxn id="11" idx="6"/>
            <a:endCxn id="5" idx="2"/>
          </p:cNvCxnSpPr>
          <p:nvPr/>
        </p:nvCxnSpPr>
        <p:spPr>
          <a:xfrm>
            <a:off x="4560548" y="6078297"/>
            <a:ext cx="1359635" cy="23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3148D56-6D8E-4E2B-83A8-4AE0E1295816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6196675" y="6101298"/>
            <a:ext cx="1284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E3D6E96D-9F24-402E-96FF-1935967AA137}"/>
              </a:ext>
            </a:extLst>
          </p:cNvPr>
          <p:cNvCxnSpPr>
            <a:stCxn id="6" idx="6"/>
            <a:endCxn id="7" idx="2"/>
          </p:cNvCxnSpPr>
          <p:nvPr/>
        </p:nvCxnSpPr>
        <p:spPr>
          <a:xfrm flipV="1">
            <a:off x="7758053" y="6089794"/>
            <a:ext cx="1307896" cy="1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BA3D87EE-9568-4FFF-A2B0-D89123571D90}"/>
              </a:ext>
            </a:extLst>
          </p:cNvPr>
          <p:cNvCxnSpPr>
            <a:stCxn id="7" idx="6"/>
            <a:endCxn id="8" idx="2"/>
          </p:cNvCxnSpPr>
          <p:nvPr/>
        </p:nvCxnSpPr>
        <p:spPr>
          <a:xfrm>
            <a:off x="9342441" y="6089794"/>
            <a:ext cx="1284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スライド番号プレースホルダー 13">
            <a:extLst>
              <a:ext uri="{FF2B5EF4-FFF2-40B4-BE49-F238E27FC236}">
                <a16:creationId xmlns:a16="http://schemas.microsoft.com/office/drawing/2014/main" id="{0AE6E968-E2CE-4785-99A0-35C4E7091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AB9A7EEC-6D5F-4C11-AE07-668EF545824F}"/>
              </a:ext>
            </a:extLst>
          </p:cNvPr>
          <p:cNvSpPr/>
          <p:nvPr/>
        </p:nvSpPr>
        <p:spPr>
          <a:xfrm rot="10800000">
            <a:off x="1762283" y="5805372"/>
            <a:ext cx="933541" cy="1266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CF6BC38B-D961-4695-9ADA-CAEF5B41F932}"/>
              </a:ext>
            </a:extLst>
          </p:cNvPr>
          <p:cNvSpPr/>
          <p:nvPr/>
        </p:nvSpPr>
        <p:spPr>
          <a:xfrm rot="10800000">
            <a:off x="3277649" y="6225191"/>
            <a:ext cx="933541" cy="1266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右 25">
            <a:extLst>
              <a:ext uri="{FF2B5EF4-FFF2-40B4-BE49-F238E27FC236}">
                <a16:creationId xmlns:a16="http://schemas.microsoft.com/office/drawing/2014/main" id="{9466B750-AD3D-4C00-A8A6-21624F236C5C}"/>
              </a:ext>
            </a:extLst>
          </p:cNvPr>
          <p:cNvSpPr/>
          <p:nvPr/>
        </p:nvSpPr>
        <p:spPr>
          <a:xfrm rot="10800000">
            <a:off x="4908041" y="5811125"/>
            <a:ext cx="933541" cy="1266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矢印: 右 26">
            <a:extLst>
              <a:ext uri="{FF2B5EF4-FFF2-40B4-BE49-F238E27FC236}">
                <a16:creationId xmlns:a16="http://schemas.microsoft.com/office/drawing/2014/main" id="{35337F3D-0CDC-4A59-9CD4-CA783F507234}"/>
              </a:ext>
            </a:extLst>
          </p:cNvPr>
          <p:cNvSpPr/>
          <p:nvPr/>
        </p:nvSpPr>
        <p:spPr>
          <a:xfrm rot="10800000">
            <a:off x="6478046" y="6233820"/>
            <a:ext cx="933541" cy="1266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38A452CA-A22E-48BA-A3F7-C9E57D9D5F5A}"/>
              </a:ext>
            </a:extLst>
          </p:cNvPr>
          <p:cNvSpPr/>
          <p:nvPr/>
        </p:nvSpPr>
        <p:spPr>
          <a:xfrm rot="10800000">
            <a:off x="8073934" y="5802501"/>
            <a:ext cx="933541" cy="1266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矢印: 右 28">
            <a:extLst>
              <a:ext uri="{FF2B5EF4-FFF2-40B4-BE49-F238E27FC236}">
                <a16:creationId xmlns:a16="http://schemas.microsoft.com/office/drawing/2014/main" id="{45BCC3B5-EC2A-43DA-A762-A03F2C2D8618}"/>
              </a:ext>
            </a:extLst>
          </p:cNvPr>
          <p:cNvSpPr/>
          <p:nvPr/>
        </p:nvSpPr>
        <p:spPr>
          <a:xfrm rot="10800000">
            <a:off x="9609428" y="6216559"/>
            <a:ext cx="933541" cy="1266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矢印: 右 29">
            <a:extLst>
              <a:ext uri="{FF2B5EF4-FFF2-40B4-BE49-F238E27FC236}">
                <a16:creationId xmlns:a16="http://schemas.microsoft.com/office/drawing/2014/main" id="{F452169A-2FDA-4EF9-8B45-6FFEC5A5E526}"/>
              </a:ext>
            </a:extLst>
          </p:cNvPr>
          <p:cNvSpPr/>
          <p:nvPr/>
        </p:nvSpPr>
        <p:spPr>
          <a:xfrm>
            <a:off x="1477997" y="6213798"/>
            <a:ext cx="933541" cy="1350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矢印: 右 30">
            <a:extLst>
              <a:ext uri="{FF2B5EF4-FFF2-40B4-BE49-F238E27FC236}">
                <a16:creationId xmlns:a16="http://schemas.microsoft.com/office/drawing/2014/main" id="{84A1AFA7-361D-436D-BA1E-767CC0109C6D}"/>
              </a:ext>
            </a:extLst>
          </p:cNvPr>
          <p:cNvSpPr/>
          <p:nvPr/>
        </p:nvSpPr>
        <p:spPr>
          <a:xfrm>
            <a:off x="3001993" y="5796859"/>
            <a:ext cx="933541" cy="1350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759E7448-20D6-4ACD-BF45-02303BB736C9}"/>
              </a:ext>
            </a:extLst>
          </p:cNvPr>
          <p:cNvSpPr/>
          <p:nvPr/>
        </p:nvSpPr>
        <p:spPr>
          <a:xfrm>
            <a:off x="4638135" y="6216675"/>
            <a:ext cx="933541" cy="1350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矢印: 右 32">
            <a:extLst>
              <a:ext uri="{FF2B5EF4-FFF2-40B4-BE49-F238E27FC236}">
                <a16:creationId xmlns:a16="http://schemas.microsoft.com/office/drawing/2014/main" id="{0EA2136C-EE30-4801-ACEC-8507FE639825}"/>
              </a:ext>
            </a:extLst>
          </p:cNvPr>
          <p:cNvSpPr/>
          <p:nvPr/>
        </p:nvSpPr>
        <p:spPr>
          <a:xfrm>
            <a:off x="6239766" y="5808361"/>
            <a:ext cx="933541" cy="1350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矢印: 右 33">
            <a:extLst>
              <a:ext uri="{FF2B5EF4-FFF2-40B4-BE49-F238E27FC236}">
                <a16:creationId xmlns:a16="http://schemas.microsoft.com/office/drawing/2014/main" id="{23A7793F-22AB-4A78-BFF7-3AE1A4208D57}"/>
              </a:ext>
            </a:extLst>
          </p:cNvPr>
          <p:cNvSpPr/>
          <p:nvPr/>
        </p:nvSpPr>
        <p:spPr>
          <a:xfrm>
            <a:off x="7809769" y="6222423"/>
            <a:ext cx="933541" cy="1350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6E7A32D3-4215-400C-A2A5-95EA2841904A}"/>
              </a:ext>
            </a:extLst>
          </p:cNvPr>
          <p:cNvSpPr/>
          <p:nvPr/>
        </p:nvSpPr>
        <p:spPr>
          <a:xfrm>
            <a:off x="9365401" y="5811237"/>
            <a:ext cx="933541" cy="13504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8912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51BC3A-AD3F-464F-BAE0-5658D1C8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solidFill>
                  <a:schemeClr val="accent6"/>
                </a:solidFill>
              </a:rPr>
              <a:t>Path (2 nodes): Classical case</a:t>
            </a:r>
            <a:r>
              <a:rPr lang="en-US" altLang="ja-JP" dirty="0"/>
              <a:t> </a:t>
            </a:r>
            <a:endParaRPr kumimoji="1" lang="ja-JP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812AEDF-BB05-4A4E-8C5A-47FE59C35F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2056264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b="0" i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ja-JP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altLang="ja-JP" b="0" i="1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>
                    <a:solidFill>
                      <a:schemeClr val="accent6"/>
                    </a:solidFill>
                  </a:rPr>
                  <a:t> messages are enough on the path of 2 nodes </a:t>
                </a:r>
                <a:r>
                  <a:rPr kumimoji="1" lang="en-US" altLang="ja-JP" dirty="0">
                    <a:solidFill>
                      <a:schemeClr val="accent6"/>
                    </a:solidFill>
                  </a:rPr>
                  <a:t> </a:t>
                </a:r>
              </a:p>
              <a:p>
                <a:pPr lvl="1"/>
                <a:r>
                  <a:rPr lang="en-US" altLang="ja-JP" dirty="0"/>
                  <a:t>Prover is unnecessary</a:t>
                </a:r>
              </a:p>
              <a:p>
                <a:pPr lvl="1"/>
                <a:r>
                  <a:rPr lang="en-US" altLang="ja-JP" dirty="0"/>
                  <a:t>Use hash functions</a:t>
                </a:r>
              </a:p>
              <a:p>
                <a:pPr lvl="2"/>
                <a14:m>
                  <m:oMath xmlns:m="http://schemas.openxmlformats.org/officeDocument/2006/math">
                    <m:func>
                      <m:func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ja-JP" b="0" i="0" smtClean="0"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ja-JP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≤1/</m:t>
                        </m:r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altLang="ja-JP" dirty="0"/>
                  <a:t> when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altLang="ja-JP" dirty="0"/>
                  <a:t> </a:t>
                </a:r>
              </a:p>
              <a:p>
                <a:pPr lvl="2"/>
                <a:r>
                  <a:rPr kumimoji="1" lang="en-US" altLang="ja-JP" dirty="0"/>
                  <a:t>Length of pair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812AEDF-BB05-4A4E-8C5A-47FE59C35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2056264"/>
              </a:xfrm>
              <a:blipFill>
                <a:blip r:embed="rId2"/>
                <a:stretch>
                  <a:fillRect t="-710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楕円 7">
            <a:extLst>
              <a:ext uri="{FF2B5EF4-FFF2-40B4-BE49-F238E27FC236}">
                <a16:creationId xmlns:a16="http://schemas.microsoft.com/office/drawing/2014/main" id="{A273ADDE-F66D-4E4E-A810-15B718307E22}"/>
              </a:ext>
            </a:extLst>
          </p:cNvPr>
          <p:cNvSpPr/>
          <p:nvPr/>
        </p:nvSpPr>
        <p:spPr>
          <a:xfrm>
            <a:off x="10627327" y="5965789"/>
            <a:ext cx="276492" cy="2480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13BC32C2-17CC-4D8B-A931-20C3E3CEE685}"/>
              </a:ext>
            </a:extLst>
          </p:cNvPr>
          <p:cNvSpPr/>
          <p:nvPr/>
        </p:nvSpPr>
        <p:spPr>
          <a:xfrm>
            <a:off x="1138290" y="5965796"/>
            <a:ext cx="276492" cy="2480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AE97770-9FD6-451C-8571-6B88177CE447}"/>
                  </a:ext>
                </a:extLst>
              </p:cNvPr>
              <p:cNvSpPr txBox="1"/>
              <p:nvPr/>
            </p:nvSpPr>
            <p:spPr>
              <a:xfrm>
                <a:off x="711626" y="5575235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AE97770-9FD6-451C-8571-6B88177CE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26" y="5575235"/>
                <a:ext cx="50774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CAEC55-1554-4B86-A895-FB5C620AFFB7}"/>
                  </a:ext>
                </a:extLst>
              </p:cNvPr>
              <p:cNvSpPr txBox="1"/>
              <p:nvPr/>
            </p:nvSpPr>
            <p:spPr>
              <a:xfrm>
                <a:off x="10844770" y="5546482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CAEC55-1554-4B86-A895-FB5C620AF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770" y="5546482"/>
                <a:ext cx="50774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7E7A808-34A9-460A-9CD5-BB166738520D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1414782" y="6089794"/>
            <a:ext cx="9212545" cy="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F9F387E-7458-48DC-B590-F647A1DFC403}"/>
                  </a:ext>
                </a:extLst>
              </p:cNvPr>
              <p:cNvSpPr txBox="1"/>
              <p:nvPr/>
            </p:nvSpPr>
            <p:spPr>
              <a:xfrm>
                <a:off x="5236234" y="5444882"/>
                <a:ext cx="1500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F9F387E-7458-48DC-B590-F647A1DFC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234" y="5444882"/>
                <a:ext cx="1500996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233DF91-EB1E-4A15-85F1-94DD78FA3449}"/>
                  </a:ext>
                </a:extLst>
              </p:cNvPr>
              <p:cNvSpPr txBox="1"/>
              <p:nvPr/>
            </p:nvSpPr>
            <p:spPr>
              <a:xfrm>
                <a:off x="5388634" y="6345858"/>
                <a:ext cx="1500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′,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233DF91-EB1E-4A15-85F1-94DD78FA3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634" y="6345858"/>
                <a:ext cx="1500996" cy="369332"/>
              </a:xfrm>
              <a:prstGeom prst="rect">
                <a:avLst/>
              </a:prstGeom>
              <a:blipFill>
                <a:blip r:embed="rId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037FACE4-23DB-4732-BD96-652412202E5E}"/>
                  </a:ext>
                </a:extLst>
              </p:cNvPr>
              <p:cNvSpPr txBox="1"/>
              <p:nvPr/>
            </p:nvSpPr>
            <p:spPr>
              <a:xfrm>
                <a:off x="241542" y="5270740"/>
                <a:ext cx="22601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dirty="0"/>
                  <a:t>: randomly chosen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037FACE4-23DB-4732-BD96-652412202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42" y="5270740"/>
                <a:ext cx="2260121" cy="369332"/>
              </a:xfrm>
              <a:prstGeom prst="rect">
                <a:avLst/>
              </a:prstGeom>
              <a:blipFill>
                <a:blip r:embed="rId7"/>
                <a:stretch>
                  <a:fillRect t="-8333" r="-1622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523CE14-CA07-4318-B300-47E14C924A67}"/>
                  </a:ext>
                </a:extLst>
              </p:cNvPr>
              <p:cNvSpPr txBox="1"/>
              <p:nvPr/>
            </p:nvSpPr>
            <p:spPr>
              <a:xfrm>
                <a:off x="9696092" y="5259237"/>
                <a:ext cx="2326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en-US" altLang="ja-JP" dirty="0"/>
                  <a:t>: randomly chosen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523CE14-CA07-4318-B300-47E14C924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92" y="5259237"/>
                <a:ext cx="2326238" cy="369332"/>
              </a:xfrm>
              <a:prstGeom prst="rect">
                <a:avLst/>
              </a:prstGeom>
              <a:blipFill>
                <a:blip r:embed="rId8"/>
                <a:stretch>
                  <a:fillRect t="-8333" r="-1050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矢印: 右 4">
            <a:extLst>
              <a:ext uri="{FF2B5EF4-FFF2-40B4-BE49-F238E27FC236}">
                <a16:creationId xmlns:a16="http://schemas.microsoft.com/office/drawing/2014/main" id="{9A3E1D0F-65C5-441E-B2DC-9FE0681B8E79}"/>
              </a:ext>
            </a:extLst>
          </p:cNvPr>
          <p:cNvSpPr/>
          <p:nvPr/>
        </p:nvSpPr>
        <p:spPr>
          <a:xfrm>
            <a:off x="1460740" y="5764070"/>
            <a:ext cx="8422640" cy="1974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矢印: 右 18">
            <a:extLst>
              <a:ext uri="{FF2B5EF4-FFF2-40B4-BE49-F238E27FC236}">
                <a16:creationId xmlns:a16="http://schemas.microsoft.com/office/drawing/2014/main" id="{8B615EB8-A421-4640-9D3D-9AF34E67ACF9}"/>
              </a:ext>
            </a:extLst>
          </p:cNvPr>
          <p:cNvSpPr/>
          <p:nvPr/>
        </p:nvSpPr>
        <p:spPr>
          <a:xfrm rot="10800000">
            <a:off x="2087589" y="6170470"/>
            <a:ext cx="8422640" cy="1974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F85C56C-D7C8-4969-9215-B159A296C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9427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1B5A8A9-2C4F-4464-A9B2-E4FCBD353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accent6"/>
                </a:solidFill>
              </a:rPr>
              <a:t>Quantum Distributed Computing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91B20C-0A8A-4A9D-A791-60318FDC4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Leader election </a:t>
            </a:r>
            <a:r>
              <a:rPr kumimoji="1" lang="en-US" altLang="ja-JP" sz="2000" dirty="0"/>
              <a:t>[</a:t>
            </a:r>
            <a:r>
              <a:rPr kumimoji="1" lang="en-US" altLang="ja-JP" sz="2000" dirty="0" err="1"/>
              <a:t>Tani</a:t>
            </a:r>
            <a:r>
              <a:rPr kumimoji="1" lang="en-US" altLang="ja-JP" sz="2000" dirty="0"/>
              <a:t>, </a:t>
            </a:r>
            <a:r>
              <a:rPr lang="en-US" altLang="ja-JP" sz="2000" dirty="0"/>
              <a:t>Kobayashi, Matsumoto</a:t>
            </a:r>
            <a:r>
              <a:rPr lang="ja-JP" altLang="en-US" sz="2000" dirty="0"/>
              <a:t> </a:t>
            </a:r>
            <a:r>
              <a:rPr lang="en-US" altLang="ja-JP" sz="2000" dirty="0"/>
              <a:t>05, 09</a:t>
            </a:r>
            <a:r>
              <a:rPr kumimoji="1" lang="en-US" altLang="ja-JP" sz="2000" dirty="0"/>
              <a:t>]</a:t>
            </a:r>
          </a:p>
          <a:p>
            <a:r>
              <a:rPr kumimoji="1" lang="en-US" altLang="ja-JP" dirty="0"/>
              <a:t>Byzantine agreement </a:t>
            </a:r>
            <a:r>
              <a:rPr kumimoji="1" lang="en-US" altLang="ja-JP" sz="2000" dirty="0"/>
              <a:t>[Ben-Or, Hassidim 05]</a:t>
            </a:r>
          </a:p>
          <a:p>
            <a:r>
              <a:rPr lang="en-US" altLang="ja-JP" dirty="0"/>
              <a:t>Diameter </a:t>
            </a:r>
            <a:r>
              <a:rPr lang="en-US" altLang="ja-JP" sz="2000" dirty="0"/>
              <a:t>[Le Gall, </a:t>
            </a:r>
            <a:r>
              <a:rPr lang="en-US" altLang="ja-JP" sz="2000" dirty="0" err="1"/>
              <a:t>Magniez</a:t>
            </a:r>
            <a:r>
              <a:rPr lang="en-US" altLang="ja-JP" sz="2000" dirty="0"/>
              <a:t> 18]</a:t>
            </a:r>
          </a:p>
          <a:p>
            <a:r>
              <a:rPr kumimoji="1" lang="en-US" altLang="ja-JP" dirty="0"/>
              <a:t>All pairs shortest paths </a:t>
            </a:r>
            <a:r>
              <a:rPr kumimoji="1" lang="en-US" altLang="ja-JP" sz="2000" dirty="0"/>
              <a:t>[Izumi, Le Gall 19]</a:t>
            </a:r>
          </a:p>
          <a:p>
            <a:r>
              <a:rPr lang="en-US" altLang="ja-JP" dirty="0"/>
              <a:t>Triangle finding </a:t>
            </a:r>
            <a:r>
              <a:rPr lang="en-US" altLang="ja-JP" sz="2000" dirty="0"/>
              <a:t>[Izumi, Le Gall, </a:t>
            </a:r>
            <a:r>
              <a:rPr lang="en-US" altLang="ja-JP" sz="2000" dirty="0" err="1"/>
              <a:t>Magniez</a:t>
            </a:r>
            <a:r>
              <a:rPr lang="en-US" altLang="ja-JP" sz="2000" dirty="0"/>
              <a:t> 20]</a:t>
            </a:r>
          </a:p>
          <a:p>
            <a:pPr marL="0" indent="0">
              <a:buNone/>
            </a:pPr>
            <a:r>
              <a:rPr kumimoji="1" lang="en-US" altLang="ja-JP" dirty="0" err="1"/>
              <a:t>etc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9690C500-05AB-4522-9692-A7DD95446D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561" y="2475778"/>
            <a:ext cx="857894" cy="682026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2F504F4E-AAC3-467D-B397-E67BD8E212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085" y="3972461"/>
            <a:ext cx="857894" cy="68202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AE34FE1-1F1C-4BD6-AF58-57EE0F981D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80" y="3749612"/>
            <a:ext cx="857894" cy="68202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BB1A19A-CA0E-4BBC-A7AE-94610DA7E7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833" y="5265075"/>
            <a:ext cx="857894" cy="682026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4D1AE80D-EEF5-4FE5-909E-2580ED953B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516" y="5522041"/>
            <a:ext cx="857894" cy="682026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BA5B218-C2B9-4666-A182-0531D3AD4938}"/>
              </a:ext>
            </a:extLst>
          </p:cNvPr>
          <p:cNvCxnSpPr/>
          <p:nvPr/>
        </p:nvCxnSpPr>
        <p:spPr>
          <a:xfrm flipH="1">
            <a:off x="8531530" y="3157804"/>
            <a:ext cx="587031" cy="7327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1753102B-AABD-464C-B35E-D70CC644F08A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8281364" y="4727272"/>
            <a:ext cx="239099" cy="7947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306B9BD9-571D-426E-B7B1-9CB25E817382}"/>
              </a:ext>
            </a:extLst>
          </p:cNvPr>
          <p:cNvCxnSpPr/>
          <p:nvPr/>
        </p:nvCxnSpPr>
        <p:spPr>
          <a:xfrm>
            <a:off x="9976455" y="3001989"/>
            <a:ext cx="659921" cy="747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90DCA56-A4E8-4E20-BFC4-6621A6C27113}"/>
              </a:ext>
            </a:extLst>
          </p:cNvPr>
          <p:cNvCxnSpPr/>
          <p:nvPr/>
        </p:nvCxnSpPr>
        <p:spPr>
          <a:xfrm flipV="1">
            <a:off x="9031862" y="5857333"/>
            <a:ext cx="836763" cy="89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6E026FEF-38BB-49AD-847C-8893B7EC42D1}"/>
              </a:ext>
            </a:extLst>
          </p:cNvPr>
          <p:cNvCxnSpPr>
            <a:stCxn id="7" idx="2"/>
          </p:cNvCxnSpPr>
          <p:nvPr/>
        </p:nvCxnSpPr>
        <p:spPr>
          <a:xfrm flipH="1">
            <a:off x="10636376" y="4431638"/>
            <a:ext cx="245351" cy="744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E:\My Pictures\8500375-az-a-a-a-af-afoeaf.jpg">
            <a:extLst>
              <a:ext uri="{FF2B5EF4-FFF2-40B4-BE49-F238E27FC236}">
                <a16:creationId xmlns:a16="http://schemas.microsoft.com/office/drawing/2014/main" id="{5BBB613C-AF65-42AF-AB1C-A950C20660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76455" y="2369086"/>
            <a:ext cx="570875" cy="547089"/>
          </a:xfrm>
          <a:prstGeom prst="rect">
            <a:avLst/>
          </a:prstGeom>
          <a:noFill/>
        </p:spPr>
      </p:pic>
      <p:pic>
        <p:nvPicPr>
          <p:cNvPr id="15" name="Picture 2" descr="E:\My Pictures\8500375-az-a-a-a-af-afoeaf.jpg">
            <a:extLst>
              <a:ext uri="{FF2B5EF4-FFF2-40B4-BE49-F238E27FC236}">
                <a16:creationId xmlns:a16="http://schemas.microsoft.com/office/drawing/2014/main" id="{60BA565B-7EB9-499F-97D7-CCC932C9B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19241" y="3867204"/>
            <a:ext cx="570875" cy="547089"/>
          </a:xfrm>
          <a:prstGeom prst="rect">
            <a:avLst/>
          </a:prstGeom>
          <a:noFill/>
        </p:spPr>
      </p:pic>
      <p:pic>
        <p:nvPicPr>
          <p:cNvPr id="17" name="Picture 2" descr="E:\My Pictures\8500375-az-a-a-a-af-afoeaf.jpg">
            <a:extLst>
              <a:ext uri="{FF2B5EF4-FFF2-40B4-BE49-F238E27FC236}">
                <a16:creationId xmlns:a16="http://schemas.microsoft.com/office/drawing/2014/main" id="{DE771DC3-5008-4CE7-BA6C-0E2D47A83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47033" y="5281928"/>
            <a:ext cx="570875" cy="547089"/>
          </a:xfrm>
          <a:prstGeom prst="rect">
            <a:avLst/>
          </a:prstGeom>
          <a:noFill/>
        </p:spPr>
      </p:pic>
      <p:pic>
        <p:nvPicPr>
          <p:cNvPr id="19" name="Picture 2" descr="E:\My Pictures\8500375-az-a-a-a-af-afoeaf.jpg">
            <a:extLst>
              <a:ext uri="{FF2B5EF4-FFF2-40B4-BE49-F238E27FC236}">
                <a16:creationId xmlns:a16="http://schemas.microsoft.com/office/drawing/2014/main" id="{417C47DB-1F9F-45F7-A3A9-86A01FF21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79347" y="5161164"/>
            <a:ext cx="570875" cy="547089"/>
          </a:xfrm>
          <a:prstGeom prst="rect">
            <a:avLst/>
          </a:prstGeom>
          <a:noFill/>
        </p:spPr>
      </p:pic>
      <p:pic>
        <p:nvPicPr>
          <p:cNvPr id="21" name="Picture 2" descr="E:\My Pictures\8500375-az-a-a-a-af-afoeaf.jpg">
            <a:extLst>
              <a:ext uri="{FF2B5EF4-FFF2-40B4-BE49-F238E27FC236}">
                <a16:creationId xmlns:a16="http://schemas.microsoft.com/office/drawing/2014/main" id="{C7676AAD-4964-4997-84D9-82E90C248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19294" y="3617038"/>
            <a:ext cx="570875" cy="547089"/>
          </a:xfrm>
          <a:prstGeom prst="rect">
            <a:avLst/>
          </a:prstGeom>
          <a:noFill/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59EA4A0-3478-45ED-AB63-2AD2DC18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7941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51BC3A-AD3F-464F-BAE0-5658D1C8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52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</a:rPr>
              <a:t>Path (3 nodes or more): Classical case</a:t>
            </a:r>
            <a:r>
              <a:rPr lang="en-US" altLang="ja-JP" sz="4000" dirty="0"/>
              <a:t> 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812AEDF-BB05-4A4E-8C5A-47FE59C35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014" y="1756611"/>
            <a:ext cx="10515600" cy="2973211"/>
          </a:xfrm>
        </p:spPr>
        <p:txBody>
          <a:bodyPr>
            <a:normAutofit/>
          </a:bodyPr>
          <a:lstStyle/>
          <a:p>
            <a:r>
              <a:rPr lang="en-US" altLang="ja-JP" dirty="0"/>
              <a:t>Similar strategy is impossible on the path of 3 nodes as the left node and the right node cannot communicate directly in one round</a:t>
            </a:r>
            <a:r>
              <a:rPr kumimoji="1" lang="en-US" altLang="ja-JP" dirty="0"/>
              <a:t> </a:t>
            </a:r>
          </a:p>
          <a:p>
            <a:r>
              <a:rPr lang="en-US" altLang="ja-JP" dirty="0"/>
              <a:t>The case of 3 nodes is similar to the SMP model in communication complexity (since the central node has no information on inputs and his/her simultaneous message is useless)</a:t>
            </a:r>
            <a:endParaRPr kumimoji="1" lang="en-US" altLang="ja-JP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273ADDE-F66D-4E4E-A810-15B718307E22}"/>
              </a:ext>
            </a:extLst>
          </p:cNvPr>
          <p:cNvSpPr/>
          <p:nvPr/>
        </p:nvSpPr>
        <p:spPr>
          <a:xfrm>
            <a:off x="10627327" y="5965789"/>
            <a:ext cx="276492" cy="2480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13BC32C2-17CC-4D8B-A931-20C3E3CEE685}"/>
              </a:ext>
            </a:extLst>
          </p:cNvPr>
          <p:cNvSpPr/>
          <p:nvPr/>
        </p:nvSpPr>
        <p:spPr>
          <a:xfrm>
            <a:off x="1138290" y="5965796"/>
            <a:ext cx="276492" cy="2480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AE97770-9FD6-451C-8571-6B88177CE447}"/>
                  </a:ext>
                </a:extLst>
              </p:cNvPr>
              <p:cNvSpPr txBox="1"/>
              <p:nvPr/>
            </p:nvSpPr>
            <p:spPr>
              <a:xfrm>
                <a:off x="711626" y="5575235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AE97770-9FD6-451C-8571-6B88177CE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26" y="5575235"/>
                <a:ext cx="50774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CAEC55-1554-4B86-A895-FB5C620AFFB7}"/>
                  </a:ext>
                </a:extLst>
              </p:cNvPr>
              <p:cNvSpPr txBox="1"/>
              <p:nvPr/>
            </p:nvSpPr>
            <p:spPr>
              <a:xfrm>
                <a:off x="10844770" y="5546482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CAEC55-1554-4B86-A895-FB5C620AF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770" y="5546482"/>
                <a:ext cx="50774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7E7A808-34A9-460A-9CD5-BB166738520D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1414782" y="6089794"/>
            <a:ext cx="9212545" cy="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F9F387E-7458-48DC-B590-F647A1DFC403}"/>
                  </a:ext>
                </a:extLst>
              </p:cNvPr>
              <p:cNvSpPr txBox="1"/>
              <p:nvPr/>
            </p:nvSpPr>
            <p:spPr>
              <a:xfrm>
                <a:off x="2363644" y="5529230"/>
                <a:ext cx="1500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CF9F387E-7458-48DC-B590-F647A1DFC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644" y="5529230"/>
                <a:ext cx="1500996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233DF91-EB1E-4A15-85F1-94DD78FA3449}"/>
                  </a:ext>
                </a:extLst>
              </p:cNvPr>
              <p:cNvSpPr txBox="1"/>
              <p:nvPr/>
            </p:nvSpPr>
            <p:spPr>
              <a:xfrm>
                <a:off x="7700508" y="5526352"/>
                <a:ext cx="150099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′,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233DF91-EB1E-4A15-85F1-94DD78FA3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0508" y="5526352"/>
                <a:ext cx="1500996" cy="369332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037FACE4-23DB-4732-BD96-652412202E5E}"/>
                  </a:ext>
                </a:extLst>
              </p:cNvPr>
              <p:cNvSpPr txBox="1"/>
              <p:nvPr/>
            </p:nvSpPr>
            <p:spPr>
              <a:xfrm>
                <a:off x="241542" y="5270740"/>
                <a:ext cx="22601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dirty="0"/>
                  <a:t>: randomly chosen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037FACE4-23DB-4732-BD96-652412202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42" y="5270740"/>
                <a:ext cx="2260121" cy="369332"/>
              </a:xfrm>
              <a:prstGeom prst="rect">
                <a:avLst/>
              </a:prstGeom>
              <a:blipFill>
                <a:blip r:embed="rId7"/>
                <a:stretch>
                  <a:fillRect t="-8333" r="-1622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523CE14-CA07-4318-B300-47E14C924A67}"/>
                  </a:ext>
                </a:extLst>
              </p:cNvPr>
              <p:cNvSpPr txBox="1"/>
              <p:nvPr/>
            </p:nvSpPr>
            <p:spPr>
              <a:xfrm>
                <a:off x="9696092" y="5259237"/>
                <a:ext cx="23262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kumimoji="1" lang="en-US" altLang="ja-JP" dirty="0"/>
                  <a:t>: randomly chosen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D523CE14-CA07-4318-B300-47E14C924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092" y="5259237"/>
                <a:ext cx="2326238" cy="369332"/>
              </a:xfrm>
              <a:prstGeom prst="rect">
                <a:avLst/>
              </a:prstGeom>
              <a:blipFill>
                <a:blip r:embed="rId8"/>
                <a:stretch>
                  <a:fillRect t="-8333" r="-1050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楕円 18">
            <a:extLst>
              <a:ext uri="{FF2B5EF4-FFF2-40B4-BE49-F238E27FC236}">
                <a16:creationId xmlns:a16="http://schemas.microsoft.com/office/drawing/2014/main" id="{1E407741-6974-4FCB-8DB3-6FC1FC8514C5}"/>
              </a:ext>
            </a:extLst>
          </p:cNvPr>
          <p:cNvSpPr/>
          <p:nvPr/>
        </p:nvSpPr>
        <p:spPr>
          <a:xfrm>
            <a:off x="5836804" y="5971548"/>
            <a:ext cx="276492" cy="248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4FCFEF13-F00E-475B-B8DA-98B3A93C09ED}"/>
              </a:ext>
            </a:extLst>
          </p:cNvPr>
          <p:cNvSpPr/>
          <p:nvPr/>
        </p:nvSpPr>
        <p:spPr>
          <a:xfrm>
            <a:off x="1436815" y="5814871"/>
            <a:ext cx="4265126" cy="18882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4A9FA5F4-D8BC-4A09-95CF-A6354119D12F}"/>
              </a:ext>
            </a:extLst>
          </p:cNvPr>
          <p:cNvSpPr/>
          <p:nvPr/>
        </p:nvSpPr>
        <p:spPr>
          <a:xfrm rot="10800000">
            <a:off x="6299916" y="5839600"/>
            <a:ext cx="4287159" cy="16456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EE3804-7D96-48E5-8D43-D01BA4F47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id="{DAC4F882-BA98-454F-9466-08A9B068012B}"/>
              </a:ext>
            </a:extLst>
          </p:cNvPr>
          <p:cNvSpPr/>
          <p:nvPr/>
        </p:nvSpPr>
        <p:spPr>
          <a:xfrm>
            <a:off x="6152584" y="6131176"/>
            <a:ext cx="3804929" cy="182904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7F689458-68F3-48C5-8F44-C11AA46629FE}"/>
              </a:ext>
            </a:extLst>
          </p:cNvPr>
          <p:cNvSpPr/>
          <p:nvPr/>
        </p:nvSpPr>
        <p:spPr>
          <a:xfrm rot="10800000">
            <a:off x="1777041" y="6164528"/>
            <a:ext cx="4019505" cy="14996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371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51BC3A-AD3F-464F-BAE0-5658D1C8A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8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solidFill>
                  <a:schemeClr val="accent6"/>
                </a:solidFill>
              </a:rPr>
              <a:t>Path (3 nodes or more): Classical case</a:t>
            </a:r>
            <a:r>
              <a:rPr lang="en-US" altLang="ja-JP" sz="4000" dirty="0"/>
              <a:t> </a:t>
            </a:r>
            <a:endParaRPr kumimoji="1" lang="ja-JP" alt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812AEDF-BB05-4A4E-8C5A-47FE59C35F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7650" y="1584084"/>
                <a:ext cx="10515600" cy="2427183"/>
              </a:xfrm>
            </p:spPr>
            <p:txBody>
              <a:bodyPr>
                <a:normAutofit/>
              </a:bodyPr>
              <a:lstStyle/>
              <a:p>
                <a:r>
                  <a:rPr lang="en-US" altLang="ja-JP" dirty="0"/>
                  <a:t>Similar strategy is impossible on the path of 3 nodes </a:t>
                </a:r>
                <a:r>
                  <a:rPr kumimoji="1" lang="en-US" altLang="ja-JP" dirty="0"/>
                  <a:t> </a:t>
                </a:r>
              </a:p>
              <a:p>
                <a:r>
                  <a:rPr lang="en-US" altLang="ja-JP" dirty="0"/>
                  <a:t>Prover does not help much (as he/she might be malicious for NO instances)</a:t>
                </a:r>
              </a:p>
              <a:p>
                <a:pPr lvl="1"/>
                <a:r>
                  <a:rPr lang="en-US" altLang="ja-JP" dirty="0">
                    <a:solidFill>
                      <a:srgbClr val="FF0000"/>
                    </a:solidFill>
                  </a:rPr>
                  <a:t>Classical lower bound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dirty="0">
                    <a:solidFill>
                      <a:srgbClr val="FF0000"/>
                    </a:solidFill>
                  </a:rPr>
                  <a:t> 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for the prover’s certificate</a:t>
                </a:r>
                <a:r>
                  <a:rPr lang="en-US" altLang="ja-JP" dirty="0">
                    <a:solidFill>
                      <a:srgbClr val="FF0000"/>
                    </a:solidFill>
                  </a:rPr>
                  <a:t> size can be proved for the path of 4 nodes</a:t>
                </a:r>
                <a:endParaRPr kumimoji="1" lang="ja-JP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2812AEDF-BB05-4A4E-8C5A-47FE59C35F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7650" y="1584084"/>
                <a:ext cx="10515600" cy="2427183"/>
              </a:xfrm>
              <a:blipFill>
                <a:blip r:embed="rId2"/>
                <a:stretch>
                  <a:fillRect l="-1043" t="-45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楕円 3">
            <a:extLst>
              <a:ext uri="{FF2B5EF4-FFF2-40B4-BE49-F238E27FC236}">
                <a16:creationId xmlns:a16="http://schemas.microsoft.com/office/drawing/2014/main" id="{50E3EB22-161C-4ADB-915E-2C086959CB33}"/>
              </a:ext>
            </a:extLst>
          </p:cNvPr>
          <p:cNvSpPr/>
          <p:nvPr/>
        </p:nvSpPr>
        <p:spPr>
          <a:xfrm>
            <a:off x="5598540" y="4011285"/>
            <a:ext cx="888521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273ADDE-F66D-4E4E-A810-15B718307E22}"/>
              </a:ext>
            </a:extLst>
          </p:cNvPr>
          <p:cNvSpPr/>
          <p:nvPr/>
        </p:nvSpPr>
        <p:spPr>
          <a:xfrm>
            <a:off x="10627327" y="5965789"/>
            <a:ext cx="276492" cy="2480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13BC32C2-17CC-4D8B-A931-20C3E3CEE685}"/>
              </a:ext>
            </a:extLst>
          </p:cNvPr>
          <p:cNvSpPr/>
          <p:nvPr/>
        </p:nvSpPr>
        <p:spPr>
          <a:xfrm>
            <a:off x="1138290" y="5965796"/>
            <a:ext cx="276492" cy="2480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AE97770-9FD6-451C-8571-6B88177CE447}"/>
                  </a:ext>
                </a:extLst>
              </p:cNvPr>
              <p:cNvSpPr txBox="1"/>
              <p:nvPr/>
            </p:nvSpPr>
            <p:spPr>
              <a:xfrm>
                <a:off x="711626" y="5575235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8AE97770-9FD6-451C-8571-6B88177CE4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26" y="5575235"/>
                <a:ext cx="50774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CAEC55-1554-4B86-A895-FB5C620AFFB7}"/>
                  </a:ext>
                </a:extLst>
              </p:cNvPr>
              <p:cNvSpPr txBox="1"/>
              <p:nvPr/>
            </p:nvSpPr>
            <p:spPr>
              <a:xfrm>
                <a:off x="10844770" y="5546482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B3CAEC55-1554-4B86-A895-FB5C620AFF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770" y="5546482"/>
                <a:ext cx="50774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77E7A808-34A9-460A-9CD5-BB166738520D}"/>
              </a:ext>
            </a:extLst>
          </p:cNvPr>
          <p:cNvCxnSpPr>
            <a:cxnSpLocks/>
            <a:stCxn id="9" idx="6"/>
            <a:endCxn id="8" idx="2"/>
          </p:cNvCxnSpPr>
          <p:nvPr/>
        </p:nvCxnSpPr>
        <p:spPr>
          <a:xfrm flipV="1">
            <a:off x="1414782" y="6089794"/>
            <a:ext cx="9212545" cy="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4D99A56F-0D7A-4999-A6F8-6CA410440FD6}"/>
              </a:ext>
            </a:extLst>
          </p:cNvPr>
          <p:cNvCxnSpPr>
            <a:cxnSpLocks/>
            <a:stCxn id="4" idx="4"/>
            <a:endCxn id="19" idx="0"/>
          </p:cNvCxnSpPr>
          <p:nvPr/>
        </p:nvCxnSpPr>
        <p:spPr>
          <a:xfrm flipH="1">
            <a:off x="5975050" y="4925685"/>
            <a:ext cx="67751" cy="10458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233DF91-EB1E-4A15-85F1-94DD78FA3449}"/>
                  </a:ext>
                </a:extLst>
              </p:cNvPr>
              <p:cNvSpPr txBox="1"/>
              <p:nvPr/>
            </p:nvSpPr>
            <p:spPr>
              <a:xfrm>
                <a:off x="5854462" y="5457341"/>
                <a:ext cx="181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2233DF91-EB1E-4A15-85F1-94DD78FA3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462" y="5457341"/>
                <a:ext cx="1816338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037FACE4-23DB-4732-BD96-652412202E5E}"/>
                  </a:ext>
                </a:extLst>
              </p:cNvPr>
              <p:cNvSpPr txBox="1"/>
              <p:nvPr/>
            </p:nvSpPr>
            <p:spPr>
              <a:xfrm>
                <a:off x="2717318" y="4468486"/>
                <a:ext cx="226012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kumimoji="1" lang="en-US" altLang="ja-JP" dirty="0"/>
                  <a:t>: may be 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NOT</a:t>
                </a:r>
                <a:r>
                  <a:rPr kumimoji="1" lang="en-US" altLang="ja-JP" dirty="0"/>
                  <a:t> randomly chosen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037FACE4-23DB-4732-BD96-652412202E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7318" y="4468486"/>
                <a:ext cx="2260121" cy="646331"/>
              </a:xfrm>
              <a:prstGeom prst="rect">
                <a:avLst/>
              </a:prstGeom>
              <a:blipFill>
                <a:blip r:embed="rId6"/>
                <a:stretch>
                  <a:fillRect l="-2426" t="-3774" b="-1415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楕円 18">
            <a:extLst>
              <a:ext uri="{FF2B5EF4-FFF2-40B4-BE49-F238E27FC236}">
                <a16:creationId xmlns:a16="http://schemas.microsoft.com/office/drawing/2014/main" id="{1E407741-6974-4FCB-8DB3-6FC1FC8514C5}"/>
              </a:ext>
            </a:extLst>
          </p:cNvPr>
          <p:cNvSpPr/>
          <p:nvPr/>
        </p:nvSpPr>
        <p:spPr>
          <a:xfrm>
            <a:off x="5836804" y="5971548"/>
            <a:ext cx="276492" cy="248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D9F3A982-1A51-423C-9B56-F98C42EBDD35}"/>
              </a:ext>
            </a:extLst>
          </p:cNvPr>
          <p:cNvSpPr/>
          <p:nvPr/>
        </p:nvSpPr>
        <p:spPr>
          <a:xfrm>
            <a:off x="6502400" y="6139991"/>
            <a:ext cx="3729100" cy="1959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5884EDD9-0067-436D-8E4E-7469A7FC64E9}"/>
                  </a:ext>
                </a:extLst>
              </p:cNvPr>
              <p:cNvSpPr txBox="1"/>
              <p:nvPr/>
            </p:nvSpPr>
            <p:spPr>
              <a:xfrm>
                <a:off x="7591822" y="6300621"/>
                <a:ext cx="181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2" name="テキスト ボックス 21">
                <a:extLst>
                  <a:ext uri="{FF2B5EF4-FFF2-40B4-BE49-F238E27FC236}">
                    <a16:creationId xmlns:a16="http://schemas.microsoft.com/office/drawing/2014/main" id="{5884EDD9-0067-436D-8E4E-7469A7FC6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1822" y="6300621"/>
                <a:ext cx="1816338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矢印: 右 22">
            <a:extLst>
              <a:ext uri="{FF2B5EF4-FFF2-40B4-BE49-F238E27FC236}">
                <a16:creationId xmlns:a16="http://schemas.microsoft.com/office/drawing/2014/main" id="{B6B74952-E0FE-40D2-A5DA-2CAC70AAD176}"/>
              </a:ext>
            </a:extLst>
          </p:cNvPr>
          <p:cNvSpPr/>
          <p:nvPr/>
        </p:nvSpPr>
        <p:spPr>
          <a:xfrm rot="10800000">
            <a:off x="1788160" y="6150151"/>
            <a:ext cx="3729100" cy="19595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9AECF19-B610-4B20-9330-DB1BF7B13D05}"/>
                  </a:ext>
                </a:extLst>
              </p:cNvPr>
              <p:cNvSpPr txBox="1"/>
              <p:nvPr/>
            </p:nvSpPr>
            <p:spPr>
              <a:xfrm>
                <a:off x="2694702" y="6320941"/>
                <a:ext cx="18163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9AECF19-B610-4B20-9330-DB1BF7B13D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702" y="6320941"/>
                <a:ext cx="1816338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32CBE1B-4A59-4B7C-958F-1C5415E8C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735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98337E-3611-4209-9258-A3822DD55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518" y="175348"/>
            <a:ext cx="10515600" cy="1241513"/>
          </a:xfrm>
        </p:spPr>
        <p:txBody>
          <a:bodyPr/>
          <a:lstStyle/>
          <a:p>
            <a:r>
              <a:rPr lang="en-US" altLang="ja-JP" dirty="0">
                <a:solidFill>
                  <a:schemeClr val="accent6"/>
                </a:solidFill>
              </a:rPr>
              <a:t>Basic Tools</a:t>
            </a:r>
            <a:r>
              <a:rPr kumimoji="1" lang="en-US" altLang="ja-JP" dirty="0">
                <a:solidFill>
                  <a:schemeClr val="accent6"/>
                </a:solidFill>
              </a:rPr>
              <a:t> for Quantum Protocol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A48B9BA-A6F2-43A9-A22D-714DA6F5C1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8189" y="1420189"/>
                <a:ext cx="10965611" cy="4351338"/>
              </a:xfrm>
            </p:spPr>
            <p:txBody>
              <a:bodyPr/>
              <a:lstStyle/>
              <a:p>
                <a:r>
                  <a:rPr kumimoji="1" lang="en-US" altLang="ja-JP" dirty="0">
                    <a:solidFill>
                      <a:schemeClr val="accent6"/>
                    </a:solidFill>
                  </a:rPr>
                  <a:t>Quantum fingerprint </a:t>
                </a:r>
                <a:r>
                  <a:rPr kumimoji="1" lang="en-US" altLang="ja-JP" sz="2000" dirty="0"/>
                  <a:t>[</a:t>
                </a:r>
                <a:r>
                  <a:rPr kumimoji="1" lang="en-US" altLang="ja-JP" sz="2000" dirty="0" err="1"/>
                  <a:t>Buhrman</a:t>
                </a:r>
                <a:r>
                  <a:rPr lang="en-US" altLang="ja-JP" sz="2000" dirty="0"/>
                  <a:t>, Cleve, Watrous, de Wolf 01</a:t>
                </a:r>
                <a:r>
                  <a:rPr kumimoji="1" lang="en-US" altLang="ja-JP" sz="2000" dirty="0"/>
                  <a:t>]</a:t>
                </a: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  <m:sup/>
                      <m:e>
                        <m:d>
                          <m:dPr>
                            <m:begChr m:val="|"/>
                            <m:endChr m:val="⟩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e>
                    </m:nary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(</a:t>
                </a:r>
                <a14:m>
                  <m:oMath xmlns:m="http://schemas.openxmlformats.org/officeDocument/2006/math"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b="0" i="0" dirty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ja-JP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kumimoji="1" lang="en-US" altLang="ja-JP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/>
                  <a:t>-qubit state)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kumimoji="1" lang="en-US" altLang="ja-JP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kumimoji="1" lang="en-US" altLang="ja-JP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&lt;1/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when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kumimoji="1" lang="en-US" altLang="ja-JP" dirty="0"/>
              </a:p>
              <a:p>
                <a:r>
                  <a:rPr lang="en-US" altLang="ja-JP" dirty="0">
                    <a:solidFill>
                      <a:schemeClr val="accent6"/>
                    </a:solidFill>
                  </a:rPr>
                  <a:t>SWAP test </a:t>
                </a:r>
                <a:r>
                  <a:rPr lang="en-US" altLang="ja-JP" sz="2000" dirty="0"/>
                  <a:t>[</a:t>
                </a:r>
                <a:r>
                  <a:rPr lang="en-US" altLang="ja-JP" sz="2000" dirty="0" err="1"/>
                  <a:t>Buhrman</a:t>
                </a:r>
                <a:r>
                  <a:rPr lang="en-US" altLang="ja-JP" sz="2000" dirty="0"/>
                  <a:t>, Cleve, Watrous, de Wolf 01]</a:t>
                </a:r>
                <a:endParaRPr lang="en-US" altLang="ja-JP" sz="2000" dirty="0">
                  <a:solidFill>
                    <a:schemeClr val="accent6"/>
                  </a:solidFill>
                </a:endParaRPr>
              </a:p>
              <a:p>
                <a:pPr lvl="1"/>
                <a:r>
                  <a:rPr kumimoji="1" lang="en-US" altLang="ja-JP" dirty="0"/>
                  <a:t>Can estimate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ja-JP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even if the input states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|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kumimoji="1" lang="en-US" altLang="ja-JP" dirty="0"/>
                  <a:t> are not known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kumimoji="1" lang="en-US" altLang="ja-JP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kumimoji="1" lang="en-US" altLang="ja-JP" dirty="0"/>
                  <a:t> is enough for the 3 nodes case without the prover (by [BCWW01]) </a:t>
                </a:r>
              </a:p>
              <a:p>
                <a:r>
                  <a:rPr lang="en-US" altLang="ja-JP" dirty="0">
                    <a:solidFill>
                      <a:srgbClr val="FF0000"/>
                    </a:solidFill>
                  </a:rPr>
                  <a:t>Our protocol uses quantum fingerprints as “certificates”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A48B9BA-A6F2-43A9-A22D-714DA6F5C1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8189" y="1420189"/>
                <a:ext cx="10965611" cy="4351338"/>
              </a:xfrm>
              <a:blipFill rotWithShape="0">
                <a:blip r:embed="rId2"/>
                <a:stretch>
                  <a:fillRect l="-1001" t="-4342" r="-122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44B51C56-35EE-4528-B1CA-4996DF6FA46D}"/>
              </a:ext>
            </a:extLst>
          </p:cNvPr>
          <p:cNvGrpSpPr/>
          <p:nvPr/>
        </p:nvGrpSpPr>
        <p:grpSpPr>
          <a:xfrm>
            <a:off x="2057409" y="4922782"/>
            <a:ext cx="4909857" cy="1852070"/>
            <a:chOff x="3290982" y="4922782"/>
            <a:chExt cx="4909857" cy="1852070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A433FC83-F862-44C2-B643-85EB1E787598}"/>
                </a:ext>
              </a:extLst>
            </p:cNvPr>
            <p:cNvCxnSpPr/>
            <p:nvPr/>
          </p:nvCxnSpPr>
          <p:spPr>
            <a:xfrm>
              <a:off x="3985408" y="5201722"/>
              <a:ext cx="357133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7F74B0B-AF16-4E13-8E9E-10BBB9740CFD}"/>
                </a:ext>
              </a:extLst>
            </p:cNvPr>
            <p:cNvSpPr/>
            <p:nvPr/>
          </p:nvSpPr>
          <p:spPr>
            <a:xfrm>
              <a:off x="4546125" y="4934303"/>
              <a:ext cx="517585" cy="5434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H</a:t>
              </a:r>
              <a:endParaRPr kumimoji="1" lang="ja-JP" altLang="en-US" dirty="0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7ECDC7E9-79C7-48BC-BFAF-8369AA43E521}"/>
                </a:ext>
              </a:extLst>
            </p:cNvPr>
            <p:cNvSpPr/>
            <p:nvPr/>
          </p:nvSpPr>
          <p:spPr>
            <a:xfrm>
              <a:off x="6518686" y="4922803"/>
              <a:ext cx="517585" cy="5434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H</a:t>
              </a:r>
              <a:endParaRPr kumimoji="1" lang="ja-JP" altLang="en-US" dirty="0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4BB95923-5A37-4EDE-AEAC-27A8CE51A2B4}"/>
                </a:ext>
              </a:extLst>
            </p:cNvPr>
            <p:cNvSpPr/>
            <p:nvPr/>
          </p:nvSpPr>
          <p:spPr>
            <a:xfrm>
              <a:off x="5650303" y="5089578"/>
              <a:ext cx="224287" cy="22428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F7827E6B-7572-4E57-9329-88F6CDD17BAB}"/>
                </a:ext>
              </a:extLst>
            </p:cNvPr>
            <p:cNvCxnSpPr/>
            <p:nvPr/>
          </p:nvCxnSpPr>
          <p:spPr>
            <a:xfrm>
              <a:off x="3985408" y="5926341"/>
              <a:ext cx="13284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480B6D9B-7EDE-4374-9C13-4E4FE54C297D}"/>
                </a:ext>
              </a:extLst>
            </p:cNvPr>
            <p:cNvCxnSpPr/>
            <p:nvPr/>
          </p:nvCxnSpPr>
          <p:spPr>
            <a:xfrm>
              <a:off x="4008416" y="6570444"/>
              <a:ext cx="13284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0461C463-36A3-4584-9C4B-B866CDCE1C97}"/>
                </a:ext>
              </a:extLst>
            </p:cNvPr>
            <p:cNvCxnSpPr/>
            <p:nvPr/>
          </p:nvCxnSpPr>
          <p:spPr>
            <a:xfrm>
              <a:off x="6216771" y="5932095"/>
              <a:ext cx="13284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4DF71A40-2F3D-40BF-BEB6-9C094D1B4965}"/>
                </a:ext>
              </a:extLst>
            </p:cNvPr>
            <p:cNvCxnSpPr/>
            <p:nvPr/>
          </p:nvCxnSpPr>
          <p:spPr>
            <a:xfrm>
              <a:off x="6239779" y="6576198"/>
              <a:ext cx="132846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7CD1B587-3B10-4221-9166-8E9B0594F913}"/>
                </a:ext>
              </a:extLst>
            </p:cNvPr>
            <p:cNvCxnSpPr/>
            <p:nvPr/>
          </p:nvCxnSpPr>
          <p:spPr>
            <a:xfrm>
              <a:off x="5313876" y="5926341"/>
              <a:ext cx="925903" cy="65605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CB788624-644D-4024-8B3D-C9E09B434F9D}"/>
                </a:ext>
              </a:extLst>
            </p:cNvPr>
            <p:cNvCxnSpPr/>
            <p:nvPr/>
          </p:nvCxnSpPr>
          <p:spPr>
            <a:xfrm flipV="1">
              <a:off x="5313876" y="5926341"/>
              <a:ext cx="925903" cy="64410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>
              <a:extLst>
                <a:ext uri="{FF2B5EF4-FFF2-40B4-BE49-F238E27FC236}">
                  <a16:creationId xmlns:a16="http://schemas.microsoft.com/office/drawing/2014/main" id="{5F6F2F42-261E-45F2-8248-AEB1543313A2}"/>
                </a:ext>
              </a:extLst>
            </p:cNvPr>
            <p:cNvCxnSpPr>
              <a:stCxn id="8" idx="4"/>
            </p:cNvCxnSpPr>
            <p:nvPr/>
          </p:nvCxnSpPr>
          <p:spPr>
            <a:xfrm>
              <a:off x="5762447" y="5313865"/>
              <a:ext cx="8629" cy="9316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227ABACA-3E2A-46DE-ADEB-C744005E3ACE}"/>
                    </a:ext>
                  </a:extLst>
                </p:cNvPr>
                <p:cNvSpPr txBox="1"/>
                <p:nvPr/>
              </p:nvSpPr>
              <p:spPr>
                <a:xfrm>
                  <a:off x="3441945" y="4960184"/>
                  <a:ext cx="50033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0" name="テキスト ボックス 19">
                  <a:extLst>
                    <a:ext uri="{FF2B5EF4-FFF2-40B4-BE49-F238E27FC236}">
                      <a16:creationId xmlns:a16="http://schemas.microsoft.com/office/drawing/2014/main" id="{227ABACA-3E2A-46DE-ADEB-C744005E3A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1945" y="4960184"/>
                  <a:ext cx="500335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0976" r="-21951" b="-1733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36C808BB-81A2-4988-A7F6-121BE5A6505F}"/>
                    </a:ext>
                  </a:extLst>
                </p:cNvPr>
                <p:cNvSpPr txBox="1"/>
                <p:nvPr/>
              </p:nvSpPr>
              <p:spPr>
                <a:xfrm>
                  <a:off x="3290982" y="5732239"/>
                  <a:ext cx="61991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1" name="テキスト ボックス 20">
                  <a:extLst>
                    <a:ext uri="{FF2B5EF4-FFF2-40B4-BE49-F238E27FC236}">
                      <a16:creationId xmlns:a16="http://schemas.microsoft.com/office/drawing/2014/main" id="{36C808BB-81A2-4988-A7F6-121BE5A650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0982" y="5732239"/>
                  <a:ext cx="61991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5686" t="-1639" r="-15686" b="-3278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824D3F61-6683-4915-9F5F-8673B1D7A26F}"/>
                    </a:ext>
                  </a:extLst>
                </p:cNvPr>
                <p:cNvSpPr txBox="1"/>
                <p:nvPr/>
              </p:nvSpPr>
              <p:spPr>
                <a:xfrm>
                  <a:off x="3313991" y="6376345"/>
                  <a:ext cx="628954" cy="39850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kumimoji="1" lang="en-US" altLang="ja-JP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⟩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824D3F61-6683-4915-9F5F-8673B1D7A2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13991" y="6376345"/>
                  <a:ext cx="628954" cy="398507"/>
                </a:xfrm>
                <a:prstGeom prst="rect">
                  <a:avLst/>
                </a:prstGeom>
                <a:blipFill>
                  <a:blip r:embed="rId5"/>
                  <a:stretch>
                    <a:fillRect l="-15534" r="-15534" b="-2615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76D03C58-AAD4-488D-85F8-180C1EF94855}"/>
                </a:ext>
              </a:extLst>
            </p:cNvPr>
            <p:cNvSpPr/>
            <p:nvPr/>
          </p:nvSpPr>
          <p:spPr>
            <a:xfrm>
              <a:off x="7568246" y="4922782"/>
              <a:ext cx="632593" cy="532189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M</a:t>
              </a:r>
              <a:endParaRPr kumimoji="1" lang="ja-JP" alt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DDFEFB8-4E91-424F-87DA-92E41B2C0902}"/>
                  </a:ext>
                </a:extLst>
              </p:cNvPr>
              <p:cNvSpPr txBox="1"/>
              <p:nvPr/>
            </p:nvSpPr>
            <p:spPr>
              <a:xfrm>
                <a:off x="7332461" y="4865296"/>
                <a:ext cx="4474686" cy="66851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sz="2000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=0 (</m:t>
                              </m:r>
                              <m:r>
                                <m:rPr>
                                  <m:sty m:val="p"/>
                                </m:rPr>
                                <a:rPr kumimoji="1" lang="en-US" altLang="ja-JP" sz="2000" b="0" i="0" smtClean="0">
                                  <a:latin typeface="Cambria Math" panose="02040503050406030204" pitchFamily="18" charset="0"/>
                                </a:rPr>
                                <m:t>accept</m:t>
                              </m:r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kumimoji="1" lang="en-US" altLang="ja-JP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kumimoji="1" lang="en-US" altLang="ja-JP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kumimoji="1" lang="en-US" altLang="ja-JP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b>
                                          <m:r>
                                            <a:rPr kumimoji="1" lang="en-US" altLang="ja-JP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kumimoji="1" lang="en-US" altLang="ja-JP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8DDFEFB8-4E91-424F-87DA-92E41B2C0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2461" y="4865296"/>
                <a:ext cx="4474686" cy="6685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6BB592-AAB3-42AC-9532-D0B284BA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26" name="楕円 25">
            <a:extLst>
              <a:ext uri="{FF2B5EF4-FFF2-40B4-BE49-F238E27FC236}">
                <a16:creationId xmlns:a16="http://schemas.microsoft.com/office/drawing/2014/main" id="{66956422-0F5C-4CD9-B01C-4E52DD5313DF}"/>
              </a:ext>
            </a:extLst>
          </p:cNvPr>
          <p:cNvSpPr/>
          <p:nvPr/>
        </p:nvSpPr>
        <p:spPr>
          <a:xfrm>
            <a:off x="7823762" y="2638812"/>
            <a:ext cx="276492" cy="2480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id="{0C530AD2-510D-4B23-9338-65C75D027C60}"/>
              </a:ext>
            </a:extLst>
          </p:cNvPr>
          <p:cNvSpPr/>
          <p:nvPr/>
        </p:nvSpPr>
        <p:spPr>
          <a:xfrm>
            <a:off x="11403701" y="2644642"/>
            <a:ext cx="276492" cy="2480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id="{602DF977-005E-489F-BFBD-46FAAEAE10B6}"/>
              </a:ext>
            </a:extLst>
          </p:cNvPr>
          <p:cNvSpPr/>
          <p:nvPr/>
        </p:nvSpPr>
        <p:spPr>
          <a:xfrm>
            <a:off x="9615168" y="2650397"/>
            <a:ext cx="276492" cy="24800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FD7D270C-F855-46B1-A791-97663F1C524E}"/>
              </a:ext>
            </a:extLst>
          </p:cNvPr>
          <p:cNvCxnSpPr>
            <a:cxnSpLocks/>
            <a:endCxn id="28" idx="2"/>
          </p:cNvCxnSpPr>
          <p:nvPr/>
        </p:nvCxnSpPr>
        <p:spPr>
          <a:xfrm>
            <a:off x="8108870" y="2768649"/>
            <a:ext cx="1506298" cy="5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35D9C9C9-24DF-4834-8C1E-5243C9C16ECD}"/>
              </a:ext>
            </a:extLst>
          </p:cNvPr>
          <p:cNvCxnSpPr>
            <a:cxnSpLocks/>
          </p:cNvCxnSpPr>
          <p:nvPr/>
        </p:nvCxnSpPr>
        <p:spPr>
          <a:xfrm>
            <a:off x="9883034" y="2765773"/>
            <a:ext cx="1506298" cy="57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6E68138B-AF78-4975-B1AC-3B3C53160A10}"/>
                  </a:ext>
                </a:extLst>
              </p:cNvPr>
              <p:cNvSpPr txBox="1"/>
              <p:nvPr/>
            </p:nvSpPr>
            <p:spPr>
              <a:xfrm>
                <a:off x="8433747" y="2101988"/>
                <a:ext cx="804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6E68138B-AF78-4975-B1AC-3B3C53160A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747" y="2101988"/>
                <a:ext cx="804579" cy="461665"/>
              </a:xfrm>
              <a:prstGeom prst="rect">
                <a:avLst/>
              </a:prstGeom>
              <a:blipFill>
                <a:blip r:embed="rId7"/>
                <a:stretch>
                  <a:fillRect r="-1515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矢印: 右 33">
            <a:extLst>
              <a:ext uri="{FF2B5EF4-FFF2-40B4-BE49-F238E27FC236}">
                <a16:creationId xmlns:a16="http://schemas.microsoft.com/office/drawing/2014/main" id="{B438A8AA-C2C0-401F-AF64-C4D2E6B4E793}"/>
              </a:ext>
            </a:extLst>
          </p:cNvPr>
          <p:cNvSpPr/>
          <p:nvPr/>
        </p:nvSpPr>
        <p:spPr>
          <a:xfrm>
            <a:off x="8122274" y="2528218"/>
            <a:ext cx="1375407" cy="1768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425835A0-CC7E-424A-AD24-3E2A5E4295E8}"/>
              </a:ext>
            </a:extLst>
          </p:cNvPr>
          <p:cNvSpPr/>
          <p:nvPr/>
        </p:nvSpPr>
        <p:spPr>
          <a:xfrm rot="10800000">
            <a:off x="9982700" y="2533970"/>
            <a:ext cx="1375407" cy="17680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5E00323-12BC-420E-A0D1-DA24826552EE}"/>
                  </a:ext>
                </a:extLst>
              </p:cNvPr>
              <p:cNvSpPr txBox="1"/>
              <p:nvPr/>
            </p:nvSpPr>
            <p:spPr>
              <a:xfrm>
                <a:off x="7707632" y="2797545"/>
                <a:ext cx="50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F5E00323-12BC-420E-A0D1-DA2482655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632" y="2797545"/>
                <a:ext cx="507746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12B177D2-89DF-46E5-9D6B-7CFEE7F5ECAB}"/>
                  </a:ext>
                </a:extLst>
              </p:cNvPr>
              <p:cNvSpPr txBox="1"/>
              <p:nvPr/>
            </p:nvSpPr>
            <p:spPr>
              <a:xfrm>
                <a:off x="11301957" y="2803299"/>
                <a:ext cx="50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12B177D2-89DF-46E5-9D6B-7CFEE7F5E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1957" y="2803299"/>
                <a:ext cx="507746" cy="461665"/>
              </a:xfrm>
              <a:prstGeom prst="rect">
                <a:avLst/>
              </a:prstGeom>
              <a:blipFill>
                <a:blip r:embed="rId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5A084FD-243E-4AC6-9D60-FCFD10D6B9CF}"/>
                  </a:ext>
                </a:extLst>
              </p:cNvPr>
              <p:cNvSpPr txBox="1"/>
              <p:nvPr/>
            </p:nvSpPr>
            <p:spPr>
              <a:xfrm>
                <a:off x="10285547" y="2073234"/>
                <a:ext cx="810415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5A084FD-243E-4AC6-9D60-FCFD10D6B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547" y="2073234"/>
                <a:ext cx="810415" cy="490840"/>
              </a:xfrm>
              <a:prstGeom prst="rect">
                <a:avLst/>
              </a:prstGeom>
              <a:blipFill>
                <a:blip r:embed="rId10"/>
                <a:stretch>
                  <a:fillRect r="-1504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062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" grpId="0"/>
      <p:bldP spid="26" grpId="0" animBg="1"/>
      <p:bldP spid="27" grpId="0" animBg="1"/>
      <p:bldP spid="28" grpId="0" animBg="1"/>
      <p:bldP spid="33" grpId="0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50E3C6-911D-4BC6-994F-78977907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36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</a:rPr>
              <a:t>Our Quantum Protocol (Prover phase)</a:t>
            </a:r>
            <a:endParaRPr kumimoji="1" lang="ja-JP" altLang="en-US" sz="40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5B417E6-2A83-47BD-B0E5-A9FED185DD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6662" y="1842877"/>
                <a:ext cx="9453112" cy="4351338"/>
              </a:xfrm>
            </p:spPr>
            <p:txBody>
              <a:bodyPr/>
              <a:lstStyle/>
              <a:p>
                <a:r>
                  <a:rPr kumimoji="1" lang="en-US" altLang="ja-JP" dirty="0"/>
                  <a:t>Honest prover (when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ja-JP" dirty="0"/>
                  <a:t>) sends certificate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to each of the intermediate nodes</a:t>
                </a:r>
              </a:p>
              <a:p>
                <a:r>
                  <a:rPr lang="en-US" altLang="ja-JP" dirty="0"/>
                  <a:t>The left node creates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and the right node creates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5B417E6-2A83-47BD-B0E5-A9FED185DD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6662" y="1842877"/>
                <a:ext cx="9453112" cy="4351338"/>
              </a:xfrm>
              <a:blipFill>
                <a:blip r:embed="rId2"/>
                <a:stretch>
                  <a:fillRect l="-1161" t="-238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楕円 3">
            <a:extLst>
              <a:ext uri="{FF2B5EF4-FFF2-40B4-BE49-F238E27FC236}">
                <a16:creationId xmlns:a16="http://schemas.microsoft.com/office/drawing/2014/main" id="{E2809AF5-F0AF-454D-8DB8-8D4059454585}"/>
              </a:ext>
            </a:extLst>
          </p:cNvPr>
          <p:cNvSpPr/>
          <p:nvPr/>
        </p:nvSpPr>
        <p:spPr>
          <a:xfrm>
            <a:off x="5598540" y="3881889"/>
            <a:ext cx="888521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E2E7B53-F202-4F3A-B045-6EA53909AB61}"/>
              </a:ext>
            </a:extLst>
          </p:cNvPr>
          <p:cNvSpPr/>
          <p:nvPr/>
        </p:nvSpPr>
        <p:spPr>
          <a:xfrm>
            <a:off x="5920183" y="5977293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0E34E26-F1FC-4E6B-BA5B-07A211BC2ED6}"/>
              </a:ext>
            </a:extLst>
          </p:cNvPr>
          <p:cNvSpPr/>
          <p:nvPr/>
        </p:nvSpPr>
        <p:spPr>
          <a:xfrm>
            <a:off x="7481561" y="5977293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01C2091-7B0E-4F3E-A6A0-B177ECCA3F79}"/>
              </a:ext>
            </a:extLst>
          </p:cNvPr>
          <p:cNvSpPr/>
          <p:nvPr/>
        </p:nvSpPr>
        <p:spPr>
          <a:xfrm>
            <a:off x="9065949" y="5965789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17613263-333E-41AB-BE05-B37A6AA20733}"/>
              </a:ext>
            </a:extLst>
          </p:cNvPr>
          <p:cNvSpPr/>
          <p:nvPr/>
        </p:nvSpPr>
        <p:spPr>
          <a:xfrm>
            <a:off x="10627327" y="5965789"/>
            <a:ext cx="276492" cy="2480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C7324FB-F394-459A-AFB3-BA1949C58DB1}"/>
              </a:ext>
            </a:extLst>
          </p:cNvPr>
          <p:cNvSpPr/>
          <p:nvPr/>
        </p:nvSpPr>
        <p:spPr>
          <a:xfrm>
            <a:off x="1138290" y="5965796"/>
            <a:ext cx="276492" cy="2480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A4A7286-78B4-4D94-9680-BD804A1FEE93}"/>
              </a:ext>
            </a:extLst>
          </p:cNvPr>
          <p:cNvSpPr/>
          <p:nvPr/>
        </p:nvSpPr>
        <p:spPr>
          <a:xfrm>
            <a:off x="2699668" y="5965796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498A811-7B80-482B-BCA2-95C26721C849}"/>
              </a:ext>
            </a:extLst>
          </p:cNvPr>
          <p:cNvSpPr/>
          <p:nvPr/>
        </p:nvSpPr>
        <p:spPr>
          <a:xfrm>
            <a:off x="4284056" y="5954292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29B55E1-41A3-47D9-9936-3B51EEB84B2A}"/>
                  </a:ext>
                </a:extLst>
              </p:cNvPr>
              <p:cNvSpPr txBox="1"/>
              <p:nvPr/>
            </p:nvSpPr>
            <p:spPr>
              <a:xfrm>
                <a:off x="711626" y="5575235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29B55E1-41A3-47D9-9936-3B51EEB84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26" y="5575235"/>
                <a:ext cx="50774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B7E85A1-E177-405E-BE6F-60849EEA06D2}"/>
                  </a:ext>
                </a:extLst>
              </p:cNvPr>
              <p:cNvSpPr txBox="1"/>
              <p:nvPr/>
            </p:nvSpPr>
            <p:spPr>
              <a:xfrm>
                <a:off x="10844770" y="5546482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B7E85A1-E177-405E-BE6F-60849EEA0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770" y="5546482"/>
                <a:ext cx="50774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06C3333-CFCA-4C5C-A739-493023F41FAF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1414782" y="6089801"/>
            <a:ext cx="1284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F7C41872-F863-4CA1-9576-27F5AE567E45}"/>
              </a:ext>
            </a:extLst>
          </p:cNvPr>
          <p:cNvCxnSpPr>
            <a:stCxn id="10" idx="6"/>
            <a:endCxn id="11" idx="2"/>
          </p:cNvCxnSpPr>
          <p:nvPr/>
        </p:nvCxnSpPr>
        <p:spPr>
          <a:xfrm flipV="1">
            <a:off x="2976160" y="6078297"/>
            <a:ext cx="1307896" cy="1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E32FBE7-E31C-46F5-9B82-67E37A0D823E}"/>
              </a:ext>
            </a:extLst>
          </p:cNvPr>
          <p:cNvCxnSpPr>
            <a:stCxn id="11" idx="6"/>
            <a:endCxn id="5" idx="2"/>
          </p:cNvCxnSpPr>
          <p:nvPr/>
        </p:nvCxnSpPr>
        <p:spPr>
          <a:xfrm>
            <a:off x="4560548" y="6078297"/>
            <a:ext cx="1359635" cy="23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A5C024C-6CCC-47EE-BA96-68CA7F66273E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6196675" y="6101298"/>
            <a:ext cx="1284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8FE1DB3-DA09-41F0-AF7B-21777E7D7F1A}"/>
              </a:ext>
            </a:extLst>
          </p:cNvPr>
          <p:cNvCxnSpPr>
            <a:stCxn id="6" idx="6"/>
            <a:endCxn id="7" idx="2"/>
          </p:cNvCxnSpPr>
          <p:nvPr/>
        </p:nvCxnSpPr>
        <p:spPr>
          <a:xfrm flipV="1">
            <a:off x="7758053" y="6089794"/>
            <a:ext cx="1307896" cy="1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68B95E3-8738-4C0B-8CC6-EFB7990B26D6}"/>
              </a:ext>
            </a:extLst>
          </p:cNvPr>
          <p:cNvCxnSpPr>
            <a:stCxn id="7" idx="6"/>
            <a:endCxn id="8" idx="2"/>
          </p:cNvCxnSpPr>
          <p:nvPr/>
        </p:nvCxnSpPr>
        <p:spPr>
          <a:xfrm>
            <a:off x="9342441" y="6089794"/>
            <a:ext cx="1284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734515B8-6925-4F2E-BBD8-E71902C01B22}"/>
              </a:ext>
            </a:extLst>
          </p:cNvPr>
          <p:cNvCxnSpPr>
            <a:stCxn id="4" idx="3"/>
            <a:endCxn id="10" idx="7"/>
          </p:cNvCxnSpPr>
          <p:nvPr/>
        </p:nvCxnSpPr>
        <p:spPr>
          <a:xfrm flipH="1">
            <a:off x="2935669" y="4662378"/>
            <a:ext cx="2792992" cy="13397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5995FB58-BA9D-407B-BB22-D12EAF769FC2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422302" y="4796289"/>
            <a:ext cx="1497882" cy="11580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FA65F162-5AF7-4C5C-8FAD-3F05675DFF1C}"/>
              </a:ext>
            </a:extLst>
          </p:cNvPr>
          <p:cNvCxnSpPr>
            <a:cxnSpLocks/>
            <a:stCxn id="4" idx="4"/>
            <a:endCxn id="5" idx="0"/>
          </p:cNvCxnSpPr>
          <p:nvPr/>
        </p:nvCxnSpPr>
        <p:spPr>
          <a:xfrm>
            <a:off x="6042801" y="4796289"/>
            <a:ext cx="15628" cy="11810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857418A1-6A16-4D6A-A75F-A44A17CDDE2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196676" y="4796289"/>
            <a:ext cx="1325376" cy="12173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3B59695A-B413-462D-8E98-FED57A917601}"/>
              </a:ext>
            </a:extLst>
          </p:cNvPr>
          <p:cNvCxnSpPr>
            <a:cxnSpLocks/>
            <a:stCxn id="4" idx="5"/>
            <a:endCxn id="7" idx="1"/>
          </p:cNvCxnSpPr>
          <p:nvPr/>
        </p:nvCxnSpPr>
        <p:spPr>
          <a:xfrm>
            <a:off x="6356940" y="4662378"/>
            <a:ext cx="2749500" cy="133973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A2672055-2267-4EDB-AD76-AF5CFDB0B918}"/>
                  </a:ext>
                </a:extLst>
              </p:cNvPr>
              <p:cNvSpPr txBox="1"/>
              <p:nvPr/>
            </p:nvSpPr>
            <p:spPr>
              <a:xfrm>
                <a:off x="2622434" y="5400137"/>
                <a:ext cx="804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A2672055-2267-4EDB-AD76-AF5CFDB0B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34" y="5400137"/>
                <a:ext cx="804579" cy="461665"/>
              </a:xfrm>
              <a:prstGeom prst="rect">
                <a:avLst/>
              </a:prstGeom>
              <a:blipFill>
                <a:blip r:embed="rId5"/>
                <a:stretch>
                  <a:fillRect r="-1515"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EA4881FF-47F8-41C7-ABA1-DCDABC941094}"/>
                  </a:ext>
                </a:extLst>
              </p:cNvPr>
              <p:cNvSpPr txBox="1"/>
              <p:nvPr/>
            </p:nvSpPr>
            <p:spPr>
              <a:xfrm>
                <a:off x="3965275" y="5423139"/>
                <a:ext cx="804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EA4881FF-47F8-41C7-ABA1-DCDABC941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275" y="5423139"/>
                <a:ext cx="804579" cy="461665"/>
              </a:xfrm>
              <a:prstGeom prst="rect">
                <a:avLst/>
              </a:prstGeom>
              <a:blipFill>
                <a:blip r:embed="rId6"/>
                <a:stretch>
                  <a:fillRect r="-1515"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E4A8565-309D-49E7-846A-BAFBFCF7C2F2}"/>
                  </a:ext>
                </a:extLst>
              </p:cNvPr>
              <p:cNvSpPr txBox="1"/>
              <p:nvPr/>
            </p:nvSpPr>
            <p:spPr>
              <a:xfrm>
                <a:off x="5388631" y="5535283"/>
                <a:ext cx="804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E4A8565-309D-49E7-846A-BAFBFCF7C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631" y="5535283"/>
                <a:ext cx="804579" cy="461665"/>
              </a:xfrm>
              <a:prstGeom prst="rect">
                <a:avLst/>
              </a:prstGeom>
              <a:blipFill>
                <a:blip r:embed="rId7"/>
                <a:stretch>
                  <a:fillRect l="-758" r="-758"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5E81642-8E1E-4D9F-8A32-C8951BAEB1F1}"/>
                  </a:ext>
                </a:extLst>
              </p:cNvPr>
              <p:cNvSpPr txBox="1"/>
              <p:nvPr/>
            </p:nvSpPr>
            <p:spPr>
              <a:xfrm>
                <a:off x="799387" y="5259238"/>
                <a:ext cx="804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5E81642-8E1E-4D9F-8A32-C8951BAEB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87" y="5259238"/>
                <a:ext cx="804579" cy="461665"/>
              </a:xfrm>
              <a:prstGeom prst="rect">
                <a:avLst/>
              </a:prstGeom>
              <a:blipFill>
                <a:blip r:embed="rId8"/>
                <a:stretch>
                  <a:fillRect r="-1515"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8939F0B-8D8C-4AD0-BF8F-691545A7DF4D}"/>
                  </a:ext>
                </a:extLst>
              </p:cNvPr>
              <p:cNvSpPr txBox="1"/>
              <p:nvPr/>
            </p:nvSpPr>
            <p:spPr>
              <a:xfrm>
                <a:off x="7171419" y="5420264"/>
                <a:ext cx="804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8939F0B-8D8C-4AD0-BF8F-691545A7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419" y="5420264"/>
                <a:ext cx="804579" cy="461665"/>
              </a:xfrm>
              <a:prstGeom prst="rect">
                <a:avLst/>
              </a:prstGeom>
              <a:blipFill>
                <a:blip r:embed="rId9"/>
                <a:stretch>
                  <a:fillRect r="-1515"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8CAFE88-B6A0-4EBE-9FD4-A3EE3EA236F5}"/>
                  </a:ext>
                </a:extLst>
              </p:cNvPr>
              <p:cNvSpPr txBox="1"/>
              <p:nvPr/>
            </p:nvSpPr>
            <p:spPr>
              <a:xfrm>
                <a:off x="8982962" y="5515154"/>
                <a:ext cx="804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8CAFE88-B6A0-4EBE-9FD4-A3EE3EA23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962" y="5515154"/>
                <a:ext cx="804579" cy="461665"/>
              </a:xfrm>
              <a:prstGeom prst="rect">
                <a:avLst/>
              </a:prstGeom>
              <a:blipFill>
                <a:blip r:embed="rId10"/>
                <a:stretch>
                  <a:fillRect l="-758" r="-758"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1E64CC0-DB18-4DB2-A3B6-0A71EBE76FB4}"/>
                  </a:ext>
                </a:extLst>
              </p:cNvPr>
              <p:cNvSpPr txBox="1"/>
              <p:nvPr/>
            </p:nvSpPr>
            <p:spPr>
              <a:xfrm>
                <a:off x="10909527" y="5207478"/>
                <a:ext cx="813620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1E64CC0-DB18-4DB2-A3B6-0A71EBE76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9527" y="5207478"/>
                <a:ext cx="813620" cy="490840"/>
              </a:xfrm>
              <a:prstGeom prst="rect">
                <a:avLst/>
              </a:prstGeom>
              <a:blipFill>
                <a:blip r:embed="rId11"/>
                <a:stretch>
                  <a:fillRect l="-752" r="-752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99144571-736D-4114-9005-9EFD688EC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2004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50E3C6-911D-4BC6-994F-789779076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12" y="298912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</a:rPr>
              <a:t>Our Quantum Protocol (Verification phase)</a:t>
            </a:r>
            <a:endParaRPr kumimoji="1" lang="ja-JP" altLang="en-US" sz="40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5B417E6-2A83-47BD-B0E5-A9FED185DD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8580" y="1598940"/>
                <a:ext cx="10288747" cy="4351338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ja-JP" dirty="0"/>
                  <a:t>Each node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ja-JP" dirty="0"/>
                  <a:t> (except right node)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altLang="ja-JP" dirty="0"/>
                  <a:t> uniformly at random: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kumimoji="1" lang="en-US" altLang="ja-JP" dirty="0"/>
                  <a:t> sends the state to the right neighbor; otherwise, keep it by itself.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dirty="0"/>
                  <a:t>Each node (except left node) does SWAP test if it has two states, and outputs its result (accept/reject), and accepts  otherwise 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5B417E6-2A83-47BD-B0E5-A9FED185DD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8580" y="1598940"/>
                <a:ext cx="10288747" cy="4351338"/>
              </a:xfrm>
              <a:blipFill rotWithShape="0">
                <a:blip r:embed="rId2"/>
                <a:stretch>
                  <a:fillRect l="-1067" t="-2381" r="-16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楕円 4">
            <a:extLst>
              <a:ext uri="{FF2B5EF4-FFF2-40B4-BE49-F238E27FC236}">
                <a16:creationId xmlns:a16="http://schemas.microsoft.com/office/drawing/2014/main" id="{EE2E7B53-F202-4F3A-B045-6EA53909AB61}"/>
              </a:ext>
            </a:extLst>
          </p:cNvPr>
          <p:cNvSpPr/>
          <p:nvPr/>
        </p:nvSpPr>
        <p:spPr>
          <a:xfrm>
            <a:off x="5920183" y="5977293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0E34E26-F1FC-4E6B-BA5B-07A211BC2ED6}"/>
              </a:ext>
            </a:extLst>
          </p:cNvPr>
          <p:cNvSpPr/>
          <p:nvPr/>
        </p:nvSpPr>
        <p:spPr>
          <a:xfrm>
            <a:off x="7481561" y="5977293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01C2091-7B0E-4F3E-A6A0-B177ECCA3F79}"/>
              </a:ext>
            </a:extLst>
          </p:cNvPr>
          <p:cNvSpPr/>
          <p:nvPr/>
        </p:nvSpPr>
        <p:spPr>
          <a:xfrm>
            <a:off x="9065949" y="5965789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17613263-333E-41AB-BE05-B37A6AA20733}"/>
              </a:ext>
            </a:extLst>
          </p:cNvPr>
          <p:cNvSpPr/>
          <p:nvPr/>
        </p:nvSpPr>
        <p:spPr>
          <a:xfrm>
            <a:off x="10627327" y="5965789"/>
            <a:ext cx="276492" cy="2480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C7324FB-F394-459A-AFB3-BA1949C58DB1}"/>
              </a:ext>
            </a:extLst>
          </p:cNvPr>
          <p:cNvSpPr/>
          <p:nvPr/>
        </p:nvSpPr>
        <p:spPr>
          <a:xfrm>
            <a:off x="1138290" y="5965796"/>
            <a:ext cx="276492" cy="2480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A4A7286-78B4-4D94-9680-BD804A1FEE93}"/>
              </a:ext>
            </a:extLst>
          </p:cNvPr>
          <p:cNvSpPr/>
          <p:nvPr/>
        </p:nvSpPr>
        <p:spPr>
          <a:xfrm>
            <a:off x="2699668" y="5965796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498A811-7B80-482B-BCA2-95C26721C849}"/>
              </a:ext>
            </a:extLst>
          </p:cNvPr>
          <p:cNvSpPr/>
          <p:nvPr/>
        </p:nvSpPr>
        <p:spPr>
          <a:xfrm>
            <a:off x="4284056" y="5954292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29B55E1-41A3-47D9-9936-3B51EEB84B2A}"/>
                  </a:ext>
                </a:extLst>
              </p:cNvPr>
              <p:cNvSpPr txBox="1"/>
              <p:nvPr/>
            </p:nvSpPr>
            <p:spPr>
              <a:xfrm>
                <a:off x="711626" y="5575235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29B55E1-41A3-47D9-9936-3B51EEB84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26" y="5575235"/>
                <a:ext cx="50774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B7E85A1-E177-405E-BE6F-60849EEA06D2}"/>
                  </a:ext>
                </a:extLst>
              </p:cNvPr>
              <p:cNvSpPr txBox="1"/>
              <p:nvPr/>
            </p:nvSpPr>
            <p:spPr>
              <a:xfrm>
                <a:off x="10844770" y="5546482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B7E85A1-E177-405E-BE6F-60849EEA0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770" y="5546482"/>
                <a:ext cx="50774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06C3333-CFCA-4C5C-A739-493023F41FAF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1414782" y="6089801"/>
            <a:ext cx="1284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F7C41872-F863-4CA1-9576-27F5AE567E45}"/>
              </a:ext>
            </a:extLst>
          </p:cNvPr>
          <p:cNvCxnSpPr>
            <a:stCxn id="10" idx="6"/>
            <a:endCxn id="11" idx="2"/>
          </p:cNvCxnSpPr>
          <p:nvPr/>
        </p:nvCxnSpPr>
        <p:spPr>
          <a:xfrm flipV="1">
            <a:off x="2976160" y="6078297"/>
            <a:ext cx="1307896" cy="1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E32FBE7-E31C-46F5-9B82-67E37A0D823E}"/>
              </a:ext>
            </a:extLst>
          </p:cNvPr>
          <p:cNvCxnSpPr>
            <a:stCxn id="11" idx="6"/>
            <a:endCxn id="5" idx="2"/>
          </p:cNvCxnSpPr>
          <p:nvPr/>
        </p:nvCxnSpPr>
        <p:spPr>
          <a:xfrm>
            <a:off x="4560548" y="6078297"/>
            <a:ext cx="1359635" cy="23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A5C024C-6CCC-47EE-BA96-68CA7F66273E}"/>
              </a:ext>
            </a:extLst>
          </p:cNvPr>
          <p:cNvCxnSpPr>
            <a:stCxn id="5" idx="6"/>
            <a:endCxn id="6" idx="2"/>
          </p:cNvCxnSpPr>
          <p:nvPr/>
        </p:nvCxnSpPr>
        <p:spPr>
          <a:xfrm>
            <a:off x="6196675" y="6101298"/>
            <a:ext cx="1284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8FE1DB3-DA09-41F0-AF7B-21777E7D7F1A}"/>
              </a:ext>
            </a:extLst>
          </p:cNvPr>
          <p:cNvCxnSpPr>
            <a:stCxn id="6" idx="6"/>
            <a:endCxn id="7" idx="2"/>
          </p:cNvCxnSpPr>
          <p:nvPr/>
        </p:nvCxnSpPr>
        <p:spPr>
          <a:xfrm flipV="1">
            <a:off x="7758053" y="6089794"/>
            <a:ext cx="1307896" cy="1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68B95E3-8738-4C0B-8CC6-EFB7990B26D6}"/>
              </a:ext>
            </a:extLst>
          </p:cNvPr>
          <p:cNvCxnSpPr>
            <a:stCxn id="7" idx="6"/>
            <a:endCxn id="8" idx="2"/>
          </p:cNvCxnSpPr>
          <p:nvPr/>
        </p:nvCxnSpPr>
        <p:spPr>
          <a:xfrm>
            <a:off x="9342441" y="6089794"/>
            <a:ext cx="1284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734515B8-6925-4F2E-BBD8-E71902C01B22}"/>
              </a:ext>
            </a:extLst>
          </p:cNvPr>
          <p:cNvCxnSpPr>
            <a:endCxn id="10" idx="7"/>
          </p:cNvCxnSpPr>
          <p:nvPr/>
        </p:nvCxnSpPr>
        <p:spPr>
          <a:xfrm flipH="1">
            <a:off x="2935669" y="4888626"/>
            <a:ext cx="2792992" cy="1113490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5995FB58-BA9D-407B-BB22-D12EAF769FC2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422302" y="4796289"/>
            <a:ext cx="1497882" cy="1158003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FA65F162-5AF7-4C5C-8FAD-3F05675DFF1C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6042801" y="5022537"/>
            <a:ext cx="15628" cy="954756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857418A1-6A16-4D6A-A75F-A44A17CDDE2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196676" y="4796289"/>
            <a:ext cx="1325376" cy="1217324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3B59695A-B413-462D-8E98-FED57A917601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6356940" y="4888626"/>
            <a:ext cx="2749500" cy="1113483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A2672055-2267-4EDB-AD76-AF5CFDB0B918}"/>
                  </a:ext>
                </a:extLst>
              </p:cNvPr>
              <p:cNvSpPr txBox="1"/>
              <p:nvPr/>
            </p:nvSpPr>
            <p:spPr>
              <a:xfrm>
                <a:off x="2622434" y="5400137"/>
                <a:ext cx="804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A2672055-2267-4EDB-AD76-AF5CFDB0B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434" y="5400137"/>
                <a:ext cx="804579" cy="461665"/>
              </a:xfrm>
              <a:prstGeom prst="rect">
                <a:avLst/>
              </a:prstGeom>
              <a:blipFill>
                <a:blip r:embed="rId5"/>
                <a:stretch>
                  <a:fillRect r="-1515"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EA4881FF-47F8-41C7-ABA1-DCDABC941094}"/>
                  </a:ext>
                </a:extLst>
              </p:cNvPr>
              <p:cNvSpPr txBox="1"/>
              <p:nvPr/>
            </p:nvSpPr>
            <p:spPr>
              <a:xfrm>
                <a:off x="3965275" y="5423139"/>
                <a:ext cx="804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EA4881FF-47F8-41C7-ABA1-DCDABC9410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275" y="5423139"/>
                <a:ext cx="804579" cy="461665"/>
              </a:xfrm>
              <a:prstGeom prst="rect">
                <a:avLst/>
              </a:prstGeom>
              <a:blipFill>
                <a:blip r:embed="rId6"/>
                <a:stretch>
                  <a:fillRect r="-1515"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E4A8565-309D-49E7-846A-BAFBFCF7C2F2}"/>
                  </a:ext>
                </a:extLst>
              </p:cNvPr>
              <p:cNvSpPr txBox="1"/>
              <p:nvPr/>
            </p:nvSpPr>
            <p:spPr>
              <a:xfrm>
                <a:off x="5388631" y="5535283"/>
                <a:ext cx="804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4E4A8565-309D-49E7-846A-BAFBFCF7C2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8631" y="5535283"/>
                <a:ext cx="804579" cy="461665"/>
              </a:xfrm>
              <a:prstGeom prst="rect">
                <a:avLst/>
              </a:prstGeom>
              <a:blipFill>
                <a:blip r:embed="rId7"/>
                <a:stretch>
                  <a:fillRect l="-758" r="-758"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5E81642-8E1E-4D9F-8A32-C8951BAEB1F1}"/>
                  </a:ext>
                </a:extLst>
              </p:cNvPr>
              <p:cNvSpPr txBox="1"/>
              <p:nvPr/>
            </p:nvSpPr>
            <p:spPr>
              <a:xfrm>
                <a:off x="799387" y="5259238"/>
                <a:ext cx="804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5E81642-8E1E-4D9F-8A32-C8951BAEB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87" y="5259238"/>
                <a:ext cx="804579" cy="461665"/>
              </a:xfrm>
              <a:prstGeom prst="rect">
                <a:avLst/>
              </a:prstGeom>
              <a:blipFill>
                <a:blip r:embed="rId8"/>
                <a:stretch>
                  <a:fillRect r="-1515"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8939F0B-8D8C-4AD0-BF8F-691545A7DF4D}"/>
                  </a:ext>
                </a:extLst>
              </p:cNvPr>
              <p:cNvSpPr txBox="1"/>
              <p:nvPr/>
            </p:nvSpPr>
            <p:spPr>
              <a:xfrm>
                <a:off x="7171419" y="5420264"/>
                <a:ext cx="804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48939F0B-8D8C-4AD0-BF8F-691545A7D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1419" y="5420264"/>
                <a:ext cx="804579" cy="461665"/>
              </a:xfrm>
              <a:prstGeom prst="rect">
                <a:avLst/>
              </a:prstGeom>
              <a:blipFill>
                <a:blip r:embed="rId9"/>
                <a:stretch>
                  <a:fillRect r="-1515" b="-157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8CAFE88-B6A0-4EBE-9FD4-A3EE3EA236F5}"/>
                  </a:ext>
                </a:extLst>
              </p:cNvPr>
              <p:cNvSpPr txBox="1"/>
              <p:nvPr/>
            </p:nvSpPr>
            <p:spPr>
              <a:xfrm>
                <a:off x="8982962" y="5515154"/>
                <a:ext cx="804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8CAFE88-B6A0-4EBE-9FD4-A3EE3EA23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2962" y="5515154"/>
                <a:ext cx="804579" cy="461665"/>
              </a:xfrm>
              <a:prstGeom prst="rect">
                <a:avLst/>
              </a:prstGeom>
              <a:blipFill>
                <a:blip r:embed="rId10"/>
                <a:stretch>
                  <a:fillRect l="-758" r="-758"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1E64CC0-DB18-4DB2-A3B6-0A71EBE76FB4}"/>
                  </a:ext>
                </a:extLst>
              </p:cNvPr>
              <p:cNvSpPr txBox="1"/>
              <p:nvPr/>
            </p:nvSpPr>
            <p:spPr>
              <a:xfrm>
                <a:off x="10909527" y="5207478"/>
                <a:ext cx="813620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1E64CC0-DB18-4DB2-A3B6-0A71EBE76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9527" y="5207478"/>
                <a:ext cx="813620" cy="490840"/>
              </a:xfrm>
              <a:prstGeom prst="rect">
                <a:avLst/>
              </a:prstGeom>
              <a:blipFill>
                <a:blip r:embed="rId11"/>
                <a:stretch>
                  <a:fillRect l="-752" r="-752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矢印: 右 22">
            <a:extLst>
              <a:ext uri="{FF2B5EF4-FFF2-40B4-BE49-F238E27FC236}">
                <a16:creationId xmlns:a16="http://schemas.microsoft.com/office/drawing/2014/main" id="{D681AE95-CCCF-453B-BF14-6FA0F5B28DBC}"/>
              </a:ext>
            </a:extLst>
          </p:cNvPr>
          <p:cNvSpPr/>
          <p:nvPr/>
        </p:nvSpPr>
        <p:spPr>
          <a:xfrm>
            <a:off x="4597133" y="6160010"/>
            <a:ext cx="1127640" cy="2638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矢印: 下 23">
            <a:extLst>
              <a:ext uri="{FF2B5EF4-FFF2-40B4-BE49-F238E27FC236}">
                <a16:creationId xmlns:a16="http://schemas.microsoft.com/office/drawing/2014/main" id="{FAC7D6CB-5575-4FD2-AA02-7F0D87B90E03}"/>
              </a:ext>
            </a:extLst>
          </p:cNvPr>
          <p:cNvSpPr/>
          <p:nvPr/>
        </p:nvSpPr>
        <p:spPr>
          <a:xfrm>
            <a:off x="6177280" y="6225303"/>
            <a:ext cx="292197" cy="4922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F991EC0-DEFA-4A0B-80D8-38705FD206E0}"/>
                  </a:ext>
                </a:extLst>
              </p:cNvPr>
              <p:cNvSpPr txBox="1"/>
              <p:nvPr/>
            </p:nvSpPr>
            <p:spPr>
              <a:xfrm>
                <a:off x="4597134" y="6360160"/>
                <a:ext cx="11424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F991EC0-DEFA-4A0B-80D8-38705FD206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34" y="6360160"/>
                <a:ext cx="1142492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0535046C-AAC2-4DFB-96CF-FC74F8F2CF32}"/>
                  </a:ext>
                </a:extLst>
              </p:cNvPr>
              <p:cNvSpPr txBox="1"/>
              <p:nvPr/>
            </p:nvSpPr>
            <p:spPr>
              <a:xfrm>
                <a:off x="6436261" y="6360160"/>
                <a:ext cx="114249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0535046C-AAC2-4DFB-96CF-FC74F8F2CF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6261" y="6360160"/>
                <a:ext cx="114249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491E9029-05D9-4CA2-8664-60CC2F4A1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41" name="楕円 40">
            <a:extLst>
              <a:ext uri="{FF2B5EF4-FFF2-40B4-BE49-F238E27FC236}">
                <a16:creationId xmlns:a16="http://schemas.microsoft.com/office/drawing/2014/main" id="{64282305-BE9D-4685-9BC4-96F5ACD40745}"/>
              </a:ext>
            </a:extLst>
          </p:cNvPr>
          <p:cNvSpPr/>
          <p:nvPr/>
        </p:nvSpPr>
        <p:spPr>
          <a:xfrm>
            <a:off x="5598540" y="4108137"/>
            <a:ext cx="888521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4274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50E3C6-911D-4BC6-994F-78977907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accent6"/>
                </a:solidFill>
              </a:rPr>
              <a:t>Analysis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5B417E6-2A83-47BD-B0E5-A9FED185DD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221"/>
                <a:ext cx="10884947" cy="4351338"/>
              </a:xfrm>
            </p:spPr>
            <p:txBody>
              <a:bodyPr/>
              <a:lstStyle/>
              <a:p>
                <a:r>
                  <a:rPr kumimoji="1" lang="en-US" altLang="ja-JP" b="0" dirty="0"/>
                  <a:t>When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kumimoji="1" lang="en-US" altLang="ja-JP" dirty="0"/>
                  <a:t>all nodes accept with probability 1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5B417E6-2A83-47BD-B0E5-A9FED185DD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221"/>
                <a:ext cx="10884947" cy="4351338"/>
              </a:xfrm>
              <a:blipFill>
                <a:blip r:embed="rId2"/>
                <a:stretch>
                  <a:fillRect l="-952" t="-25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楕円 3">
            <a:extLst>
              <a:ext uri="{FF2B5EF4-FFF2-40B4-BE49-F238E27FC236}">
                <a16:creationId xmlns:a16="http://schemas.microsoft.com/office/drawing/2014/main" id="{E2809AF5-F0AF-454D-8DB8-8D4059454585}"/>
              </a:ext>
            </a:extLst>
          </p:cNvPr>
          <p:cNvSpPr/>
          <p:nvPr/>
        </p:nvSpPr>
        <p:spPr>
          <a:xfrm>
            <a:off x="5598540" y="3881889"/>
            <a:ext cx="888521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E2E7B53-F202-4F3A-B045-6EA53909AB61}"/>
              </a:ext>
            </a:extLst>
          </p:cNvPr>
          <p:cNvSpPr/>
          <p:nvPr/>
        </p:nvSpPr>
        <p:spPr>
          <a:xfrm>
            <a:off x="5920183" y="5977293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0E34E26-F1FC-4E6B-BA5B-07A211BC2ED6}"/>
              </a:ext>
            </a:extLst>
          </p:cNvPr>
          <p:cNvSpPr/>
          <p:nvPr/>
        </p:nvSpPr>
        <p:spPr>
          <a:xfrm>
            <a:off x="7481561" y="5977293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01C2091-7B0E-4F3E-A6A0-B177ECCA3F79}"/>
              </a:ext>
            </a:extLst>
          </p:cNvPr>
          <p:cNvSpPr/>
          <p:nvPr/>
        </p:nvSpPr>
        <p:spPr>
          <a:xfrm>
            <a:off x="9065949" y="5965789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17613263-333E-41AB-BE05-B37A6AA20733}"/>
              </a:ext>
            </a:extLst>
          </p:cNvPr>
          <p:cNvSpPr/>
          <p:nvPr/>
        </p:nvSpPr>
        <p:spPr>
          <a:xfrm>
            <a:off x="10627327" y="5965789"/>
            <a:ext cx="276492" cy="2480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C7324FB-F394-459A-AFB3-BA1949C58DB1}"/>
              </a:ext>
            </a:extLst>
          </p:cNvPr>
          <p:cNvSpPr/>
          <p:nvPr/>
        </p:nvSpPr>
        <p:spPr>
          <a:xfrm>
            <a:off x="1138290" y="5965796"/>
            <a:ext cx="276492" cy="2480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A4A7286-78B4-4D94-9680-BD804A1FEE93}"/>
              </a:ext>
            </a:extLst>
          </p:cNvPr>
          <p:cNvSpPr/>
          <p:nvPr/>
        </p:nvSpPr>
        <p:spPr>
          <a:xfrm>
            <a:off x="2699668" y="5965796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498A811-7B80-482B-BCA2-95C26721C849}"/>
              </a:ext>
            </a:extLst>
          </p:cNvPr>
          <p:cNvSpPr/>
          <p:nvPr/>
        </p:nvSpPr>
        <p:spPr>
          <a:xfrm>
            <a:off x="4284056" y="5954292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29B55E1-41A3-47D9-9936-3B51EEB84B2A}"/>
                  </a:ext>
                </a:extLst>
              </p:cNvPr>
              <p:cNvSpPr txBox="1"/>
              <p:nvPr/>
            </p:nvSpPr>
            <p:spPr>
              <a:xfrm>
                <a:off x="711626" y="5575235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29B55E1-41A3-47D9-9936-3B51EEB84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26" y="5575235"/>
                <a:ext cx="50774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B7E85A1-E177-405E-BE6F-60849EEA06D2}"/>
                  </a:ext>
                </a:extLst>
              </p:cNvPr>
              <p:cNvSpPr txBox="1"/>
              <p:nvPr/>
            </p:nvSpPr>
            <p:spPr>
              <a:xfrm>
                <a:off x="10844770" y="5546482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B7E85A1-E177-405E-BE6F-60849EEA0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770" y="5546482"/>
                <a:ext cx="50774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06C3333-CFCA-4C5C-A739-493023F41FAF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1414782" y="6089801"/>
            <a:ext cx="1284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F7C41872-F863-4CA1-9576-27F5AE567E45}"/>
              </a:ext>
            </a:extLst>
          </p:cNvPr>
          <p:cNvCxnSpPr>
            <a:stCxn id="10" idx="6"/>
            <a:endCxn id="11" idx="2"/>
          </p:cNvCxnSpPr>
          <p:nvPr/>
        </p:nvCxnSpPr>
        <p:spPr>
          <a:xfrm flipV="1">
            <a:off x="2976160" y="6078297"/>
            <a:ext cx="1307896" cy="1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E32FBE7-E31C-46F5-9B82-67E37A0D823E}"/>
              </a:ext>
            </a:extLst>
          </p:cNvPr>
          <p:cNvCxnSpPr>
            <a:stCxn id="11" idx="6"/>
            <a:endCxn id="5" idx="2"/>
          </p:cNvCxnSpPr>
          <p:nvPr/>
        </p:nvCxnSpPr>
        <p:spPr>
          <a:xfrm>
            <a:off x="4560548" y="6078297"/>
            <a:ext cx="1359635" cy="23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A5C024C-6CCC-47EE-BA96-68CA7F66273E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6196675" y="6101298"/>
            <a:ext cx="1284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8FE1DB3-DA09-41F0-AF7B-21777E7D7F1A}"/>
              </a:ext>
            </a:extLst>
          </p:cNvPr>
          <p:cNvCxnSpPr>
            <a:stCxn id="6" idx="6"/>
            <a:endCxn id="7" idx="2"/>
          </p:cNvCxnSpPr>
          <p:nvPr/>
        </p:nvCxnSpPr>
        <p:spPr>
          <a:xfrm flipV="1">
            <a:off x="7758053" y="6089794"/>
            <a:ext cx="1307896" cy="1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68B95E3-8738-4C0B-8CC6-EFB7990B26D6}"/>
              </a:ext>
            </a:extLst>
          </p:cNvPr>
          <p:cNvCxnSpPr>
            <a:stCxn id="7" idx="6"/>
            <a:endCxn id="8" idx="2"/>
          </p:cNvCxnSpPr>
          <p:nvPr/>
        </p:nvCxnSpPr>
        <p:spPr>
          <a:xfrm>
            <a:off x="9342441" y="6089794"/>
            <a:ext cx="1284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734515B8-6925-4F2E-BBD8-E71902C01B22}"/>
              </a:ext>
            </a:extLst>
          </p:cNvPr>
          <p:cNvCxnSpPr>
            <a:stCxn id="4" idx="3"/>
            <a:endCxn id="10" idx="7"/>
          </p:cNvCxnSpPr>
          <p:nvPr/>
        </p:nvCxnSpPr>
        <p:spPr>
          <a:xfrm flipH="1">
            <a:off x="2935669" y="4662378"/>
            <a:ext cx="2792992" cy="1339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5995FB58-BA9D-407B-BB22-D12EAF769FC2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422302" y="4796289"/>
            <a:ext cx="1497882" cy="11580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FA65F162-5AF7-4C5C-8FAD-3F05675DFF1C}"/>
              </a:ext>
            </a:extLst>
          </p:cNvPr>
          <p:cNvCxnSpPr>
            <a:cxnSpLocks/>
            <a:stCxn id="4" idx="4"/>
            <a:endCxn id="5" idx="0"/>
          </p:cNvCxnSpPr>
          <p:nvPr/>
        </p:nvCxnSpPr>
        <p:spPr>
          <a:xfrm>
            <a:off x="6042801" y="4796289"/>
            <a:ext cx="15628" cy="1181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857418A1-6A16-4D6A-A75F-A44A17CDDE2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196676" y="4796289"/>
            <a:ext cx="1325376" cy="1217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3B59695A-B413-462D-8E98-FED57A917601}"/>
              </a:ext>
            </a:extLst>
          </p:cNvPr>
          <p:cNvCxnSpPr>
            <a:cxnSpLocks/>
            <a:stCxn id="4" idx="5"/>
            <a:endCxn id="7" idx="1"/>
          </p:cNvCxnSpPr>
          <p:nvPr/>
        </p:nvCxnSpPr>
        <p:spPr>
          <a:xfrm>
            <a:off x="6356940" y="4662378"/>
            <a:ext cx="2749500" cy="1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A2672055-2267-4EDB-AD76-AF5CFDB0B918}"/>
                  </a:ext>
                </a:extLst>
              </p:cNvPr>
              <p:cNvSpPr txBox="1"/>
              <p:nvPr/>
            </p:nvSpPr>
            <p:spPr>
              <a:xfrm>
                <a:off x="4034674" y="5196937"/>
                <a:ext cx="4860018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⊗⋯⊗|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A2672055-2267-4EDB-AD76-AF5CFDB0B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674" y="5196937"/>
                <a:ext cx="4860018" cy="461665"/>
              </a:xfrm>
              <a:prstGeom prst="rect">
                <a:avLst/>
              </a:prstGeom>
              <a:blipFill>
                <a:blip r:embed="rId5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5E81642-8E1E-4D9F-8A32-C8951BAEB1F1}"/>
                  </a:ext>
                </a:extLst>
              </p:cNvPr>
              <p:cNvSpPr txBox="1"/>
              <p:nvPr/>
            </p:nvSpPr>
            <p:spPr>
              <a:xfrm>
                <a:off x="799387" y="5259238"/>
                <a:ext cx="804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5E81642-8E1E-4D9F-8A32-C8951BAEB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87" y="5259238"/>
                <a:ext cx="804579" cy="461665"/>
              </a:xfrm>
              <a:prstGeom prst="rect">
                <a:avLst/>
              </a:prstGeom>
              <a:blipFill>
                <a:blip r:embed="rId6"/>
                <a:stretch>
                  <a:fillRect r="-1515"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1E64CC0-DB18-4DB2-A3B6-0A71EBE76FB4}"/>
                  </a:ext>
                </a:extLst>
              </p:cNvPr>
              <p:cNvSpPr txBox="1"/>
              <p:nvPr/>
            </p:nvSpPr>
            <p:spPr>
              <a:xfrm>
                <a:off x="10909527" y="5207478"/>
                <a:ext cx="810414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1E64CC0-DB18-4DB2-A3B6-0A71EBE76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9527" y="5207478"/>
                <a:ext cx="810414" cy="490840"/>
              </a:xfrm>
              <a:prstGeom prst="rect">
                <a:avLst/>
              </a:prstGeom>
              <a:blipFill>
                <a:blip r:embed="rId7"/>
                <a:stretch>
                  <a:fillRect l="-752" r="-752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3B3EF41E-9FEF-415D-977A-CF8539CA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0721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50E3C6-911D-4BC6-994F-789779076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accent6"/>
                </a:solidFill>
              </a:rPr>
              <a:t>Analysis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5B417E6-2A83-47BD-B0E5-A9FED185DD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627221"/>
                <a:ext cx="10884947" cy="4351338"/>
              </a:xfrm>
            </p:spPr>
            <p:txBody>
              <a:bodyPr/>
              <a:lstStyle/>
              <a:p>
                <a:r>
                  <a:rPr kumimoji="1" lang="en-US" altLang="ja-JP" b="0" dirty="0"/>
                  <a:t>When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kumimoji="1" lang="en-US" altLang="ja-JP" dirty="0"/>
                  <a:t>all nodes accept with probability 1</a:t>
                </a:r>
              </a:p>
              <a:p>
                <a:r>
                  <a:rPr kumimoji="1" lang="en-US" altLang="ja-JP" dirty="0"/>
                  <a:t>When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en-US" altLang="ja-JP" dirty="0"/>
                  <a:t> the probability that all nodes accept is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(1/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dirty="0"/>
              </a:p>
              <a:p>
                <a:r>
                  <a:rPr kumimoji="1" lang="en-US" altLang="ja-JP" dirty="0"/>
                  <a:t>Soundness error can be reduced to </a:t>
                </a:r>
                <a:r>
                  <a:rPr lang="en-US" altLang="ja-JP" dirty="0"/>
                  <a:t>1/3</a:t>
                </a:r>
                <a:r>
                  <a:rPr kumimoji="1" lang="en-US" altLang="ja-JP" dirty="0"/>
                  <a:t> by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dirty="0"/>
                  <a:t> repetitions</a:t>
                </a:r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55B417E6-2A83-47BD-B0E5-A9FED185DD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627221"/>
                <a:ext cx="10884947" cy="4351338"/>
              </a:xfrm>
              <a:blipFill>
                <a:blip r:embed="rId2"/>
                <a:stretch>
                  <a:fillRect l="-952" t="-25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楕円 3">
            <a:extLst>
              <a:ext uri="{FF2B5EF4-FFF2-40B4-BE49-F238E27FC236}">
                <a16:creationId xmlns:a16="http://schemas.microsoft.com/office/drawing/2014/main" id="{E2809AF5-F0AF-454D-8DB8-8D4059454585}"/>
              </a:ext>
            </a:extLst>
          </p:cNvPr>
          <p:cNvSpPr/>
          <p:nvPr/>
        </p:nvSpPr>
        <p:spPr>
          <a:xfrm>
            <a:off x="5598540" y="3881889"/>
            <a:ext cx="888521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E2E7B53-F202-4F3A-B045-6EA53909AB61}"/>
              </a:ext>
            </a:extLst>
          </p:cNvPr>
          <p:cNvSpPr/>
          <p:nvPr/>
        </p:nvSpPr>
        <p:spPr>
          <a:xfrm>
            <a:off x="5920183" y="5977293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40E34E26-F1FC-4E6B-BA5B-07A211BC2ED6}"/>
              </a:ext>
            </a:extLst>
          </p:cNvPr>
          <p:cNvSpPr/>
          <p:nvPr/>
        </p:nvSpPr>
        <p:spPr>
          <a:xfrm>
            <a:off x="7481561" y="5977293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01C2091-7B0E-4F3E-A6A0-B177ECCA3F79}"/>
              </a:ext>
            </a:extLst>
          </p:cNvPr>
          <p:cNvSpPr/>
          <p:nvPr/>
        </p:nvSpPr>
        <p:spPr>
          <a:xfrm>
            <a:off x="9065949" y="5965789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17613263-333E-41AB-BE05-B37A6AA20733}"/>
              </a:ext>
            </a:extLst>
          </p:cNvPr>
          <p:cNvSpPr/>
          <p:nvPr/>
        </p:nvSpPr>
        <p:spPr>
          <a:xfrm>
            <a:off x="10627327" y="5965789"/>
            <a:ext cx="276492" cy="2480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3C7324FB-F394-459A-AFB3-BA1949C58DB1}"/>
              </a:ext>
            </a:extLst>
          </p:cNvPr>
          <p:cNvSpPr/>
          <p:nvPr/>
        </p:nvSpPr>
        <p:spPr>
          <a:xfrm>
            <a:off x="1138290" y="5965796"/>
            <a:ext cx="276492" cy="2480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A4A7286-78B4-4D94-9680-BD804A1FEE93}"/>
              </a:ext>
            </a:extLst>
          </p:cNvPr>
          <p:cNvSpPr/>
          <p:nvPr/>
        </p:nvSpPr>
        <p:spPr>
          <a:xfrm>
            <a:off x="2699668" y="5965796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C498A811-7B80-482B-BCA2-95C26721C849}"/>
              </a:ext>
            </a:extLst>
          </p:cNvPr>
          <p:cNvSpPr/>
          <p:nvPr/>
        </p:nvSpPr>
        <p:spPr>
          <a:xfrm>
            <a:off x="4284056" y="5954292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29B55E1-41A3-47D9-9936-3B51EEB84B2A}"/>
                  </a:ext>
                </a:extLst>
              </p:cNvPr>
              <p:cNvSpPr txBox="1"/>
              <p:nvPr/>
            </p:nvSpPr>
            <p:spPr>
              <a:xfrm>
                <a:off x="711626" y="5575235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729B55E1-41A3-47D9-9936-3B51EEB84B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26" y="5575235"/>
                <a:ext cx="50774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B7E85A1-E177-405E-BE6F-60849EEA06D2}"/>
                  </a:ext>
                </a:extLst>
              </p:cNvPr>
              <p:cNvSpPr txBox="1"/>
              <p:nvPr/>
            </p:nvSpPr>
            <p:spPr>
              <a:xfrm>
                <a:off x="10844770" y="5546482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DB7E85A1-E177-405E-BE6F-60849EEA06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44770" y="5546482"/>
                <a:ext cx="50774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06C3333-CFCA-4C5C-A739-493023F41FAF}"/>
              </a:ext>
            </a:extLst>
          </p:cNvPr>
          <p:cNvCxnSpPr>
            <a:stCxn id="9" idx="6"/>
            <a:endCxn id="10" idx="2"/>
          </p:cNvCxnSpPr>
          <p:nvPr/>
        </p:nvCxnSpPr>
        <p:spPr>
          <a:xfrm>
            <a:off x="1414782" y="6089801"/>
            <a:ext cx="1284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F7C41872-F863-4CA1-9576-27F5AE567E45}"/>
              </a:ext>
            </a:extLst>
          </p:cNvPr>
          <p:cNvCxnSpPr>
            <a:stCxn id="10" idx="6"/>
            <a:endCxn id="11" idx="2"/>
          </p:cNvCxnSpPr>
          <p:nvPr/>
        </p:nvCxnSpPr>
        <p:spPr>
          <a:xfrm flipV="1">
            <a:off x="2976160" y="6078297"/>
            <a:ext cx="1307896" cy="1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DE32FBE7-E31C-46F5-9B82-67E37A0D823E}"/>
              </a:ext>
            </a:extLst>
          </p:cNvPr>
          <p:cNvCxnSpPr>
            <a:stCxn id="11" idx="6"/>
            <a:endCxn id="5" idx="2"/>
          </p:cNvCxnSpPr>
          <p:nvPr/>
        </p:nvCxnSpPr>
        <p:spPr>
          <a:xfrm>
            <a:off x="4560548" y="6078297"/>
            <a:ext cx="1359635" cy="23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AA5C024C-6CCC-47EE-BA96-68CA7F66273E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6196675" y="6101298"/>
            <a:ext cx="1284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18FE1DB3-DA09-41F0-AF7B-21777E7D7F1A}"/>
              </a:ext>
            </a:extLst>
          </p:cNvPr>
          <p:cNvCxnSpPr>
            <a:stCxn id="6" idx="6"/>
            <a:endCxn id="7" idx="2"/>
          </p:cNvCxnSpPr>
          <p:nvPr/>
        </p:nvCxnSpPr>
        <p:spPr>
          <a:xfrm flipV="1">
            <a:off x="7758053" y="6089794"/>
            <a:ext cx="1307896" cy="1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668B95E3-8738-4C0B-8CC6-EFB7990B26D6}"/>
              </a:ext>
            </a:extLst>
          </p:cNvPr>
          <p:cNvCxnSpPr>
            <a:stCxn id="7" idx="6"/>
            <a:endCxn id="8" idx="2"/>
          </p:cNvCxnSpPr>
          <p:nvPr/>
        </p:nvCxnSpPr>
        <p:spPr>
          <a:xfrm>
            <a:off x="9342441" y="6089794"/>
            <a:ext cx="12848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734515B8-6925-4F2E-BBD8-E71902C01B22}"/>
              </a:ext>
            </a:extLst>
          </p:cNvPr>
          <p:cNvCxnSpPr>
            <a:stCxn id="4" idx="3"/>
            <a:endCxn id="10" idx="7"/>
          </p:cNvCxnSpPr>
          <p:nvPr/>
        </p:nvCxnSpPr>
        <p:spPr>
          <a:xfrm flipH="1">
            <a:off x="2935669" y="4662378"/>
            <a:ext cx="2792992" cy="13397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5995FB58-BA9D-407B-BB22-D12EAF769FC2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4422302" y="4796289"/>
            <a:ext cx="1497882" cy="11580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FA65F162-5AF7-4C5C-8FAD-3F05675DFF1C}"/>
              </a:ext>
            </a:extLst>
          </p:cNvPr>
          <p:cNvCxnSpPr>
            <a:cxnSpLocks/>
            <a:stCxn id="4" idx="4"/>
            <a:endCxn id="5" idx="0"/>
          </p:cNvCxnSpPr>
          <p:nvPr/>
        </p:nvCxnSpPr>
        <p:spPr>
          <a:xfrm>
            <a:off x="6042801" y="4796289"/>
            <a:ext cx="15628" cy="11810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857418A1-6A16-4D6A-A75F-A44A17CDDE2E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6196676" y="4796289"/>
            <a:ext cx="1325376" cy="1217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3B59695A-B413-462D-8E98-FED57A917601}"/>
              </a:ext>
            </a:extLst>
          </p:cNvPr>
          <p:cNvCxnSpPr>
            <a:cxnSpLocks/>
            <a:stCxn id="4" idx="5"/>
            <a:endCxn id="7" idx="1"/>
          </p:cNvCxnSpPr>
          <p:nvPr/>
        </p:nvCxnSpPr>
        <p:spPr>
          <a:xfrm>
            <a:off x="6356940" y="4662378"/>
            <a:ext cx="2749500" cy="1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A2672055-2267-4EDB-AD76-AF5CFDB0B918}"/>
                  </a:ext>
                </a:extLst>
              </p:cNvPr>
              <p:cNvSpPr txBox="1"/>
              <p:nvPr/>
            </p:nvSpPr>
            <p:spPr>
              <a:xfrm>
                <a:off x="4034674" y="5196937"/>
                <a:ext cx="4860018" cy="46166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≠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⊗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⊗⋯⊗|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A2672055-2267-4EDB-AD76-AF5CFDB0B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674" y="5196937"/>
                <a:ext cx="4860018" cy="461665"/>
              </a:xfrm>
              <a:prstGeom prst="rect">
                <a:avLst/>
              </a:prstGeom>
              <a:blipFill>
                <a:blip r:embed="rId5"/>
                <a:stretch>
                  <a:fillRect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5E81642-8E1E-4D9F-8A32-C8951BAEB1F1}"/>
                  </a:ext>
                </a:extLst>
              </p:cNvPr>
              <p:cNvSpPr txBox="1"/>
              <p:nvPr/>
            </p:nvSpPr>
            <p:spPr>
              <a:xfrm>
                <a:off x="799387" y="5259238"/>
                <a:ext cx="804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25E81642-8E1E-4D9F-8A32-C8951BAEB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87" y="5259238"/>
                <a:ext cx="804579" cy="461665"/>
              </a:xfrm>
              <a:prstGeom prst="rect">
                <a:avLst/>
              </a:prstGeom>
              <a:blipFill>
                <a:blip r:embed="rId6"/>
                <a:stretch>
                  <a:fillRect r="-1515" b="-17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1E64CC0-DB18-4DB2-A3B6-0A71EBE76FB4}"/>
                  </a:ext>
                </a:extLst>
              </p:cNvPr>
              <p:cNvSpPr txBox="1"/>
              <p:nvPr/>
            </p:nvSpPr>
            <p:spPr>
              <a:xfrm>
                <a:off x="10909527" y="5207478"/>
                <a:ext cx="813620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21E64CC0-DB18-4DB2-A3B6-0A71EBE76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9527" y="5207478"/>
                <a:ext cx="813620" cy="490840"/>
              </a:xfrm>
              <a:prstGeom prst="rect">
                <a:avLst/>
              </a:prstGeom>
              <a:blipFill>
                <a:blip r:embed="rId7"/>
                <a:stretch>
                  <a:fillRect l="-752" r="-752" b="-1111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スライド番号プレースホルダー 19">
            <a:extLst>
              <a:ext uri="{FF2B5EF4-FFF2-40B4-BE49-F238E27FC236}">
                <a16:creationId xmlns:a16="http://schemas.microsoft.com/office/drawing/2014/main" id="{3B3EF41E-9FEF-415D-977A-CF8539CA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8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5CF8454-EF45-4453-9B8E-98363A3EF5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10298" y="223722"/>
                <a:ext cx="10515600" cy="1325563"/>
              </a:xfrm>
            </p:spPr>
            <p:txBody>
              <a:bodyPr/>
              <a:lstStyle/>
              <a:p>
                <a:r>
                  <a:rPr kumimoji="1" lang="en-US" altLang="ja-JP" dirty="0">
                    <a:solidFill>
                      <a:schemeClr val="accent6"/>
                    </a:solidFill>
                  </a:rPr>
                  <a:t>Soundness:</a:t>
                </a:r>
                <a:r>
                  <a:rPr lang="en-US" altLang="ja-JP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ja-JP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ja-JP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en-US" dirty="0">
                    <a:solidFill>
                      <a:schemeClr val="accent6"/>
                    </a:solidFill>
                  </a:rPr>
                  <a:t> </a:t>
                </a:r>
                <a:r>
                  <a:rPr lang="en-US" altLang="ja-JP" dirty="0">
                    <a:solidFill>
                      <a:schemeClr val="accent6"/>
                    </a:solidFill>
                  </a:rPr>
                  <a:t>(NO instance)</a:t>
                </a:r>
                <a:endParaRPr kumimoji="1" lang="ja-JP" altLang="en-US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45CF8454-EF45-4453-9B8E-98363A3EF5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10298" y="223722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D0A1BA5-1F44-4800-902E-AACEDB9F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27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正方形/長方形 5">
                <a:extLst>
                  <a:ext uri="{FF2B5EF4-FFF2-40B4-BE49-F238E27FC236}">
                    <a16:creationId xmlns:a16="http://schemas.microsoft.com/office/drawing/2014/main" id="{E7D92EB8-4045-4AFC-AB77-F536DFE77C76}"/>
                  </a:ext>
                </a:extLst>
              </p:cNvPr>
              <p:cNvSpPr/>
              <p:nvPr/>
            </p:nvSpPr>
            <p:spPr>
              <a:xfrm>
                <a:off x="310220" y="4810807"/>
                <a:ext cx="5853894" cy="179895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altLang="ja-JP" dirty="0"/>
                  <a:t>Each node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ja-JP" dirty="0"/>
                  <a:t> (except right node) chooses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∈{0,1}</m:t>
                    </m:r>
                  </m:oMath>
                </a14:m>
                <a:r>
                  <a:rPr lang="en-US" altLang="ja-JP" dirty="0"/>
                  <a:t> uniformly at random: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ja-JP" dirty="0"/>
                  <a:t>, </a:t>
                </a:r>
                <a14:m>
                  <m:oMath xmlns:m="http://schemas.openxmlformats.org/officeDocument/2006/math">
                    <m:r>
                      <a:rPr lang="en-US" altLang="ja-JP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ja-JP" dirty="0"/>
                  <a:t> sends the state to the right neighbor; otherwise, keep it by itself. 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altLang="ja-JP" dirty="0"/>
                  <a:t>Each node (except left node) does SWAP test if it has two states, and outputs its result (accept/reject), and accepts otherwise </a:t>
                </a:r>
              </a:p>
            </p:txBody>
          </p:sp>
        </mc:Choice>
        <mc:Fallback xmlns="">
          <p:sp>
            <p:nvSpPr>
              <p:cNvPr id="6" name="正方形/長方形 5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7D92EB8-4045-4AFC-AB77-F536DFE77C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20" y="4810807"/>
                <a:ext cx="5853894" cy="1798954"/>
              </a:xfrm>
              <a:prstGeom prst="rect">
                <a:avLst/>
              </a:prstGeom>
              <a:blipFill rotWithShape="0">
                <a:blip r:embed="rId3"/>
                <a:stretch>
                  <a:fillRect l="-729" t="-1695" b="-474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8B04B10-AAD3-4F2E-A810-EF6A88247B26}"/>
              </a:ext>
            </a:extLst>
          </p:cNvPr>
          <p:cNvSpPr txBox="1"/>
          <p:nvPr/>
        </p:nvSpPr>
        <p:spPr>
          <a:xfrm>
            <a:off x="216816" y="4458881"/>
            <a:ext cx="200337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Verification </a:t>
            </a:r>
            <a:r>
              <a:rPr lang="en-US" altLang="ja-JP" dirty="0"/>
              <a:t>phase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id="{92742B60-62C8-4E72-849D-628CEE8FBA12}"/>
                  </a:ext>
                </a:extLst>
              </p:cNvPr>
              <p:cNvSpPr/>
              <p:nvPr/>
            </p:nvSpPr>
            <p:spPr>
              <a:xfrm>
                <a:off x="9653193" y="5270281"/>
                <a:ext cx="276492" cy="248009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15EA9F18-A2B7-46AF-BC7A-8B13AA0F229D}" type="mathplaceholder">
                        <a:rPr kumimoji="1" lang="ja-JP" altLang="en-US" i="1" smtClean="0">
                          <a:latin typeface="Cambria Math" panose="02040503050406030204" pitchFamily="18" charset="0"/>
                        </a:rPr>
                        <a:t>ここに数式を入力します。</a:t>
                      </a:fl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楕円 7">
                <a:extLst>
                  <a:ext uri="{FF2B5EF4-FFF2-40B4-BE49-F238E27FC236}">
                    <a16:creationId xmlns:a16="http://schemas.microsoft.com/office/drawing/2014/main" id="{92742B60-62C8-4E72-849D-628CEE8FBA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3193" y="5270281"/>
                <a:ext cx="276492" cy="248009"/>
              </a:xfrm>
              <a:prstGeom prst="ellipse">
                <a:avLst/>
              </a:prstGeom>
              <a:blipFill>
                <a:blip r:embed="rId4"/>
                <a:stretch>
                  <a:fillRect l="-425532" t="-14286" r="-404255" b="-3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楕円 8">
            <a:extLst>
              <a:ext uri="{FF2B5EF4-FFF2-40B4-BE49-F238E27FC236}">
                <a16:creationId xmlns:a16="http://schemas.microsoft.com/office/drawing/2014/main" id="{0795DF41-B3F6-4F1F-8389-09E178B17148}"/>
              </a:ext>
            </a:extLst>
          </p:cNvPr>
          <p:cNvSpPr/>
          <p:nvPr/>
        </p:nvSpPr>
        <p:spPr>
          <a:xfrm>
            <a:off x="10545271" y="5270281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楕円 10">
            <a:extLst>
              <a:ext uri="{FF2B5EF4-FFF2-40B4-BE49-F238E27FC236}">
                <a16:creationId xmlns:a16="http://schemas.microsoft.com/office/drawing/2014/main" id="{DDB19D68-8CCF-410B-ADEB-632B5991127F}"/>
              </a:ext>
            </a:extLst>
          </p:cNvPr>
          <p:cNvSpPr/>
          <p:nvPr/>
        </p:nvSpPr>
        <p:spPr>
          <a:xfrm>
            <a:off x="11504020" y="5258777"/>
            <a:ext cx="276492" cy="2480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C8C5C28D-FBA3-4385-B9BA-BFA27E2EDD03}"/>
              </a:ext>
            </a:extLst>
          </p:cNvPr>
          <p:cNvSpPr/>
          <p:nvPr/>
        </p:nvSpPr>
        <p:spPr>
          <a:xfrm>
            <a:off x="7077175" y="5258784"/>
            <a:ext cx="276492" cy="248009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573D621D-735B-4756-B216-C58A0B12D4C9}"/>
              </a:ext>
            </a:extLst>
          </p:cNvPr>
          <p:cNvSpPr/>
          <p:nvPr/>
        </p:nvSpPr>
        <p:spPr>
          <a:xfrm>
            <a:off x="7893831" y="5258784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0BD4C31E-BCD7-4B47-B230-246161E1B590}"/>
              </a:ext>
            </a:extLst>
          </p:cNvPr>
          <p:cNvSpPr/>
          <p:nvPr/>
        </p:nvSpPr>
        <p:spPr>
          <a:xfrm>
            <a:off x="8780640" y="5247280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344270B-4F3F-421D-9329-95ED419B01CB}"/>
                  </a:ext>
                </a:extLst>
              </p:cNvPr>
              <p:cNvSpPr txBox="1"/>
              <p:nvPr/>
            </p:nvSpPr>
            <p:spPr>
              <a:xfrm>
                <a:off x="6707073" y="5339565"/>
                <a:ext cx="50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5344270B-4F3F-421D-9329-95ED419B01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073" y="5339565"/>
                <a:ext cx="50774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F5A5482-1133-4F25-A68E-06648D5E8120}"/>
                  </a:ext>
                </a:extLst>
              </p:cNvPr>
              <p:cNvSpPr txBox="1"/>
              <p:nvPr/>
            </p:nvSpPr>
            <p:spPr>
              <a:xfrm>
                <a:off x="11542354" y="5386225"/>
                <a:ext cx="50774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1F5A5482-1133-4F25-A68E-06648D5E8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42354" y="5386225"/>
                <a:ext cx="507746" cy="461665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B27B15C-A3DF-4BCA-8E76-CA4A686F8F46}"/>
              </a:ext>
            </a:extLst>
          </p:cNvPr>
          <p:cNvCxnSpPr>
            <a:stCxn id="12" idx="6"/>
            <a:endCxn id="13" idx="2"/>
          </p:cNvCxnSpPr>
          <p:nvPr/>
        </p:nvCxnSpPr>
        <p:spPr>
          <a:xfrm>
            <a:off x="7353667" y="5382789"/>
            <a:ext cx="5401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DE0289DE-1EEB-45A8-A9D2-420BB44840E1}"/>
              </a:ext>
            </a:extLst>
          </p:cNvPr>
          <p:cNvCxnSpPr>
            <a:stCxn id="13" idx="6"/>
            <a:endCxn id="14" idx="2"/>
          </p:cNvCxnSpPr>
          <p:nvPr/>
        </p:nvCxnSpPr>
        <p:spPr>
          <a:xfrm flipV="1">
            <a:off x="8170323" y="5371285"/>
            <a:ext cx="610317" cy="11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FCB6AB8-0BC9-4A64-AC4E-43BCB55BE1B5}"/>
              </a:ext>
            </a:extLst>
          </p:cNvPr>
          <p:cNvCxnSpPr>
            <a:stCxn id="14" idx="6"/>
            <a:endCxn id="8" idx="2"/>
          </p:cNvCxnSpPr>
          <p:nvPr/>
        </p:nvCxnSpPr>
        <p:spPr>
          <a:xfrm>
            <a:off x="9057132" y="5371285"/>
            <a:ext cx="596061" cy="230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ADF0D95D-CE9C-4DA9-AB0E-073E5A9DCB44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9929685" y="5394286"/>
            <a:ext cx="61558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BD8CCED8-ADFE-4AD9-AEDC-86F5F32C110A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10821763" y="5394286"/>
            <a:ext cx="720591" cy="129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80610EB-E393-4746-9181-01112D2CCBC8}"/>
                  </a:ext>
                </a:extLst>
              </p:cNvPr>
              <p:cNvSpPr txBox="1"/>
              <p:nvPr/>
            </p:nvSpPr>
            <p:spPr>
              <a:xfrm>
                <a:off x="10931589" y="5497574"/>
                <a:ext cx="810415" cy="490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380610EB-E393-4746-9181-01112D2CCB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1589" y="5497574"/>
                <a:ext cx="810415" cy="490840"/>
              </a:xfrm>
              <a:prstGeom prst="rect">
                <a:avLst/>
              </a:prstGeom>
              <a:blipFill>
                <a:blip r:embed="rId7"/>
                <a:stretch>
                  <a:fillRect r="-1504" b="-125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7432FC2-07C9-4359-999D-4959F09B1823}"/>
                  </a:ext>
                </a:extLst>
              </p:cNvPr>
              <p:cNvSpPr txBox="1"/>
              <p:nvPr/>
            </p:nvSpPr>
            <p:spPr>
              <a:xfrm>
                <a:off x="7115345" y="5476055"/>
                <a:ext cx="8045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57432FC2-07C9-4359-999D-4959F09B1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5345" y="5476055"/>
                <a:ext cx="804579" cy="461665"/>
              </a:xfrm>
              <a:prstGeom prst="rect">
                <a:avLst/>
              </a:prstGeom>
              <a:blipFill>
                <a:blip r:embed="rId8"/>
                <a:stretch>
                  <a:fillRect r="-1515" b="-1973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矢印: 右 34">
            <a:extLst>
              <a:ext uri="{FF2B5EF4-FFF2-40B4-BE49-F238E27FC236}">
                <a16:creationId xmlns:a16="http://schemas.microsoft.com/office/drawing/2014/main" id="{C550125C-396A-4B5D-BB11-E8A21F73762E}"/>
              </a:ext>
            </a:extLst>
          </p:cNvPr>
          <p:cNvSpPr/>
          <p:nvPr/>
        </p:nvSpPr>
        <p:spPr>
          <a:xfrm>
            <a:off x="8971169" y="5528414"/>
            <a:ext cx="768220" cy="24800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6" name="矢印: 下 35">
            <a:extLst>
              <a:ext uri="{FF2B5EF4-FFF2-40B4-BE49-F238E27FC236}">
                <a16:creationId xmlns:a16="http://schemas.microsoft.com/office/drawing/2014/main" id="{2735A212-F7A1-4FD1-B35D-7290DB598E7F}"/>
              </a:ext>
            </a:extLst>
          </p:cNvPr>
          <p:cNvSpPr/>
          <p:nvPr/>
        </p:nvSpPr>
        <p:spPr>
          <a:xfrm>
            <a:off x="9929145" y="5584280"/>
            <a:ext cx="292197" cy="4922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8C0BB08B-B774-4221-A7C6-37B185CA124A}"/>
                  </a:ext>
                </a:extLst>
              </p:cNvPr>
              <p:cNvSpPr txBox="1"/>
              <p:nvPr/>
            </p:nvSpPr>
            <p:spPr>
              <a:xfrm>
                <a:off x="8999451" y="5690856"/>
                <a:ext cx="944809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8C0BB08B-B774-4221-A7C6-37B185CA12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451" y="5690856"/>
                <a:ext cx="944809" cy="424796"/>
              </a:xfrm>
              <a:prstGeom prst="rect">
                <a:avLst/>
              </a:prstGeom>
              <a:blipFill>
                <a:blip r:embed="rId9"/>
                <a:stretch>
                  <a:fillRect b="-1014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908B96D-C5A5-43B0-ACA9-F29B9792CBD9}"/>
                  </a:ext>
                </a:extLst>
              </p:cNvPr>
              <p:cNvSpPr txBox="1"/>
              <p:nvPr/>
            </p:nvSpPr>
            <p:spPr>
              <a:xfrm>
                <a:off x="10103284" y="5907672"/>
                <a:ext cx="1190069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kumimoji="1" lang="en-US" altLang="ja-JP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kumimoji="1" lang="en-US" altLang="ja-JP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908B96D-C5A5-43B0-ACA9-F29B9792C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3284" y="5907672"/>
                <a:ext cx="1190069" cy="424796"/>
              </a:xfrm>
              <a:prstGeom prst="rect">
                <a:avLst/>
              </a:prstGeom>
              <a:blipFill>
                <a:blip r:embed="rId10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楕円 39">
            <a:extLst>
              <a:ext uri="{FF2B5EF4-FFF2-40B4-BE49-F238E27FC236}">
                <a16:creationId xmlns:a16="http://schemas.microsoft.com/office/drawing/2014/main" id="{015C68E2-BFD0-4A14-AD73-6CC5478C8AB3}"/>
              </a:ext>
            </a:extLst>
          </p:cNvPr>
          <p:cNvSpPr/>
          <p:nvPr/>
        </p:nvSpPr>
        <p:spPr>
          <a:xfrm>
            <a:off x="9171304" y="3939537"/>
            <a:ext cx="578740" cy="549017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574C1820-1C1D-44CC-8AF5-9D7CC1AFEC83}"/>
                  </a:ext>
                </a:extLst>
              </p:cNvPr>
              <p:cNvSpPr txBox="1"/>
              <p:nvPr/>
            </p:nvSpPr>
            <p:spPr>
              <a:xfrm>
                <a:off x="9635694" y="4881090"/>
                <a:ext cx="3361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574C1820-1C1D-44CC-8AF5-9D7CC1AFEC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5694" y="4881090"/>
                <a:ext cx="336118" cy="369332"/>
              </a:xfrm>
              <a:prstGeom prst="rect">
                <a:avLst/>
              </a:prstGeom>
              <a:blipFill>
                <a:blip r:embed="rId11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矢印: 下 42">
            <a:extLst>
              <a:ext uri="{FF2B5EF4-FFF2-40B4-BE49-F238E27FC236}">
                <a16:creationId xmlns:a16="http://schemas.microsoft.com/office/drawing/2014/main" id="{3A1C9327-F2CA-4F63-B7E3-BE88A9227129}"/>
              </a:ext>
            </a:extLst>
          </p:cNvPr>
          <p:cNvSpPr/>
          <p:nvPr/>
        </p:nvSpPr>
        <p:spPr>
          <a:xfrm>
            <a:off x="9283376" y="4571999"/>
            <a:ext cx="336118" cy="400110"/>
          </a:xfrm>
          <a:prstGeom prst="down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2F80C91-DC4E-4BEA-B6C2-EF366F618E9E}"/>
                  </a:ext>
                </a:extLst>
              </p:cNvPr>
              <p:cNvSpPr txBox="1"/>
              <p:nvPr/>
            </p:nvSpPr>
            <p:spPr>
              <a:xfrm>
                <a:off x="6495070" y="4555911"/>
                <a:ext cx="2750596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≠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⊗⋯⊗|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12F80C91-DC4E-4BEA-B6C2-EF366F618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070" y="4555911"/>
                <a:ext cx="2750596" cy="369332"/>
              </a:xfrm>
              <a:prstGeom prst="rect">
                <a:avLst/>
              </a:prstGeom>
              <a:blipFill>
                <a:blip r:embed="rId1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C7C627B-4744-4E26-AA9C-610D23C1036D}"/>
                  </a:ext>
                </a:extLst>
              </p:cNvPr>
              <p:cNvSpPr txBox="1"/>
              <p:nvPr/>
            </p:nvSpPr>
            <p:spPr>
              <a:xfrm>
                <a:off x="235669" y="1445590"/>
                <a:ext cx="8632927" cy="2861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ja-JP" sz="2400" dirty="0"/>
                  <a:t>We want some node to reject SWAP test with prob.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(1/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The property we use:</a:t>
                </a:r>
              </a:p>
              <a:p>
                <a:r>
                  <a:rPr lang="en-US" altLang="ja-JP" sz="2400" dirty="0">
                    <a:solidFill>
                      <a:srgbClr val="FF0000"/>
                    </a:solidFill>
                  </a:rPr>
                  <a:t>[Property] </a:t>
                </a:r>
                <a:r>
                  <a:rPr lang="en-US" altLang="ja-JP" sz="2400" dirty="0"/>
                  <a:t>If the SWAP test accepts on input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</m:oMath>
                </a14:m>
                <a:r>
                  <a:rPr lang="en-US" altLang="ja-JP" sz="2400" dirty="0"/>
                  <a:t> </a:t>
                </a:r>
                <a:r>
                  <a:rPr lang="en-US" altLang="ja-JP" sz="2400" dirty="0" err="1"/>
                  <a:t>w.h.p</a:t>
                </a:r>
                <a:r>
                  <a:rPr lang="en-US" altLang="ja-JP" sz="2400" dirty="0"/>
                  <a:t>.,       the two reduced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altLang="ja-JP" sz="2400" dirty="0"/>
                  <a:t>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ja-JP" sz="2400" dirty="0"/>
                  <a:t> must be close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altLang="ja-JP" sz="2400" b="0" i="1">
                        <a:latin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altLang="ja-JP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400" b="0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altLang="ja-JP" sz="2400" dirty="0"/>
                  <a:t>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ja-JP" sz="2400" dirty="0"/>
                  <a:t>Assuming all nodes accept </a:t>
                </a:r>
                <a:r>
                  <a:rPr lang="en-US" altLang="ja-JP" sz="2400" dirty="0" err="1"/>
                  <a:t>w.h.p</a:t>
                </a:r>
                <a:r>
                  <a:rPr lang="en-US" altLang="ja-JP" sz="2400" dirty="0"/>
                  <a:t>.,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≈⋯≈</m:t>
                      </m:r>
                      <m:sSub>
                        <m:sSubPr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begChr m:val="|"/>
                          <m:endChr m:val="⟩"/>
                          <m:ctrlPr>
                            <a:rPr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altLang="ja-JP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r>
                        <a:rPr lang="en-US" altLang="ja-JP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altLang="ja-JP" sz="2400" dirty="0"/>
              </a:p>
              <a:p>
                <a:r>
                  <a:rPr lang="en-US" altLang="ja-JP" sz="2400" dirty="0"/>
                  <a:t>    which contradicts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ja-JP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altLang="ja-JP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  <m:sub>
                                    <m:r>
                                      <a:rPr lang="en-US" altLang="ja-JP" sz="24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altLang="ja-JP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≤1/</m:t>
                    </m:r>
                    <m:r>
                      <m:rPr>
                        <m:sty m:val="p"/>
                      </m:rPr>
                      <a:rPr lang="en-US" altLang="ja-JP" sz="2400" b="0" i="0" smtClean="0">
                        <a:latin typeface="Cambria Math" panose="02040503050406030204" pitchFamily="18" charset="0"/>
                      </a:rPr>
                      <m:t>poly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kumimoji="1" lang="en-US" altLang="ja-JP" sz="2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CC7C627B-4744-4E26-AA9C-610D23C103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69" y="1445590"/>
                <a:ext cx="8632927" cy="2861809"/>
              </a:xfrm>
              <a:prstGeom prst="rect">
                <a:avLst/>
              </a:prstGeom>
              <a:blipFill>
                <a:blip r:embed="rId13"/>
                <a:stretch>
                  <a:fillRect l="-1130" t="-1489" b="-276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B1B8D527-384E-43C7-A03F-4814474D6E50}"/>
              </a:ext>
            </a:extLst>
          </p:cNvPr>
          <p:cNvGrpSpPr/>
          <p:nvPr/>
        </p:nvGrpSpPr>
        <p:grpSpPr>
          <a:xfrm>
            <a:off x="8289198" y="2170150"/>
            <a:ext cx="3758511" cy="1299262"/>
            <a:chOff x="8110088" y="391423"/>
            <a:chExt cx="3758511" cy="1299262"/>
          </a:xfrm>
        </p:grpSpPr>
        <p:cxnSp>
          <p:nvCxnSpPr>
            <p:cNvPr id="47" name="直線コネクタ 46">
              <a:extLst>
                <a:ext uri="{FF2B5EF4-FFF2-40B4-BE49-F238E27FC236}">
                  <a16:creationId xmlns:a16="http://schemas.microsoft.com/office/drawing/2014/main" id="{D324B098-81A8-4B71-9186-A27E57F0C645}"/>
                </a:ext>
              </a:extLst>
            </p:cNvPr>
            <p:cNvCxnSpPr/>
            <p:nvPr/>
          </p:nvCxnSpPr>
          <p:spPr>
            <a:xfrm>
              <a:off x="8936189" y="600311"/>
              <a:ext cx="248435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91BD53F2-9B47-4BF3-9928-06873B777C27}"/>
                </a:ext>
              </a:extLst>
            </p:cNvPr>
            <p:cNvSpPr/>
            <p:nvPr/>
          </p:nvSpPr>
          <p:spPr>
            <a:xfrm>
              <a:off x="9326244" y="400051"/>
              <a:ext cx="360051" cy="4069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H</a:t>
              </a:r>
              <a:endParaRPr kumimoji="1" lang="ja-JP" altLang="en-US" dirty="0"/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293DDE9B-8353-42D6-B819-652520506B62}"/>
                </a:ext>
              </a:extLst>
            </p:cNvPr>
            <p:cNvSpPr/>
            <p:nvPr/>
          </p:nvSpPr>
          <p:spPr>
            <a:xfrm>
              <a:off x="10698431" y="391439"/>
              <a:ext cx="360051" cy="40698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H</a:t>
              </a:r>
              <a:endParaRPr kumimoji="1" lang="ja-JP" altLang="en-US" dirty="0"/>
            </a:p>
          </p:txBody>
        </p:sp>
        <p:sp>
          <p:nvSpPr>
            <p:cNvPr id="50" name="楕円 49">
              <a:extLst>
                <a:ext uri="{FF2B5EF4-FFF2-40B4-BE49-F238E27FC236}">
                  <a16:creationId xmlns:a16="http://schemas.microsoft.com/office/drawing/2014/main" id="{AE569F3E-0AAF-4D7E-86AD-08CB7925C376}"/>
                </a:ext>
              </a:extLst>
            </p:cNvPr>
            <p:cNvSpPr/>
            <p:nvPr/>
          </p:nvSpPr>
          <p:spPr>
            <a:xfrm>
              <a:off x="10094351" y="516331"/>
              <a:ext cx="156022" cy="16796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51" name="直線コネクタ 50">
              <a:extLst>
                <a:ext uri="{FF2B5EF4-FFF2-40B4-BE49-F238E27FC236}">
                  <a16:creationId xmlns:a16="http://schemas.microsoft.com/office/drawing/2014/main" id="{D4FCD3FD-B5FC-40E3-9400-877A3FEC0FB1}"/>
                </a:ext>
              </a:extLst>
            </p:cNvPr>
            <p:cNvCxnSpPr/>
            <p:nvPr/>
          </p:nvCxnSpPr>
          <p:spPr>
            <a:xfrm>
              <a:off x="8936189" y="1142953"/>
              <a:ext cx="924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CE193BB9-82AD-4577-AE67-DF796AC3BB03}"/>
                </a:ext>
              </a:extLst>
            </p:cNvPr>
            <p:cNvCxnSpPr/>
            <p:nvPr/>
          </p:nvCxnSpPr>
          <p:spPr>
            <a:xfrm>
              <a:off x="8952194" y="1625299"/>
              <a:ext cx="924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線コネクタ 52">
              <a:extLst>
                <a:ext uri="{FF2B5EF4-FFF2-40B4-BE49-F238E27FC236}">
                  <a16:creationId xmlns:a16="http://schemas.microsoft.com/office/drawing/2014/main" id="{09A139E6-0D21-4F2D-9B0F-78E4CFDE563C}"/>
                </a:ext>
              </a:extLst>
            </p:cNvPr>
            <p:cNvCxnSpPr/>
            <p:nvPr/>
          </p:nvCxnSpPr>
          <p:spPr>
            <a:xfrm>
              <a:off x="10488408" y="1147262"/>
              <a:ext cx="924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117EF714-FE81-43A5-943A-384A68A8FA93}"/>
                </a:ext>
              </a:extLst>
            </p:cNvPr>
            <p:cNvCxnSpPr/>
            <p:nvPr/>
          </p:nvCxnSpPr>
          <p:spPr>
            <a:xfrm>
              <a:off x="10504413" y="1629608"/>
              <a:ext cx="924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399A8854-FC0F-4883-8E2F-D5E39001F4A7}"/>
                </a:ext>
              </a:extLst>
            </p:cNvPr>
            <p:cNvCxnSpPr/>
            <p:nvPr/>
          </p:nvCxnSpPr>
          <p:spPr>
            <a:xfrm>
              <a:off x="9860320" y="1142953"/>
              <a:ext cx="644093" cy="4912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コネクタ 55">
              <a:extLst>
                <a:ext uri="{FF2B5EF4-FFF2-40B4-BE49-F238E27FC236}">
                  <a16:creationId xmlns:a16="http://schemas.microsoft.com/office/drawing/2014/main" id="{6589BC37-6BB5-4AE7-84E5-F9E822E9686B}"/>
                </a:ext>
              </a:extLst>
            </p:cNvPr>
            <p:cNvCxnSpPr/>
            <p:nvPr/>
          </p:nvCxnSpPr>
          <p:spPr>
            <a:xfrm flipV="1">
              <a:off x="9860320" y="1142953"/>
              <a:ext cx="644093" cy="48234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コネクタ 56">
              <a:extLst>
                <a:ext uri="{FF2B5EF4-FFF2-40B4-BE49-F238E27FC236}">
                  <a16:creationId xmlns:a16="http://schemas.microsoft.com/office/drawing/2014/main" id="{11AE2E18-B15C-4716-BE27-2847AE85E816}"/>
                </a:ext>
              </a:extLst>
            </p:cNvPr>
            <p:cNvCxnSpPr>
              <a:stCxn id="50" idx="4"/>
            </p:cNvCxnSpPr>
            <p:nvPr/>
          </p:nvCxnSpPr>
          <p:spPr>
            <a:xfrm>
              <a:off x="10172363" y="684291"/>
              <a:ext cx="6003" cy="6976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テキスト ボックス 57">
                  <a:extLst>
                    <a:ext uri="{FF2B5EF4-FFF2-40B4-BE49-F238E27FC236}">
                      <a16:creationId xmlns:a16="http://schemas.microsoft.com/office/drawing/2014/main" id="{6BD694F3-D959-4E98-893F-F55F16F122DC}"/>
                    </a:ext>
                  </a:extLst>
                </p:cNvPr>
                <p:cNvSpPr txBox="1"/>
                <p:nvPr/>
              </p:nvSpPr>
              <p:spPr>
                <a:xfrm>
                  <a:off x="8558135" y="419432"/>
                  <a:ext cx="348052" cy="3457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|0⟩</m:t>
                        </m:r>
                      </m:oMath>
                    </m:oMathPara>
                  </a14:m>
                  <a:endParaRPr kumimoji="1" lang="ja-JP" altLang="en-US" sz="2400" dirty="0"/>
                </a:p>
              </p:txBody>
            </p:sp>
          </mc:Choice>
          <mc:Fallback xmlns=""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AF8F0D1A-21CE-4CD2-9803-BE23B7913ED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58135" y="419432"/>
                  <a:ext cx="348052" cy="345725"/>
                </a:xfrm>
                <a:prstGeom prst="rect">
                  <a:avLst/>
                </a:prstGeom>
                <a:blipFill>
                  <a:blip r:embed="rId14"/>
                  <a:stretch>
                    <a:fillRect l="-15789" r="-75439" b="-5964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7EF1A4A0-8B95-4354-88B2-ABDBFF49CF5E}"/>
                </a:ext>
              </a:extLst>
            </p:cNvPr>
            <p:cNvSpPr/>
            <p:nvPr/>
          </p:nvSpPr>
          <p:spPr>
            <a:xfrm>
              <a:off x="11428544" y="391423"/>
              <a:ext cx="440055" cy="398538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dirty="0"/>
                <a:t>M</a:t>
              </a:r>
              <a:endParaRPr kumimoji="1" lang="ja-JP" alt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B605614F-84B2-40DA-9A5A-E3D640F1D131}"/>
                    </a:ext>
                  </a:extLst>
                </p:cNvPr>
                <p:cNvSpPr txBox="1"/>
                <p:nvPr/>
              </p:nvSpPr>
              <p:spPr>
                <a:xfrm>
                  <a:off x="8110088" y="1100847"/>
                  <a:ext cx="348052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kumimoji="1" lang="en-US" altLang="ja-JP" sz="28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2800" dirty="0"/>
                </a:p>
              </p:txBody>
            </p:sp>
          </mc:Choice>
          <mc:Fallback xmlns="">
            <p:sp>
              <p:nvSpPr>
                <p:cNvPr id="60" name="テキスト ボックス 59">
                  <a:extLst>
                    <a:ext uri="{FF2B5EF4-FFF2-40B4-BE49-F238E27FC236}">
                      <a16:creationId xmlns:a16="http://schemas.microsoft.com/office/drawing/2014/main" id="{B605614F-84B2-40DA-9A5A-E3D640F1D1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10088" y="1100847"/>
                  <a:ext cx="348052" cy="523220"/>
                </a:xfrm>
                <a:prstGeom prst="rect">
                  <a:avLst/>
                </a:prstGeom>
                <a:blipFill>
                  <a:blip r:embed="rId15"/>
                  <a:stretch>
                    <a:fillRect r="-7543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1" name="左中かっこ 60">
              <a:extLst>
                <a:ext uri="{FF2B5EF4-FFF2-40B4-BE49-F238E27FC236}">
                  <a16:creationId xmlns:a16="http://schemas.microsoft.com/office/drawing/2014/main" id="{9691372F-AA9C-402C-9F42-3535A423EA5D}"/>
                </a:ext>
              </a:extLst>
            </p:cNvPr>
            <p:cNvSpPr/>
            <p:nvPr/>
          </p:nvSpPr>
          <p:spPr>
            <a:xfrm>
              <a:off x="8750372" y="1081993"/>
              <a:ext cx="155815" cy="60869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23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6DFEFA-E062-46CD-8E18-CC80EC91A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386" y="313369"/>
            <a:ext cx="10515600" cy="1092739"/>
          </a:xfrm>
        </p:spPr>
        <p:txBody>
          <a:bodyPr/>
          <a:lstStyle/>
          <a:p>
            <a:r>
              <a:rPr kumimoji="1" lang="en-US" altLang="ja-JP" dirty="0">
                <a:solidFill>
                  <a:schemeClr val="accent6"/>
                </a:solidFill>
              </a:rPr>
              <a:t>Our Results &amp; Future Work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D146EA-B9E7-4E7F-A937-13FA8DD440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2542" y="1539338"/>
                <a:ext cx="10515600" cy="4990859"/>
              </a:xfrm>
            </p:spPr>
            <p:txBody>
              <a:bodyPr>
                <a:normAutofit/>
              </a:bodyPr>
              <a:lstStyle/>
              <a:p>
                <a:r>
                  <a:rPr kumimoji="1" lang="en-US" altLang="ja-JP" sz="2400" dirty="0">
                    <a:solidFill>
                      <a:schemeClr val="accent6"/>
                    </a:solidFill>
                  </a:rPr>
                  <a:t>Distributed Quantum Merlin-Arthur (</a:t>
                </a:r>
                <a:r>
                  <a:rPr kumimoji="1" lang="en-US" altLang="ja-JP" sz="2400" dirty="0" err="1">
                    <a:solidFill>
                      <a:schemeClr val="accent6"/>
                    </a:solidFill>
                  </a:rPr>
                  <a:t>dQMA</a:t>
                </a:r>
                <a:r>
                  <a:rPr kumimoji="1" lang="en-US" altLang="ja-JP" sz="2400" dirty="0">
                    <a:solidFill>
                      <a:schemeClr val="accent6"/>
                    </a:solidFill>
                  </a:rPr>
                  <a:t>) protocols</a:t>
                </a:r>
              </a:p>
              <a:p>
                <a:pPr lvl="1"/>
                <a:r>
                  <a:rPr lang="en-US" altLang="ja-JP" sz="2000" dirty="0"/>
                  <a:t>Quantum certificates from the prover</a:t>
                </a:r>
              </a:p>
              <a:p>
                <a:pPr lvl="1"/>
                <a:r>
                  <a:rPr kumimoji="1" lang="en-US" altLang="ja-JP" sz="2000" dirty="0"/>
                  <a:t>Quantum messages among nodes</a:t>
                </a:r>
              </a:p>
              <a:p>
                <a:r>
                  <a:rPr lang="en-US" altLang="ja-JP" sz="2400" dirty="0">
                    <a:solidFill>
                      <a:schemeClr val="accent6"/>
                    </a:solidFill>
                  </a:rPr>
                  <a:t>Quantum upper bound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 err="1"/>
                  <a:t>dQMA</a:t>
                </a:r>
                <a:r>
                  <a:rPr kumimoji="1" lang="en-US" altLang="ja-JP" sz="2000" dirty="0"/>
                  <a:t> protocol for equality of replicated data with 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𝑡</m:t>
                    </m:r>
                    <m:sSup>
                      <m:sSupPr>
                        <m:ctrlP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kumimoji="1" lang="en-US" altLang="ja-JP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kumimoji="1" lang="en-US" altLang="ja-JP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kumimoji="1" lang="en-US" altLang="ja-JP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/>
                  <a:t>-qubit certificates &amp; messages (</a:t>
                </a:r>
                <a14:m>
                  <m:oMath xmlns:m="http://schemas.openxmlformats.org/officeDocument/2006/math"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kumimoji="1" lang="en-US" altLang="ja-JP" sz="2000" dirty="0"/>
                  <a:t>= number of the terminals</a:t>
                </a:r>
                <a14:m>
                  <m:oMath xmlns:m="http://schemas.openxmlformats.org/officeDocument/2006/math">
                    <m: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kumimoji="1" lang="ja-JP" altLang="en-US" sz="2000" dirty="0"/>
                  <a:t> </a:t>
                </a:r>
                <a:r>
                  <a:rPr kumimoji="1" lang="en-US" altLang="ja-JP" sz="2000" dirty="0"/>
                  <a:t>radius of the network)</a:t>
                </a:r>
              </a:p>
              <a:p>
                <a:pPr lvl="1"/>
                <a:r>
                  <a:rPr kumimoji="1" lang="en-US" altLang="ja-JP" sz="2000" dirty="0"/>
                  <a:t>Extends to a more general protocol that converts one-way quantum communication complexity protocol to </a:t>
                </a:r>
                <a:r>
                  <a:rPr kumimoji="1" lang="en-US" altLang="ja-JP" sz="2000" dirty="0" err="1"/>
                  <a:t>dQMA</a:t>
                </a:r>
                <a:r>
                  <a:rPr kumimoji="1" lang="en-US" altLang="ja-JP" sz="2000" dirty="0"/>
                  <a:t> protocol</a:t>
                </a:r>
              </a:p>
              <a:p>
                <a:r>
                  <a:rPr lang="en-US" altLang="ja-JP" sz="2400" dirty="0">
                    <a:solidFill>
                      <a:schemeClr val="accent6"/>
                    </a:solidFill>
                  </a:rPr>
                  <a:t>Classical lower bound</a:t>
                </a:r>
              </a:p>
              <a:p>
                <a:pPr lvl="1"/>
                <a:r>
                  <a:rPr kumimoji="1" lang="en-US" altLang="ja-JP" sz="2000" dirty="0"/>
                  <a:t>Any </a:t>
                </a:r>
                <a:r>
                  <a:rPr kumimoji="1" lang="en-US" altLang="ja-JP" sz="2000" dirty="0" err="1"/>
                  <a:t>dMA</a:t>
                </a:r>
                <a:r>
                  <a:rPr kumimoji="1" lang="en-US" altLang="ja-JP" sz="2000" dirty="0"/>
                  <a:t> protocol requires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000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kumimoji="1" lang="en-US" altLang="ja-JP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kumimoji="1" lang="en-US" altLang="ja-JP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ja-JP" sz="2000" dirty="0"/>
                  <a:t>-bit certificates if error probability is reasonably small (say, 1/3)</a:t>
                </a:r>
              </a:p>
              <a:p>
                <a:r>
                  <a:rPr kumimoji="1" lang="en-US" altLang="ja-JP" sz="2400" dirty="0">
                    <a:solidFill>
                      <a:srgbClr val="FF0000"/>
                    </a:solidFill>
                  </a:rPr>
                  <a:t>Future Work</a:t>
                </a:r>
              </a:p>
              <a:p>
                <a:pPr lvl="1"/>
                <a:r>
                  <a:rPr lang="en-US" altLang="ja-JP" sz="2000" dirty="0" err="1"/>
                  <a:t>dQMA</a:t>
                </a:r>
                <a:r>
                  <a:rPr lang="en-US" altLang="ja-JP" sz="2000" dirty="0"/>
                  <a:t> protocols for other problems</a:t>
                </a:r>
              </a:p>
              <a:p>
                <a:pPr lvl="1"/>
                <a:r>
                  <a:rPr kumimoji="1" lang="en-US" altLang="ja-JP" sz="2000" dirty="0"/>
                  <a:t>Lower bounds for </a:t>
                </a:r>
                <a:r>
                  <a:rPr kumimoji="1" lang="en-US" altLang="ja-JP" sz="2000" dirty="0" err="1"/>
                  <a:t>dQMA</a:t>
                </a:r>
                <a:r>
                  <a:rPr kumimoji="1" lang="en-US" altLang="ja-JP" sz="2000" dirty="0"/>
                  <a:t> protocols</a:t>
                </a:r>
                <a:endParaRPr kumimoji="1" lang="ja-JP" altLang="en-US" sz="2000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9ED146EA-B9E7-4E7F-A937-13FA8DD440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2542" y="1539338"/>
                <a:ext cx="10515600" cy="4990859"/>
              </a:xfrm>
              <a:blipFill>
                <a:blip r:embed="rId2"/>
                <a:stretch>
                  <a:fillRect l="-754" t="-1589" r="-1217" b="-20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1FD5D6E-E128-451B-99A5-2FB80C9C26D7}"/>
              </a:ext>
            </a:extLst>
          </p:cNvPr>
          <p:cNvSpPr txBox="1"/>
          <p:nvPr/>
        </p:nvSpPr>
        <p:spPr>
          <a:xfrm>
            <a:off x="7832782" y="5718325"/>
            <a:ext cx="27432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/>
              <a:t>arXiv</a:t>
            </a:r>
            <a:r>
              <a:rPr kumimoji="1" lang="en-US" altLang="ja-JP" sz="2400" dirty="0"/>
              <a:t>: 2002.10018</a:t>
            </a:r>
          </a:p>
          <a:p>
            <a:r>
              <a:rPr lang="en-US" altLang="ja-JP" sz="2400" dirty="0"/>
              <a:t>Proc. ITCS2021</a:t>
            </a:r>
            <a:endParaRPr kumimoji="1" lang="ja-JP" altLang="en-US" sz="240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838021C-C326-4FB0-9B61-27C8638BD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961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002D6A-60D6-4F48-BC02-D037473A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accent6"/>
                </a:solidFill>
              </a:rPr>
              <a:t>Outline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6596B6-F5A8-490C-8A66-D8BE93511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P</a:t>
            </a:r>
            <a:r>
              <a:rPr kumimoji="1" lang="en-US" altLang="ja-JP" dirty="0"/>
              <a:t>roblem (Equality of data on networks)</a:t>
            </a:r>
          </a:p>
          <a:p>
            <a:r>
              <a:rPr lang="en-US" altLang="ja-JP" dirty="0"/>
              <a:t>Setting (Distributed Merlin-Arthur protocols)</a:t>
            </a:r>
          </a:p>
          <a:p>
            <a:r>
              <a:rPr kumimoji="1" lang="en-US" altLang="ja-JP" dirty="0"/>
              <a:t>Results (Quantum </a:t>
            </a:r>
            <a:r>
              <a:rPr kumimoji="1" lang="en-US" altLang="ja-JP" dirty="0" err="1"/>
              <a:t>dMA</a:t>
            </a:r>
            <a:r>
              <a:rPr kumimoji="1" lang="en-US" altLang="ja-JP" dirty="0"/>
              <a:t> protocols)</a:t>
            </a:r>
          </a:p>
          <a:p>
            <a:r>
              <a:rPr lang="en-US" altLang="ja-JP" dirty="0"/>
              <a:t>Overview of our protocol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DD2CC5-06BE-4977-BA96-2A82E2A3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2633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5E8A67-0E71-4CCD-B546-9C717902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75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</a:rPr>
              <a:t>Our Problem: Equality of Replicated Data</a:t>
            </a:r>
            <a:endParaRPr kumimoji="1" lang="ja-JP" altLang="en-US" sz="4000" dirty="0">
              <a:solidFill>
                <a:schemeClr val="accent6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D547D8-A2C0-4C1A-AA9D-9AE5AA71A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Replicated data on a network</a:t>
            </a:r>
          </a:p>
          <a:p>
            <a:r>
              <a:rPr lang="en-US" altLang="ja-JP" dirty="0"/>
              <a:t>Are all data identical?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5D5B716-A8C0-484C-B86D-E919CCD30855}"/>
              </a:ext>
            </a:extLst>
          </p:cNvPr>
          <p:cNvCxnSpPr>
            <a:cxnSpLocks/>
            <a:stCxn id="33" idx="3"/>
            <a:endCxn id="31" idx="7"/>
          </p:cNvCxnSpPr>
          <p:nvPr/>
        </p:nvCxnSpPr>
        <p:spPr>
          <a:xfrm flipH="1">
            <a:off x="8508441" y="2517101"/>
            <a:ext cx="1072572" cy="1084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5AFAB6D-B636-42D9-88FD-42ED865DB342}"/>
              </a:ext>
            </a:extLst>
          </p:cNvPr>
          <p:cNvCxnSpPr>
            <a:cxnSpLocks/>
            <a:stCxn id="31" idx="6"/>
            <a:endCxn id="39" idx="2"/>
          </p:cNvCxnSpPr>
          <p:nvPr/>
        </p:nvCxnSpPr>
        <p:spPr>
          <a:xfrm flipV="1">
            <a:off x="8548932" y="3427203"/>
            <a:ext cx="2291302" cy="261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E0C2C4E-E551-4C88-A770-1DE718F96D35}"/>
              </a:ext>
            </a:extLst>
          </p:cNvPr>
          <p:cNvCxnSpPr>
            <a:cxnSpLocks/>
            <a:stCxn id="31" idx="4"/>
            <a:endCxn id="32" idx="0"/>
          </p:cNvCxnSpPr>
          <p:nvPr/>
        </p:nvCxnSpPr>
        <p:spPr>
          <a:xfrm>
            <a:off x="8410686" y="3812875"/>
            <a:ext cx="526211" cy="1287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AC69E883-1232-4503-9E58-F05E0727770B}"/>
              </a:ext>
            </a:extLst>
          </p:cNvPr>
          <p:cNvCxnSpPr>
            <a:cxnSpLocks/>
            <a:stCxn id="32" idx="6"/>
            <a:endCxn id="42" idx="3"/>
          </p:cNvCxnSpPr>
          <p:nvPr/>
        </p:nvCxnSpPr>
        <p:spPr>
          <a:xfrm flipV="1">
            <a:off x="9075143" y="4946869"/>
            <a:ext cx="1339752" cy="27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3B27944-FFA6-4459-8AC3-82CBDD083C83}"/>
              </a:ext>
            </a:extLst>
          </p:cNvPr>
          <p:cNvCxnSpPr>
            <a:cxnSpLocks/>
            <a:stCxn id="31" idx="5"/>
            <a:endCxn id="42" idx="1"/>
          </p:cNvCxnSpPr>
          <p:nvPr/>
        </p:nvCxnSpPr>
        <p:spPr>
          <a:xfrm>
            <a:off x="8508441" y="3776555"/>
            <a:ext cx="1906454" cy="994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D71E272-1E88-4D3E-818C-3AE9CA88182F}"/>
              </a:ext>
            </a:extLst>
          </p:cNvPr>
          <p:cNvCxnSpPr>
            <a:cxnSpLocks/>
            <a:stCxn id="48" idx="4"/>
            <a:endCxn id="39" idx="0"/>
          </p:cNvCxnSpPr>
          <p:nvPr/>
        </p:nvCxnSpPr>
        <p:spPr>
          <a:xfrm>
            <a:off x="10926720" y="2257249"/>
            <a:ext cx="51760" cy="1045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639A367-D195-4DD2-A0E2-484D83E5FC9F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9781134" y="2579298"/>
            <a:ext cx="731516" cy="2155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DF19CEB-9454-45B2-AB2C-1971AA423F8A}"/>
              </a:ext>
            </a:extLst>
          </p:cNvPr>
          <p:cNvCxnSpPr>
            <a:cxnSpLocks/>
            <a:stCxn id="39" idx="5"/>
            <a:endCxn id="54" idx="1"/>
          </p:cNvCxnSpPr>
          <p:nvPr/>
        </p:nvCxnSpPr>
        <p:spPr>
          <a:xfrm>
            <a:off x="11076235" y="3514887"/>
            <a:ext cx="534854" cy="917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276F508-BB9B-479F-9AF0-A1297CE37407}"/>
              </a:ext>
            </a:extLst>
          </p:cNvPr>
          <p:cNvCxnSpPr>
            <a:cxnSpLocks/>
            <a:stCxn id="32" idx="5"/>
            <a:endCxn id="52" idx="1"/>
          </p:cNvCxnSpPr>
          <p:nvPr/>
        </p:nvCxnSpPr>
        <p:spPr>
          <a:xfrm>
            <a:off x="9034652" y="5312053"/>
            <a:ext cx="698761" cy="693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楕円 30">
            <a:extLst>
              <a:ext uri="{FF2B5EF4-FFF2-40B4-BE49-F238E27FC236}">
                <a16:creationId xmlns:a16="http://schemas.microsoft.com/office/drawing/2014/main" id="{5D9A366A-D377-4CB1-9EC8-93291F29EA1A}"/>
              </a:ext>
            </a:extLst>
          </p:cNvPr>
          <p:cNvSpPr/>
          <p:nvPr/>
        </p:nvSpPr>
        <p:spPr>
          <a:xfrm>
            <a:off x="8272440" y="3564866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30B11254-6E3C-4F39-BD5C-4CF00EE99851}"/>
              </a:ext>
            </a:extLst>
          </p:cNvPr>
          <p:cNvSpPr/>
          <p:nvPr/>
        </p:nvSpPr>
        <p:spPr>
          <a:xfrm>
            <a:off x="8798651" y="5100364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49A4709F-10D5-4AD6-BB3C-85F03D3C880B}"/>
              </a:ext>
            </a:extLst>
          </p:cNvPr>
          <p:cNvSpPr/>
          <p:nvPr/>
        </p:nvSpPr>
        <p:spPr>
          <a:xfrm>
            <a:off x="9540522" y="2305412"/>
            <a:ext cx="276492" cy="248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19A17543-A713-47B3-A514-D9C4EBC80324}"/>
              </a:ext>
            </a:extLst>
          </p:cNvPr>
          <p:cNvSpPr/>
          <p:nvPr/>
        </p:nvSpPr>
        <p:spPr>
          <a:xfrm>
            <a:off x="10840234" y="3303198"/>
            <a:ext cx="276492" cy="248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E8AC44A3-B064-4AED-8017-6639F907B14B}"/>
              </a:ext>
            </a:extLst>
          </p:cNvPr>
          <p:cNvSpPr/>
          <p:nvPr/>
        </p:nvSpPr>
        <p:spPr>
          <a:xfrm>
            <a:off x="10374404" y="4735180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14242D17-9AA0-4225-9194-995C42BBF0B0}"/>
              </a:ext>
            </a:extLst>
          </p:cNvPr>
          <p:cNvSpPr/>
          <p:nvPr/>
        </p:nvSpPr>
        <p:spPr>
          <a:xfrm>
            <a:off x="10788474" y="2009240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4A68EE56-D680-4D12-9A84-B50ED6BDE337}"/>
              </a:ext>
            </a:extLst>
          </p:cNvPr>
          <p:cNvSpPr/>
          <p:nvPr/>
        </p:nvSpPr>
        <p:spPr>
          <a:xfrm>
            <a:off x="11038640" y="5787602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DB042C14-A0A8-47B0-ADBF-B072B2F78C08}"/>
              </a:ext>
            </a:extLst>
          </p:cNvPr>
          <p:cNvSpPr/>
          <p:nvPr/>
        </p:nvSpPr>
        <p:spPr>
          <a:xfrm>
            <a:off x="9692922" y="5968754"/>
            <a:ext cx="276492" cy="248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79172E19-5B75-41EB-886B-926457105B40}"/>
              </a:ext>
            </a:extLst>
          </p:cNvPr>
          <p:cNvSpPr/>
          <p:nvPr/>
        </p:nvSpPr>
        <p:spPr>
          <a:xfrm>
            <a:off x="8326952" y="2414588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57FA1946-915D-4500-8AD7-4F5F413BB44D}"/>
              </a:ext>
            </a:extLst>
          </p:cNvPr>
          <p:cNvSpPr/>
          <p:nvPr/>
        </p:nvSpPr>
        <p:spPr>
          <a:xfrm>
            <a:off x="11570598" y="4395876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7D29DD33-DE20-4155-89F4-7B593A451EB9}"/>
              </a:ext>
            </a:extLst>
          </p:cNvPr>
          <p:cNvCxnSpPr>
            <a:stCxn id="53" idx="6"/>
            <a:endCxn id="33" idx="2"/>
          </p:cNvCxnSpPr>
          <p:nvPr/>
        </p:nvCxnSpPr>
        <p:spPr>
          <a:xfrm flipV="1">
            <a:off x="8603444" y="2429417"/>
            <a:ext cx="937078" cy="109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0D15281D-7585-4A23-AD17-C6CAB3EE9A9C}"/>
              </a:ext>
            </a:extLst>
          </p:cNvPr>
          <p:cNvCxnSpPr>
            <a:stCxn id="42" idx="6"/>
            <a:endCxn id="54" idx="3"/>
          </p:cNvCxnSpPr>
          <p:nvPr/>
        </p:nvCxnSpPr>
        <p:spPr>
          <a:xfrm flipV="1">
            <a:off x="10650896" y="4607565"/>
            <a:ext cx="960193" cy="251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8B05C1FA-4961-4D91-9A55-1F7B000CAC44}"/>
              </a:ext>
            </a:extLst>
          </p:cNvPr>
          <p:cNvCxnSpPr>
            <a:stCxn id="42" idx="5"/>
            <a:endCxn id="51" idx="1"/>
          </p:cNvCxnSpPr>
          <p:nvPr/>
        </p:nvCxnSpPr>
        <p:spPr>
          <a:xfrm>
            <a:off x="10610405" y="4946869"/>
            <a:ext cx="468726" cy="877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2EF59852-AA4D-4000-8D9D-D7A4A22101A4}"/>
              </a:ext>
            </a:extLst>
          </p:cNvPr>
          <p:cNvCxnSpPr>
            <a:cxnSpLocks/>
            <a:stCxn id="52" idx="6"/>
            <a:endCxn id="51" idx="3"/>
          </p:cNvCxnSpPr>
          <p:nvPr/>
        </p:nvCxnSpPr>
        <p:spPr>
          <a:xfrm flipV="1">
            <a:off x="9969414" y="5999291"/>
            <a:ext cx="1109717" cy="93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B1BE9500-EC7F-4A87-B4F9-365631B26C44}"/>
                  </a:ext>
                </a:extLst>
              </p:cNvPr>
              <p:cNvSpPr txBox="1"/>
              <p:nvPr/>
            </p:nvSpPr>
            <p:spPr>
              <a:xfrm>
                <a:off x="9461668" y="1791121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B1BE9500-EC7F-4A87-B4F9-365631B26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668" y="1791121"/>
                <a:ext cx="50774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C2CF261-253D-417E-890C-D8320166D402}"/>
                  </a:ext>
                </a:extLst>
              </p:cNvPr>
              <p:cNvSpPr txBox="1"/>
              <p:nvPr/>
            </p:nvSpPr>
            <p:spPr>
              <a:xfrm>
                <a:off x="9294894" y="5868531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C2CF261-253D-417E-890C-D8320166D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894" y="5868531"/>
                <a:ext cx="50774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180682BE-DE20-4E7C-803E-2E2A5E4CFBB5}"/>
                  </a:ext>
                </a:extLst>
              </p:cNvPr>
              <p:cNvSpPr txBox="1"/>
              <p:nvPr/>
            </p:nvSpPr>
            <p:spPr>
              <a:xfrm>
                <a:off x="11037422" y="3039073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180682BE-DE20-4E7C-803E-2E2A5E4CF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7422" y="3039073"/>
                <a:ext cx="50774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EF321C7-300A-4793-BDA2-8BCC6B8C7F5E}"/>
              </a:ext>
            </a:extLst>
          </p:cNvPr>
          <p:cNvSpPr txBox="1"/>
          <p:nvPr/>
        </p:nvSpPr>
        <p:spPr>
          <a:xfrm>
            <a:off x="7864800" y="1584960"/>
            <a:ext cx="93385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YES</a:t>
            </a:r>
            <a:endParaRPr kumimoji="1" lang="ja-JP" altLang="en-US" sz="2800" dirty="0"/>
          </a:p>
        </p:txBody>
      </p:sp>
      <p:sp>
        <p:nvSpPr>
          <p:cNvPr id="34" name="楕円 33">
            <a:extLst>
              <a:ext uri="{FF2B5EF4-FFF2-40B4-BE49-F238E27FC236}">
                <a16:creationId xmlns:a16="http://schemas.microsoft.com/office/drawing/2014/main" id="{EDDFDB82-C81D-438C-8CB1-394F29EA4B9A}"/>
              </a:ext>
            </a:extLst>
          </p:cNvPr>
          <p:cNvSpPr/>
          <p:nvPr/>
        </p:nvSpPr>
        <p:spPr>
          <a:xfrm>
            <a:off x="399416" y="6397195"/>
            <a:ext cx="276492" cy="248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2C45129-7D7F-4410-BB26-AAAAB623F5C2}"/>
              </a:ext>
            </a:extLst>
          </p:cNvPr>
          <p:cNvSpPr txBox="1"/>
          <p:nvPr/>
        </p:nvSpPr>
        <p:spPr>
          <a:xfrm>
            <a:off x="762173" y="6331789"/>
            <a:ext cx="355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/>
              <a:t>erminals (nodes who have </a:t>
            </a:r>
            <a:r>
              <a:rPr lang="en-US" altLang="ja-JP" dirty="0"/>
              <a:t>data</a:t>
            </a:r>
            <a:r>
              <a:rPr kumimoji="1" lang="en-US" altLang="ja-JP" dirty="0"/>
              <a:t>) </a:t>
            </a:r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CF9BC0-BDDF-4958-A34B-CD4AB518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673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5E8A67-0E71-4CCD-B546-9C717902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870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</a:rPr>
              <a:t>Our Problem: Equality of Replicated Data</a:t>
            </a:r>
            <a:endParaRPr kumimoji="1" lang="ja-JP" altLang="en-US" sz="4000" dirty="0">
              <a:solidFill>
                <a:schemeClr val="accent6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D547D8-A2C0-4C1A-AA9D-9AE5AA71A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Replicated data on a network</a:t>
            </a:r>
          </a:p>
          <a:p>
            <a:r>
              <a:rPr lang="en-US" altLang="ja-JP" dirty="0"/>
              <a:t>Are all data identical?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05D5B716-A8C0-484C-B86D-E919CCD30855}"/>
              </a:ext>
            </a:extLst>
          </p:cNvPr>
          <p:cNvCxnSpPr>
            <a:cxnSpLocks/>
            <a:stCxn id="33" idx="3"/>
            <a:endCxn id="31" idx="7"/>
          </p:cNvCxnSpPr>
          <p:nvPr/>
        </p:nvCxnSpPr>
        <p:spPr>
          <a:xfrm flipH="1">
            <a:off x="8508441" y="2517101"/>
            <a:ext cx="1072572" cy="10840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C5AFAB6D-B636-42D9-88FD-42ED865DB342}"/>
              </a:ext>
            </a:extLst>
          </p:cNvPr>
          <p:cNvCxnSpPr>
            <a:cxnSpLocks/>
            <a:stCxn id="31" idx="6"/>
            <a:endCxn id="39" idx="2"/>
          </p:cNvCxnSpPr>
          <p:nvPr/>
        </p:nvCxnSpPr>
        <p:spPr>
          <a:xfrm flipV="1">
            <a:off x="8548932" y="3427203"/>
            <a:ext cx="2291302" cy="261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6E0C2C4E-E551-4C88-A770-1DE718F96D35}"/>
              </a:ext>
            </a:extLst>
          </p:cNvPr>
          <p:cNvCxnSpPr>
            <a:cxnSpLocks/>
            <a:stCxn id="31" idx="4"/>
            <a:endCxn id="32" idx="0"/>
          </p:cNvCxnSpPr>
          <p:nvPr/>
        </p:nvCxnSpPr>
        <p:spPr>
          <a:xfrm>
            <a:off x="8410686" y="3812875"/>
            <a:ext cx="526211" cy="12874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AC69E883-1232-4503-9E58-F05E0727770B}"/>
              </a:ext>
            </a:extLst>
          </p:cNvPr>
          <p:cNvCxnSpPr>
            <a:cxnSpLocks/>
            <a:stCxn id="32" idx="6"/>
            <a:endCxn id="42" idx="3"/>
          </p:cNvCxnSpPr>
          <p:nvPr/>
        </p:nvCxnSpPr>
        <p:spPr>
          <a:xfrm flipV="1">
            <a:off x="9075143" y="4946869"/>
            <a:ext cx="1339752" cy="27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83B27944-FFA6-4459-8AC3-82CBDD083C83}"/>
              </a:ext>
            </a:extLst>
          </p:cNvPr>
          <p:cNvCxnSpPr>
            <a:cxnSpLocks/>
            <a:stCxn id="31" idx="5"/>
            <a:endCxn id="42" idx="1"/>
          </p:cNvCxnSpPr>
          <p:nvPr/>
        </p:nvCxnSpPr>
        <p:spPr>
          <a:xfrm>
            <a:off x="8508441" y="3776555"/>
            <a:ext cx="1906454" cy="9949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20">
            <a:extLst>
              <a:ext uri="{FF2B5EF4-FFF2-40B4-BE49-F238E27FC236}">
                <a16:creationId xmlns:a16="http://schemas.microsoft.com/office/drawing/2014/main" id="{8D71E272-1E88-4D3E-818C-3AE9CA88182F}"/>
              </a:ext>
            </a:extLst>
          </p:cNvPr>
          <p:cNvCxnSpPr>
            <a:cxnSpLocks/>
            <a:stCxn id="48" idx="4"/>
            <a:endCxn id="39" idx="0"/>
          </p:cNvCxnSpPr>
          <p:nvPr/>
        </p:nvCxnSpPr>
        <p:spPr>
          <a:xfrm>
            <a:off x="10926720" y="2257249"/>
            <a:ext cx="51760" cy="10459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1639A367-D195-4DD2-A0E2-484D83E5FC9F}"/>
              </a:ext>
            </a:extLst>
          </p:cNvPr>
          <p:cNvCxnSpPr>
            <a:cxnSpLocks/>
            <a:endCxn id="42" idx="0"/>
          </p:cNvCxnSpPr>
          <p:nvPr/>
        </p:nvCxnSpPr>
        <p:spPr>
          <a:xfrm>
            <a:off x="9781134" y="2579298"/>
            <a:ext cx="731516" cy="2155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FDF19CEB-9454-45B2-AB2C-1971AA423F8A}"/>
              </a:ext>
            </a:extLst>
          </p:cNvPr>
          <p:cNvCxnSpPr>
            <a:cxnSpLocks/>
            <a:stCxn id="39" idx="5"/>
            <a:endCxn id="54" idx="1"/>
          </p:cNvCxnSpPr>
          <p:nvPr/>
        </p:nvCxnSpPr>
        <p:spPr>
          <a:xfrm>
            <a:off x="11076235" y="3514887"/>
            <a:ext cx="534854" cy="9173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276F508-BB9B-479F-9AF0-A1297CE37407}"/>
              </a:ext>
            </a:extLst>
          </p:cNvPr>
          <p:cNvCxnSpPr>
            <a:cxnSpLocks/>
            <a:stCxn id="32" idx="5"/>
            <a:endCxn id="52" idx="1"/>
          </p:cNvCxnSpPr>
          <p:nvPr/>
        </p:nvCxnSpPr>
        <p:spPr>
          <a:xfrm>
            <a:off x="9034652" y="5312053"/>
            <a:ext cx="698761" cy="6930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楕円 30">
            <a:extLst>
              <a:ext uri="{FF2B5EF4-FFF2-40B4-BE49-F238E27FC236}">
                <a16:creationId xmlns:a16="http://schemas.microsoft.com/office/drawing/2014/main" id="{5D9A366A-D377-4CB1-9EC8-93291F29EA1A}"/>
              </a:ext>
            </a:extLst>
          </p:cNvPr>
          <p:cNvSpPr/>
          <p:nvPr/>
        </p:nvSpPr>
        <p:spPr>
          <a:xfrm>
            <a:off x="8272440" y="3564866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30B11254-6E3C-4F39-BD5C-4CF00EE99851}"/>
              </a:ext>
            </a:extLst>
          </p:cNvPr>
          <p:cNvSpPr/>
          <p:nvPr/>
        </p:nvSpPr>
        <p:spPr>
          <a:xfrm>
            <a:off x="8798651" y="5100364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楕円 32">
            <a:extLst>
              <a:ext uri="{FF2B5EF4-FFF2-40B4-BE49-F238E27FC236}">
                <a16:creationId xmlns:a16="http://schemas.microsoft.com/office/drawing/2014/main" id="{49A4709F-10D5-4AD6-BB3C-85F03D3C880B}"/>
              </a:ext>
            </a:extLst>
          </p:cNvPr>
          <p:cNvSpPr/>
          <p:nvPr/>
        </p:nvSpPr>
        <p:spPr>
          <a:xfrm>
            <a:off x="9540522" y="2305412"/>
            <a:ext cx="276492" cy="248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19A17543-A713-47B3-A514-D9C4EBC80324}"/>
              </a:ext>
            </a:extLst>
          </p:cNvPr>
          <p:cNvSpPr/>
          <p:nvPr/>
        </p:nvSpPr>
        <p:spPr>
          <a:xfrm>
            <a:off x="10840234" y="3303198"/>
            <a:ext cx="276492" cy="248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E8AC44A3-B064-4AED-8017-6639F907B14B}"/>
              </a:ext>
            </a:extLst>
          </p:cNvPr>
          <p:cNvSpPr/>
          <p:nvPr/>
        </p:nvSpPr>
        <p:spPr>
          <a:xfrm>
            <a:off x="10374404" y="4735180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14242D17-9AA0-4225-9194-995C42BBF0B0}"/>
              </a:ext>
            </a:extLst>
          </p:cNvPr>
          <p:cNvSpPr/>
          <p:nvPr/>
        </p:nvSpPr>
        <p:spPr>
          <a:xfrm>
            <a:off x="10788474" y="2009240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楕円 50">
            <a:extLst>
              <a:ext uri="{FF2B5EF4-FFF2-40B4-BE49-F238E27FC236}">
                <a16:creationId xmlns:a16="http://schemas.microsoft.com/office/drawing/2014/main" id="{4A68EE56-D680-4D12-9A84-B50ED6BDE337}"/>
              </a:ext>
            </a:extLst>
          </p:cNvPr>
          <p:cNvSpPr/>
          <p:nvPr/>
        </p:nvSpPr>
        <p:spPr>
          <a:xfrm>
            <a:off x="11038640" y="5787602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DB042C14-A0A8-47B0-ADBF-B072B2F78C08}"/>
              </a:ext>
            </a:extLst>
          </p:cNvPr>
          <p:cNvSpPr/>
          <p:nvPr/>
        </p:nvSpPr>
        <p:spPr>
          <a:xfrm>
            <a:off x="9692922" y="5968754"/>
            <a:ext cx="276492" cy="248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楕円 52">
            <a:extLst>
              <a:ext uri="{FF2B5EF4-FFF2-40B4-BE49-F238E27FC236}">
                <a16:creationId xmlns:a16="http://schemas.microsoft.com/office/drawing/2014/main" id="{79172E19-5B75-41EB-886B-926457105B40}"/>
              </a:ext>
            </a:extLst>
          </p:cNvPr>
          <p:cNvSpPr/>
          <p:nvPr/>
        </p:nvSpPr>
        <p:spPr>
          <a:xfrm>
            <a:off x="8326952" y="2414588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楕円 53">
            <a:extLst>
              <a:ext uri="{FF2B5EF4-FFF2-40B4-BE49-F238E27FC236}">
                <a16:creationId xmlns:a16="http://schemas.microsoft.com/office/drawing/2014/main" id="{57FA1946-915D-4500-8AD7-4F5F413BB44D}"/>
              </a:ext>
            </a:extLst>
          </p:cNvPr>
          <p:cNvSpPr/>
          <p:nvPr/>
        </p:nvSpPr>
        <p:spPr>
          <a:xfrm>
            <a:off x="11570598" y="4395876"/>
            <a:ext cx="276492" cy="24800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7D29DD33-DE20-4155-89F4-7B593A451EB9}"/>
              </a:ext>
            </a:extLst>
          </p:cNvPr>
          <p:cNvCxnSpPr>
            <a:stCxn id="53" idx="6"/>
            <a:endCxn id="33" idx="2"/>
          </p:cNvCxnSpPr>
          <p:nvPr/>
        </p:nvCxnSpPr>
        <p:spPr>
          <a:xfrm flipV="1">
            <a:off x="8603444" y="2429417"/>
            <a:ext cx="937078" cy="109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0D15281D-7585-4A23-AD17-C6CAB3EE9A9C}"/>
              </a:ext>
            </a:extLst>
          </p:cNvPr>
          <p:cNvCxnSpPr>
            <a:stCxn id="42" idx="6"/>
            <a:endCxn id="54" idx="3"/>
          </p:cNvCxnSpPr>
          <p:nvPr/>
        </p:nvCxnSpPr>
        <p:spPr>
          <a:xfrm flipV="1">
            <a:off x="10650896" y="4607565"/>
            <a:ext cx="960193" cy="2516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8B05C1FA-4961-4D91-9A55-1F7B000CAC44}"/>
              </a:ext>
            </a:extLst>
          </p:cNvPr>
          <p:cNvCxnSpPr>
            <a:stCxn id="42" idx="5"/>
            <a:endCxn id="51" idx="1"/>
          </p:cNvCxnSpPr>
          <p:nvPr/>
        </p:nvCxnSpPr>
        <p:spPr>
          <a:xfrm>
            <a:off x="10610405" y="4946869"/>
            <a:ext cx="468726" cy="8770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コネクタ 65">
            <a:extLst>
              <a:ext uri="{FF2B5EF4-FFF2-40B4-BE49-F238E27FC236}">
                <a16:creationId xmlns:a16="http://schemas.microsoft.com/office/drawing/2014/main" id="{2EF59852-AA4D-4000-8D9D-D7A4A22101A4}"/>
              </a:ext>
            </a:extLst>
          </p:cNvPr>
          <p:cNvCxnSpPr>
            <a:cxnSpLocks/>
            <a:stCxn id="52" idx="6"/>
            <a:endCxn id="51" idx="3"/>
          </p:cNvCxnSpPr>
          <p:nvPr/>
        </p:nvCxnSpPr>
        <p:spPr>
          <a:xfrm flipV="1">
            <a:off x="9969414" y="5999291"/>
            <a:ext cx="1109717" cy="934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B1BE9500-EC7F-4A87-B4F9-365631B26C44}"/>
                  </a:ext>
                </a:extLst>
              </p:cNvPr>
              <p:cNvSpPr txBox="1"/>
              <p:nvPr/>
            </p:nvSpPr>
            <p:spPr>
              <a:xfrm>
                <a:off x="9461668" y="1791121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B1BE9500-EC7F-4A87-B4F9-365631B26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1668" y="1791121"/>
                <a:ext cx="50774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C2CF261-253D-417E-890C-D8320166D402}"/>
                  </a:ext>
                </a:extLst>
              </p:cNvPr>
              <p:cNvSpPr txBox="1"/>
              <p:nvPr/>
            </p:nvSpPr>
            <p:spPr>
              <a:xfrm>
                <a:off x="9294894" y="5868531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BC2CF261-253D-417E-890C-D8320166D4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4894" y="5868531"/>
                <a:ext cx="50774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180682BE-DE20-4E7C-803E-2E2A5E4CFBB5}"/>
                  </a:ext>
                </a:extLst>
              </p:cNvPr>
              <p:cNvSpPr txBox="1"/>
              <p:nvPr/>
            </p:nvSpPr>
            <p:spPr>
              <a:xfrm>
                <a:off x="11071926" y="3039073"/>
                <a:ext cx="50774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sz="3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180682BE-DE20-4E7C-803E-2E2A5E4CFB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926" y="3039073"/>
                <a:ext cx="507746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A4C4DB6D-886B-41FC-BA98-F854747FB4E7}"/>
              </a:ext>
            </a:extLst>
          </p:cNvPr>
          <p:cNvSpPr txBox="1"/>
          <p:nvPr/>
        </p:nvSpPr>
        <p:spPr>
          <a:xfrm>
            <a:off x="7864800" y="1584960"/>
            <a:ext cx="93385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NO</a:t>
            </a:r>
            <a:endParaRPr kumimoji="1" lang="ja-JP" altLang="en-US" sz="2800" dirty="0"/>
          </a:p>
        </p:txBody>
      </p:sp>
      <p:sp>
        <p:nvSpPr>
          <p:cNvPr id="35" name="楕円 34">
            <a:extLst>
              <a:ext uri="{FF2B5EF4-FFF2-40B4-BE49-F238E27FC236}">
                <a16:creationId xmlns:a16="http://schemas.microsoft.com/office/drawing/2014/main" id="{0F915AA8-F012-4A52-B2FF-354A04AB8360}"/>
              </a:ext>
            </a:extLst>
          </p:cNvPr>
          <p:cNvSpPr/>
          <p:nvPr/>
        </p:nvSpPr>
        <p:spPr>
          <a:xfrm>
            <a:off x="399416" y="6397195"/>
            <a:ext cx="276492" cy="248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5AA5368-EF8C-4767-B00F-95C277469950}"/>
              </a:ext>
            </a:extLst>
          </p:cNvPr>
          <p:cNvSpPr txBox="1"/>
          <p:nvPr/>
        </p:nvSpPr>
        <p:spPr>
          <a:xfrm>
            <a:off x="762173" y="6331789"/>
            <a:ext cx="355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/>
              <a:t>erminals (nodes who have </a:t>
            </a:r>
            <a:r>
              <a:rPr lang="en-US" altLang="ja-JP" dirty="0"/>
              <a:t>data</a:t>
            </a:r>
            <a:r>
              <a:rPr kumimoji="1" lang="en-US" altLang="ja-JP" dirty="0"/>
              <a:t>) 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F8F4724-B9A5-4E98-A751-246C6E905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3197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5E8A67-0E71-4CCD-B546-9C7179025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498" y="365125"/>
            <a:ext cx="10515600" cy="1325563"/>
          </a:xfrm>
        </p:spPr>
        <p:txBody>
          <a:bodyPr>
            <a:normAutofit/>
          </a:bodyPr>
          <a:lstStyle/>
          <a:p>
            <a:r>
              <a:rPr kumimoji="1" lang="en-US" altLang="ja-JP" sz="4000" dirty="0">
                <a:solidFill>
                  <a:schemeClr val="accent6"/>
                </a:solidFill>
              </a:rPr>
              <a:t>Our Problem: Equality of Replicated Data</a:t>
            </a:r>
            <a:endParaRPr kumimoji="1" lang="ja-JP" altLang="en-US" sz="4000" dirty="0">
              <a:solidFill>
                <a:schemeClr val="accent6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id="{4CD547D8-A2C0-4C1A-AA9D-9AE5AA71A12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5953491" cy="4351338"/>
              </a:xfrm>
            </p:spPr>
            <p:txBody>
              <a:bodyPr/>
              <a:lstStyle/>
              <a:p>
                <a:r>
                  <a:rPr kumimoji="1" lang="en-US" altLang="ja-JP" dirty="0"/>
                  <a:t>Replicated data on a network</a:t>
                </a:r>
              </a:p>
              <a:p>
                <a:r>
                  <a:rPr lang="en-US" altLang="ja-JP" dirty="0"/>
                  <a:t>Are all data identical?</a:t>
                </a:r>
                <a:r>
                  <a:rPr kumimoji="1" lang="en-US" altLang="ja-JP" dirty="0"/>
                  <a:t> </a:t>
                </a:r>
              </a:p>
              <a:p>
                <a:r>
                  <a:rPr kumimoji="1" lang="en-US" altLang="ja-JP" dirty="0"/>
                  <a:t>No O(1) round protocol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ja-JP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ja-JP" dirty="0"/>
                  <a:t> rounds are needed (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ja-JP" altLang="en-US" dirty="0"/>
                  <a:t>：</a:t>
                </a:r>
                <a:r>
                  <a:rPr lang="en-US" altLang="ja-JP" dirty="0"/>
                  <a:t>diameter of the network)</a:t>
                </a:r>
              </a:p>
              <a:p>
                <a:pPr lvl="1"/>
                <a:r>
                  <a:rPr lang="en-US" altLang="ja-JP" dirty="0"/>
                  <a:t>We assume the nodes do not share prior randomness &amp; entanglement</a:t>
                </a:r>
                <a:endParaRPr kumimoji="1" lang="en-US" altLang="ja-JP" dirty="0"/>
              </a:p>
              <a:p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1 round “NP-like” protocol (</a:t>
                </a:r>
                <a:r>
                  <a:rPr kumimoji="1" lang="en-US" altLang="ja-JP" dirty="0">
                    <a:solidFill>
                      <a:srgbClr val="FF0000"/>
                    </a:solidFill>
                  </a:rPr>
                  <a:t>distributed certification</a:t>
                </a:r>
                <a:r>
                  <a:rPr kumimoji="1" lang="en-US" altLang="ja-JP" dirty="0"/>
                  <a:t>)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4CD547D8-A2C0-4C1A-AA9D-9AE5AA71A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5953491" cy="4351338"/>
              </a:xfrm>
              <a:blipFill rotWithShape="0">
                <a:blip r:embed="rId3"/>
                <a:stretch>
                  <a:fillRect l="-1740" t="-2381" r="-51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2D02BD3-F78D-4A24-9AA8-6D1C8BB95344}"/>
              </a:ext>
            </a:extLst>
          </p:cNvPr>
          <p:cNvGrpSpPr/>
          <p:nvPr/>
        </p:nvGrpSpPr>
        <p:grpSpPr>
          <a:xfrm>
            <a:off x="8272440" y="1791121"/>
            <a:ext cx="3574650" cy="4662185"/>
            <a:chOff x="8272440" y="1791121"/>
            <a:chExt cx="3574650" cy="4662185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05D5B716-A8C0-484C-B86D-E919CCD30855}"/>
                </a:ext>
              </a:extLst>
            </p:cNvPr>
            <p:cNvCxnSpPr>
              <a:cxnSpLocks/>
              <a:stCxn id="33" idx="3"/>
              <a:endCxn id="31" idx="7"/>
            </p:cNvCxnSpPr>
            <p:nvPr/>
          </p:nvCxnSpPr>
          <p:spPr>
            <a:xfrm flipH="1">
              <a:off x="8508441" y="2517101"/>
              <a:ext cx="1072572" cy="10840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C5AFAB6D-B636-42D9-88FD-42ED865DB342}"/>
                </a:ext>
              </a:extLst>
            </p:cNvPr>
            <p:cNvCxnSpPr>
              <a:cxnSpLocks/>
              <a:stCxn id="31" idx="6"/>
              <a:endCxn id="39" idx="2"/>
            </p:cNvCxnSpPr>
            <p:nvPr/>
          </p:nvCxnSpPr>
          <p:spPr>
            <a:xfrm flipV="1">
              <a:off x="8548932" y="3427203"/>
              <a:ext cx="2291302" cy="2616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6E0C2C4E-E551-4C88-A770-1DE718F96D35}"/>
                </a:ext>
              </a:extLst>
            </p:cNvPr>
            <p:cNvCxnSpPr>
              <a:cxnSpLocks/>
              <a:stCxn id="31" idx="4"/>
              <a:endCxn id="32" idx="0"/>
            </p:cNvCxnSpPr>
            <p:nvPr/>
          </p:nvCxnSpPr>
          <p:spPr>
            <a:xfrm>
              <a:off x="8410686" y="3812875"/>
              <a:ext cx="526211" cy="1287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AC69E883-1232-4503-9E58-F05E0727770B}"/>
                </a:ext>
              </a:extLst>
            </p:cNvPr>
            <p:cNvCxnSpPr>
              <a:cxnSpLocks/>
              <a:stCxn id="32" idx="6"/>
              <a:endCxn id="42" idx="3"/>
            </p:cNvCxnSpPr>
            <p:nvPr/>
          </p:nvCxnSpPr>
          <p:spPr>
            <a:xfrm flipV="1">
              <a:off x="9075143" y="4946869"/>
              <a:ext cx="1339752" cy="277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83B27944-FFA6-4459-8AC3-82CBDD083C83}"/>
                </a:ext>
              </a:extLst>
            </p:cNvPr>
            <p:cNvCxnSpPr>
              <a:cxnSpLocks/>
              <a:stCxn id="31" idx="5"/>
              <a:endCxn id="42" idx="1"/>
            </p:cNvCxnSpPr>
            <p:nvPr/>
          </p:nvCxnSpPr>
          <p:spPr>
            <a:xfrm>
              <a:off x="8508441" y="3776555"/>
              <a:ext cx="1906454" cy="994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コネクタ 20">
              <a:extLst>
                <a:ext uri="{FF2B5EF4-FFF2-40B4-BE49-F238E27FC236}">
                  <a16:creationId xmlns:a16="http://schemas.microsoft.com/office/drawing/2014/main" id="{8D71E272-1E88-4D3E-818C-3AE9CA88182F}"/>
                </a:ext>
              </a:extLst>
            </p:cNvPr>
            <p:cNvCxnSpPr>
              <a:cxnSpLocks/>
              <a:stCxn id="48" idx="4"/>
              <a:endCxn id="39" idx="0"/>
            </p:cNvCxnSpPr>
            <p:nvPr/>
          </p:nvCxnSpPr>
          <p:spPr>
            <a:xfrm>
              <a:off x="10926720" y="2257249"/>
              <a:ext cx="51760" cy="1045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1639A367-D195-4DD2-A0E2-484D83E5FC9F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>
              <a:off x="9781134" y="2579298"/>
              <a:ext cx="731516" cy="21558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FDF19CEB-9454-45B2-AB2C-1971AA423F8A}"/>
                </a:ext>
              </a:extLst>
            </p:cNvPr>
            <p:cNvCxnSpPr>
              <a:cxnSpLocks/>
              <a:stCxn id="39" idx="5"/>
              <a:endCxn id="54" idx="1"/>
            </p:cNvCxnSpPr>
            <p:nvPr/>
          </p:nvCxnSpPr>
          <p:spPr>
            <a:xfrm>
              <a:off x="11076235" y="3514887"/>
              <a:ext cx="534854" cy="917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>
              <a:extLst>
                <a:ext uri="{FF2B5EF4-FFF2-40B4-BE49-F238E27FC236}">
                  <a16:creationId xmlns:a16="http://schemas.microsoft.com/office/drawing/2014/main" id="{B276F508-BB9B-479F-9AF0-A1297CE37407}"/>
                </a:ext>
              </a:extLst>
            </p:cNvPr>
            <p:cNvCxnSpPr>
              <a:cxnSpLocks/>
              <a:stCxn id="32" idx="5"/>
              <a:endCxn id="52" idx="1"/>
            </p:cNvCxnSpPr>
            <p:nvPr/>
          </p:nvCxnSpPr>
          <p:spPr>
            <a:xfrm>
              <a:off x="9034652" y="5312053"/>
              <a:ext cx="698761" cy="693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5D9A366A-D377-4CB1-9EC8-93291F29EA1A}"/>
                </a:ext>
              </a:extLst>
            </p:cNvPr>
            <p:cNvSpPr/>
            <p:nvPr/>
          </p:nvSpPr>
          <p:spPr>
            <a:xfrm>
              <a:off x="8272440" y="3564866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楕円 31">
              <a:extLst>
                <a:ext uri="{FF2B5EF4-FFF2-40B4-BE49-F238E27FC236}">
                  <a16:creationId xmlns:a16="http://schemas.microsoft.com/office/drawing/2014/main" id="{30B11254-6E3C-4F39-BD5C-4CF00EE99851}"/>
                </a:ext>
              </a:extLst>
            </p:cNvPr>
            <p:cNvSpPr/>
            <p:nvPr/>
          </p:nvSpPr>
          <p:spPr>
            <a:xfrm>
              <a:off x="8798651" y="5100364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49A4709F-10D5-4AD6-BB3C-85F03D3C880B}"/>
                </a:ext>
              </a:extLst>
            </p:cNvPr>
            <p:cNvSpPr/>
            <p:nvPr/>
          </p:nvSpPr>
          <p:spPr>
            <a:xfrm>
              <a:off x="9540522" y="2305412"/>
              <a:ext cx="276492" cy="248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楕円 38">
              <a:extLst>
                <a:ext uri="{FF2B5EF4-FFF2-40B4-BE49-F238E27FC236}">
                  <a16:creationId xmlns:a16="http://schemas.microsoft.com/office/drawing/2014/main" id="{19A17543-A713-47B3-A514-D9C4EBC80324}"/>
                </a:ext>
              </a:extLst>
            </p:cNvPr>
            <p:cNvSpPr/>
            <p:nvPr/>
          </p:nvSpPr>
          <p:spPr>
            <a:xfrm>
              <a:off x="10840234" y="3303198"/>
              <a:ext cx="276492" cy="248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楕円 41">
              <a:extLst>
                <a:ext uri="{FF2B5EF4-FFF2-40B4-BE49-F238E27FC236}">
                  <a16:creationId xmlns:a16="http://schemas.microsoft.com/office/drawing/2014/main" id="{E8AC44A3-B064-4AED-8017-6639F907B14B}"/>
                </a:ext>
              </a:extLst>
            </p:cNvPr>
            <p:cNvSpPr/>
            <p:nvPr/>
          </p:nvSpPr>
          <p:spPr>
            <a:xfrm>
              <a:off x="10374404" y="4735180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14242D17-9AA0-4225-9194-995C42BBF0B0}"/>
                </a:ext>
              </a:extLst>
            </p:cNvPr>
            <p:cNvSpPr/>
            <p:nvPr/>
          </p:nvSpPr>
          <p:spPr>
            <a:xfrm>
              <a:off x="10788474" y="2009240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楕円 50">
              <a:extLst>
                <a:ext uri="{FF2B5EF4-FFF2-40B4-BE49-F238E27FC236}">
                  <a16:creationId xmlns:a16="http://schemas.microsoft.com/office/drawing/2014/main" id="{4A68EE56-D680-4D12-9A84-B50ED6BDE337}"/>
                </a:ext>
              </a:extLst>
            </p:cNvPr>
            <p:cNvSpPr/>
            <p:nvPr/>
          </p:nvSpPr>
          <p:spPr>
            <a:xfrm>
              <a:off x="11038640" y="5787602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楕円 51">
              <a:extLst>
                <a:ext uri="{FF2B5EF4-FFF2-40B4-BE49-F238E27FC236}">
                  <a16:creationId xmlns:a16="http://schemas.microsoft.com/office/drawing/2014/main" id="{DB042C14-A0A8-47B0-ADBF-B072B2F78C08}"/>
                </a:ext>
              </a:extLst>
            </p:cNvPr>
            <p:cNvSpPr/>
            <p:nvPr/>
          </p:nvSpPr>
          <p:spPr>
            <a:xfrm>
              <a:off x="9692922" y="5968754"/>
              <a:ext cx="276492" cy="248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楕円 52">
              <a:extLst>
                <a:ext uri="{FF2B5EF4-FFF2-40B4-BE49-F238E27FC236}">
                  <a16:creationId xmlns:a16="http://schemas.microsoft.com/office/drawing/2014/main" id="{79172E19-5B75-41EB-886B-926457105B40}"/>
                </a:ext>
              </a:extLst>
            </p:cNvPr>
            <p:cNvSpPr/>
            <p:nvPr/>
          </p:nvSpPr>
          <p:spPr>
            <a:xfrm>
              <a:off x="8326952" y="2414588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楕円 53">
              <a:extLst>
                <a:ext uri="{FF2B5EF4-FFF2-40B4-BE49-F238E27FC236}">
                  <a16:creationId xmlns:a16="http://schemas.microsoft.com/office/drawing/2014/main" id="{57FA1946-915D-4500-8AD7-4F5F413BB44D}"/>
                </a:ext>
              </a:extLst>
            </p:cNvPr>
            <p:cNvSpPr/>
            <p:nvPr/>
          </p:nvSpPr>
          <p:spPr>
            <a:xfrm>
              <a:off x="11570598" y="4395876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60" name="直線コネクタ 59">
              <a:extLst>
                <a:ext uri="{FF2B5EF4-FFF2-40B4-BE49-F238E27FC236}">
                  <a16:creationId xmlns:a16="http://schemas.microsoft.com/office/drawing/2014/main" id="{7D29DD33-DE20-4155-89F4-7B593A451EB9}"/>
                </a:ext>
              </a:extLst>
            </p:cNvPr>
            <p:cNvCxnSpPr>
              <a:stCxn id="53" idx="6"/>
              <a:endCxn id="33" idx="2"/>
            </p:cNvCxnSpPr>
            <p:nvPr/>
          </p:nvCxnSpPr>
          <p:spPr>
            <a:xfrm flipV="1">
              <a:off x="8603444" y="2429417"/>
              <a:ext cx="937078" cy="109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線コネクタ 61">
              <a:extLst>
                <a:ext uri="{FF2B5EF4-FFF2-40B4-BE49-F238E27FC236}">
                  <a16:creationId xmlns:a16="http://schemas.microsoft.com/office/drawing/2014/main" id="{0D15281D-7585-4A23-AD17-C6CAB3EE9A9C}"/>
                </a:ext>
              </a:extLst>
            </p:cNvPr>
            <p:cNvCxnSpPr>
              <a:stCxn id="42" idx="6"/>
              <a:endCxn id="54" idx="3"/>
            </p:cNvCxnSpPr>
            <p:nvPr/>
          </p:nvCxnSpPr>
          <p:spPr>
            <a:xfrm flipV="1">
              <a:off x="10650896" y="4607565"/>
              <a:ext cx="960193" cy="251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コネクタ 63">
              <a:extLst>
                <a:ext uri="{FF2B5EF4-FFF2-40B4-BE49-F238E27FC236}">
                  <a16:creationId xmlns:a16="http://schemas.microsoft.com/office/drawing/2014/main" id="{8B05C1FA-4961-4D91-9A55-1F7B000CAC44}"/>
                </a:ext>
              </a:extLst>
            </p:cNvPr>
            <p:cNvCxnSpPr>
              <a:stCxn id="42" idx="5"/>
              <a:endCxn id="51" idx="1"/>
            </p:cNvCxnSpPr>
            <p:nvPr/>
          </p:nvCxnSpPr>
          <p:spPr>
            <a:xfrm>
              <a:off x="10610405" y="4946869"/>
              <a:ext cx="468726" cy="877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コネクタ 65">
              <a:extLst>
                <a:ext uri="{FF2B5EF4-FFF2-40B4-BE49-F238E27FC236}">
                  <a16:creationId xmlns:a16="http://schemas.microsoft.com/office/drawing/2014/main" id="{2EF59852-AA4D-4000-8D9D-D7A4A22101A4}"/>
                </a:ext>
              </a:extLst>
            </p:cNvPr>
            <p:cNvCxnSpPr>
              <a:cxnSpLocks/>
              <a:stCxn id="52" idx="6"/>
              <a:endCxn id="51" idx="3"/>
            </p:cNvCxnSpPr>
            <p:nvPr/>
          </p:nvCxnSpPr>
          <p:spPr>
            <a:xfrm flipV="1">
              <a:off x="9969414" y="5999291"/>
              <a:ext cx="1109717" cy="93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テキスト ボックス 67">
                  <a:extLst>
                    <a:ext uri="{FF2B5EF4-FFF2-40B4-BE49-F238E27FC236}">
                      <a16:creationId xmlns:a16="http://schemas.microsoft.com/office/drawing/2014/main" id="{B1BE9500-EC7F-4A87-B4F9-365631B26C44}"/>
                    </a:ext>
                  </a:extLst>
                </p:cNvPr>
                <p:cNvSpPr txBox="1"/>
                <p:nvPr/>
              </p:nvSpPr>
              <p:spPr>
                <a:xfrm>
                  <a:off x="9461668" y="1791121"/>
                  <a:ext cx="50774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68" name="テキスト ボックス 67">
                  <a:extLst>
                    <a:ext uri="{FF2B5EF4-FFF2-40B4-BE49-F238E27FC236}">
                      <a16:creationId xmlns:a16="http://schemas.microsoft.com/office/drawing/2014/main" id="{B1BE9500-EC7F-4A87-B4F9-365631B26C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668" y="1791121"/>
                  <a:ext cx="507746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テキスト ボックス 68">
                  <a:extLst>
                    <a:ext uri="{FF2B5EF4-FFF2-40B4-BE49-F238E27FC236}">
                      <a16:creationId xmlns:a16="http://schemas.microsoft.com/office/drawing/2014/main" id="{BC2CF261-253D-417E-890C-D8320166D402}"/>
                    </a:ext>
                  </a:extLst>
                </p:cNvPr>
                <p:cNvSpPr txBox="1"/>
                <p:nvPr/>
              </p:nvSpPr>
              <p:spPr>
                <a:xfrm>
                  <a:off x="9294894" y="5868531"/>
                  <a:ext cx="50774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69" name="テキスト ボックス 68">
                  <a:extLst>
                    <a:ext uri="{FF2B5EF4-FFF2-40B4-BE49-F238E27FC236}">
                      <a16:creationId xmlns:a16="http://schemas.microsoft.com/office/drawing/2014/main" id="{BC2CF261-253D-417E-890C-D8320166D4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4894" y="5868531"/>
                  <a:ext cx="507746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テキスト ボックス 69">
                  <a:extLst>
                    <a:ext uri="{FF2B5EF4-FFF2-40B4-BE49-F238E27FC236}">
                      <a16:creationId xmlns:a16="http://schemas.microsoft.com/office/drawing/2014/main" id="{180682BE-DE20-4E7C-803E-2E2A5E4CFBB5}"/>
                    </a:ext>
                  </a:extLst>
                </p:cNvPr>
                <p:cNvSpPr txBox="1"/>
                <p:nvPr/>
              </p:nvSpPr>
              <p:spPr>
                <a:xfrm>
                  <a:off x="11037422" y="3039073"/>
                  <a:ext cx="50774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70" name="テキスト ボックス 69">
                  <a:extLst>
                    <a:ext uri="{FF2B5EF4-FFF2-40B4-BE49-F238E27FC236}">
                      <a16:creationId xmlns:a16="http://schemas.microsoft.com/office/drawing/2014/main" id="{180682BE-DE20-4E7C-803E-2E2A5E4CFB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7422" y="3039073"/>
                  <a:ext cx="507746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4" name="楕円 33">
            <a:extLst>
              <a:ext uri="{FF2B5EF4-FFF2-40B4-BE49-F238E27FC236}">
                <a16:creationId xmlns:a16="http://schemas.microsoft.com/office/drawing/2014/main" id="{7965C88E-E93B-4A27-AB0F-966038935806}"/>
              </a:ext>
            </a:extLst>
          </p:cNvPr>
          <p:cNvSpPr/>
          <p:nvPr/>
        </p:nvSpPr>
        <p:spPr>
          <a:xfrm>
            <a:off x="399416" y="6397195"/>
            <a:ext cx="276492" cy="248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DD0704AE-7536-455C-8D63-B9D4E47BA4DA}"/>
              </a:ext>
            </a:extLst>
          </p:cNvPr>
          <p:cNvSpPr txBox="1"/>
          <p:nvPr/>
        </p:nvSpPr>
        <p:spPr>
          <a:xfrm>
            <a:off x="762173" y="6331789"/>
            <a:ext cx="3551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t</a:t>
            </a:r>
            <a:r>
              <a:rPr kumimoji="1" lang="en-US" altLang="ja-JP" dirty="0"/>
              <a:t>erminals (nodes who have </a:t>
            </a:r>
            <a:r>
              <a:rPr lang="en-US" altLang="ja-JP" dirty="0"/>
              <a:t>data</a:t>
            </a:r>
            <a:r>
              <a:rPr kumimoji="1" lang="en-US" altLang="ja-JP" dirty="0"/>
              <a:t>) 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07D2EEC-D492-4701-A6BE-3A479520C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36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002D6A-60D6-4F48-BC02-D037473AD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accent6"/>
                </a:solidFill>
              </a:rPr>
              <a:t>Outline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6596B6-F5A8-490C-8A66-D8BE93511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P</a:t>
            </a:r>
            <a:r>
              <a:rPr kumimoji="1" lang="en-US" altLang="ja-JP" dirty="0"/>
              <a:t>roblem (Equality of data on networks)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Setting (Distributed Merlin-Arthur protocols)</a:t>
            </a:r>
          </a:p>
          <a:p>
            <a:r>
              <a:rPr kumimoji="1" lang="en-US" altLang="ja-JP" dirty="0"/>
              <a:t>Results (Quantum </a:t>
            </a:r>
            <a:r>
              <a:rPr kumimoji="1" lang="en-US" altLang="ja-JP" dirty="0" err="1"/>
              <a:t>dMA</a:t>
            </a:r>
            <a:r>
              <a:rPr kumimoji="1" lang="en-US" altLang="ja-JP" dirty="0"/>
              <a:t> protocols)</a:t>
            </a:r>
          </a:p>
          <a:p>
            <a:r>
              <a:rPr lang="en-US" altLang="ja-JP" dirty="0"/>
              <a:t>Overview of our protocol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8DD2CC5-06BE-4977-BA96-2A82E2A3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5203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DB9D03-C769-4492-9B80-38928B81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accent6"/>
                </a:solidFill>
              </a:rPr>
              <a:t>Distributed Certification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C889C17-A2B0-4D78-AE51-C77B6CBF6C55}"/>
              </a:ext>
            </a:extLst>
          </p:cNvPr>
          <p:cNvGrpSpPr/>
          <p:nvPr/>
        </p:nvGrpSpPr>
        <p:grpSpPr>
          <a:xfrm>
            <a:off x="8272440" y="2041287"/>
            <a:ext cx="3574650" cy="4662185"/>
            <a:chOff x="8272440" y="1791121"/>
            <a:chExt cx="3574650" cy="4662185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E70BB843-33CB-4A7F-8CDB-B3784E548560}"/>
                </a:ext>
              </a:extLst>
            </p:cNvPr>
            <p:cNvCxnSpPr>
              <a:cxnSpLocks/>
              <a:stCxn id="16" idx="3"/>
              <a:endCxn id="14" idx="7"/>
            </p:cNvCxnSpPr>
            <p:nvPr/>
          </p:nvCxnSpPr>
          <p:spPr>
            <a:xfrm flipH="1">
              <a:off x="8508441" y="2517101"/>
              <a:ext cx="1072572" cy="10840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59324660-8B3E-49BF-BB58-BD4720449DA8}"/>
                </a:ext>
              </a:extLst>
            </p:cNvPr>
            <p:cNvCxnSpPr>
              <a:cxnSpLocks/>
              <a:stCxn id="14" idx="6"/>
              <a:endCxn id="17" idx="2"/>
            </p:cNvCxnSpPr>
            <p:nvPr/>
          </p:nvCxnSpPr>
          <p:spPr>
            <a:xfrm flipV="1">
              <a:off x="8548932" y="3427203"/>
              <a:ext cx="2291302" cy="2616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A07BFC75-3F04-448A-B915-D0F2339D7FC8}"/>
                </a:ext>
              </a:extLst>
            </p:cNvPr>
            <p:cNvCxnSpPr>
              <a:cxnSpLocks/>
              <a:stCxn id="14" idx="4"/>
              <a:endCxn id="15" idx="0"/>
            </p:cNvCxnSpPr>
            <p:nvPr/>
          </p:nvCxnSpPr>
          <p:spPr>
            <a:xfrm>
              <a:off x="8410686" y="3812875"/>
              <a:ext cx="526211" cy="1287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F22F66B-122A-4391-A220-8D1EE1B4D995}"/>
                </a:ext>
              </a:extLst>
            </p:cNvPr>
            <p:cNvCxnSpPr>
              <a:cxnSpLocks/>
              <a:stCxn id="15" idx="6"/>
              <a:endCxn id="18" idx="3"/>
            </p:cNvCxnSpPr>
            <p:nvPr/>
          </p:nvCxnSpPr>
          <p:spPr>
            <a:xfrm flipV="1">
              <a:off x="9075143" y="4946869"/>
              <a:ext cx="1339752" cy="277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F64531B-A3DE-44AB-B79A-2704257AA2CE}"/>
                </a:ext>
              </a:extLst>
            </p:cNvPr>
            <p:cNvCxnSpPr>
              <a:cxnSpLocks/>
              <a:stCxn id="14" idx="5"/>
              <a:endCxn id="18" idx="1"/>
            </p:cNvCxnSpPr>
            <p:nvPr/>
          </p:nvCxnSpPr>
          <p:spPr>
            <a:xfrm>
              <a:off x="8508441" y="3776555"/>
              <a:ext cx="1906454" cy="994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47FC1351-56D6-4F2C-A26F-631520C5A962}"/>
                </a:ext>
              </a:extLst>
            </p:cNvPr>
            <p:cNvCxnSpPr>
              <a:cxnSpLocks/>
              <a:stCxn id="19" idx="4"/>
              <a:endCxn id="17" idx="0"/>
            </p:cNvCxnSpPr>
            <p:nvPr/>
          </p:nvCxnSpPr>
          <p:spPr>
            <a:xfrm>
              <a:off x="10926720" y="2257249"/>
              <a:ext cx="51760" cy="1045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A7A68E07-B02C-43D6-8874-A5458EA55C7C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9781134" y="2579298"/>
              <a:ext cx="731516" cy="21558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ABBC59D4-A6CB-4C95-AB8D-D9E92982870E}"/>
                </a:ext>
              </a:extLst>
            </p:cNvPr>
            <p:cNvCxnSpPr>
              <a:cxnSpLocks/>
              <a:stCxn id="17" idx="5"/>
              <a:endCxn id="23" idx="1"/>
            </p:cNvCxnSpPr>
            <p:nvPr/>
          </p:nvCxnSpPr>
          <p:spPr>
            <a:xfrm>
              <a:off x="11076235" y="3514887"/>
              <a:ext cx="534854" cy="917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515DD8FD-5531-4FD9-98FB-C6A89BE07C1E}"/>
                </a:ext>
              </a:extLst>
            </p:cNvPr>
            <p:cNvCxnSpPr>
              <a:cxnSpLocks/>
              <a:stCxn id="15" idx="5"/>
              <a:endCxn id="21" idx="1"/>
            </p:cNvCxnSpPr>
            <p:nvPr/>
          </p:nvCxnSpPr>
          <p:spPr>
            <a:xfrm>
              <a:off x="9034652" y="5312053"/>
              <a:ext cx="698761" cy="693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C236AB8D-183F-4AC5-B83A-564A754975B4}"/>
                </a:ext>
              </a:extLst>
            </p:cNvPr>
            <p:cNvSpPr/>
            <p:nvPr/>
          </p:nvSpPr>
          <p:spPr>
            <a:xfrm>
              <a:off x="8272440" y="3564866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7BFBCE43-C6EE-48F2-A885-B3C06C785373}"/>
                </a:ext>
              </a:extLst>
            </p:cNvPr>
            <p:cNvSpPr/>
            <p:nvPr/>
          </p:nvSpPr>
          <p:spPr>
            <a:xfrm>
              <a:off x="8798651" y="5100364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A6E6CD84-FEDC-435B-9C3C-6C6805D99BA8}"/>
                </a:ext>
              </a:extLst>
            </p:cNvPr>
            <p:cNvSpPr/>
            <p:nvPr/>
          </p:nvSpPr>
          <p:spPr>
            <a:xfrm>
              <a:off x="9540522" y="2305412"/>
              <a:ext cx="276492" cy="248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468E7DF9-7A7C-4A78-B081-083FC2300DDA}"/>
                </a:ext>
              </a:extLst>
            </p:cNvPr>
            <p:cNvSpPr/>
            <p:nvPr/>
          </p:nvSpPr>
          <p:spPr>
            <a:xfrm>
              <a:off x="10840234" y="3303198"/>
              <a:ext cx="276492" cy="248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3B40EFF0-7F11-4CAE-A392-F6DE094D25DC}"/>
                </a:ext>
              </a:extLst>
            </p:cNvPr>
            <p:cNvSpPr/>
            <p:nvPr/>
          </p:nvSpPr>
          <p:spPr>
            <a:xfrm>
              <a:off x="10374404" y="4735180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AE28B30F-2D17-4584-9D57-58A669636546}"/>
                </a:ext>
              </a:extLst>
            </p:cNvPr>
            <p:cNvSpPr/>
            <p:nvPr/>
          </p:nvSpPr>
          <p:spPr>
            <a:xfrm>
              <a:off x="10788474" y="2009240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DA64DFC6-E7C8-4697-A3CE-70E122ECED2F}"/>
                </a:ext>
              </a:extLst>
            </p:cNvPr>
            <p:cNvSpPr/>
            <p:nvPr/>
          </p:nvSpPr>
          <p:spPr>
            <a:xfrm>
              <a:off x="11038640" y="5787602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23E8B2CC-DC8A-4707-A8C3-2E81D1FADF7B}"/>
                </a:ext>
              </a:extLst>
            </p:cNvPr>
            <p:cNvSpPr/>
            <p:nvPr/>
          </p:nvSpPr>
          <p:spPr>
            <a:xfrm>
              <a:off x="9692922" y="5968754"/>
              <a:ext cx="276492" cy="248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6869E91A-D87E-4C49-93CC-E8F78C624E1C}"/>
                </a:ext>
              </a:extLst>
            </p:cNvPr>
            <p:cNvSpPr/>
            <p:nvPr/>
          </p:nvSpPr>
          <p:spPr>
            <a:xfrm>
              <a:off x="8326952" y="2414588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48E0487D-643E-42C6-B565-BF225977D8C2}"/>
                </a:ext>
              </a:extLst>
            </p:cNvPr>
            <p:cNvSpPr/>
            <p:nvPr/>
          </p:nvSpPr>
          <p:spPr>
            <a:xfrm>
              <a:off x="11570598" y="4395876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BE459FD-FE4E-4DB6-83B9-4E679B9BDBF3}"/>
                </a:ext>
              </a:extLst>
            </p:cNvPr>
            <p:cNvCxnSpPr>
              <a:stCxn id="22" idx="6"/>
              <a:endCxn id="16" idx="2"/>
            </p:cNvCxnSpPr>
            <p:nvPr/>
          </p:nvCxnSpPr>
          <p:spPr>
            <a:xfrm flipV="1">
              <a:off x="8603444" y="2429417"/>
              <a:ext cx="937078" cy="109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F3669F57-09D1-44B7-BE7B-9BB77CBA97F4}"/>
                </a:ext>
              </a:extLst>
            </p:cNvPr>
            <p:cNvCxnSpPr>
              <a:stCxn id="18" idx="6"/>
              <a:endCxn id="23" idx="3"/>
            </p:cNvCxnSpPr>
            <p:nvPr/>
          </p:nvCxnSpPr>
          <p:spPr>
            <a:xfrm flipV="1">
              <a:off x="10650896" y="4607565"/>
              <a:ext cx="960193" cy="251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6214EBF0-41D7-43BB-91F3-677F1666F0D2}"/>
                </a:ext>
              </a:extLst>
            </p:cNvPr>
            <p:cNvCxnSpPr>
              <a:stCxn id="18" idx="5"/>
              <a:endCxn id="20" idx="1"/>
            </p:cNvCxnSpPr>
            <p:nvPr/>
          </p:nvCxnSpPr>
          <p:spPr>
            <a:xfrm>
              <a:off x="10610405" y="4946869"/>
              <a:ext cx="468726" cy="877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596EEE4C-9475-4E99-AD72-CC15F5CB84CB}"/>
                </a:ext>
              </a:extLst>
            </p:cNvPr>
            <p:cNvCxnSpPr>
              <a:cxnSpLocks/>
              <a:stCxn id="21" idx="6"/>
              <a:endCxn id="20" idx="3"/>
            </p:cNvCxnSpPr>
            <p:nvPr/>
          </p:nvCxnSpPr>
          <p:spPr>
            <a:xfrm flipV="1">
              <a:off x="9969414" y="5999291"/>
              <a:ext cx="1109717" cy="93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7DF140FA-0FCE-4A7F-AEE6-DB5C4D5858DA}"/>
                    </a:ext>
                  </a:extLst>
                </p:cNvPr>
                <p:cNvSpPr txBox="1"/>
                <p:nvPr/>
              </p:nvSpPr>
              <p:spPr>
                <a:xfrm>
                  <a:off x="9461668" y="1791121"/>
                  <a:ext cx="50774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7DF140FA-0FCE-4A7F-AEE6-DB5C4D585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668" y="1791121"/>
                  <a:ext cx="507746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AD91DA93-AACA-4C40-9D36-5ED8E2DF7A69}"/>
                    </a:ext>
                  </a:extLst>
                </p:cNvPr>
                <p:cNvSpPr txBox="1"/>
                <p:nvPr/>
              </p:nvSpPr>
              <p:spPr>
                <a:xfrm>
                  <a:off x="9294894" y="5868531"/>
                  <a:ext cx="50774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AD91DA93-AACA-4C40-9D36-5ED8E2DF7A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4894" y="5868531"/>
                  <a:ext cx="507746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67EE0F6F-F507-4028-8DA2-E90F6A044641}"/>
                    </a:ext>
                  </a:extLst>
                </p:cNvPr>
                <p:cNvSpPr txBox="1"/>
                <p:nvPr/>
              </p:nvSpPr>
              <p:spPr>
                <a:xfrm>
                  <a:off x="11037422" y="3039073"/>
                  <a:ext cx="50774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67EE0F6F-F507-4028-8DA2-E90F6A0446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7422" y="3039073"/>
                  <a:ext cx="507746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楕円 30">
            <a:extLst>
              <a:ext uri="{FF2B5EF4-FFF2-40B4-BE49-F238E27FC236}">
                <a16:creationId xmlns:a16="http://schemas.microsoft.com/office/drawing/2014/main" id="{5E54CF94-2ACF-4B22-92C1-F12021848CD4}"/>
              </a:ext>
            </a:extLst>
          </p:cNvPr>
          <p:cNvSpPr/>
          <p:nvPr/>
        </p:nvSpPr>
        <p:spPr>
          <a:xfrm>
            <a:off x="5598540" y="3881889"/>
            <a:ext cx="888521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40D8150-5B83-4B25-A774-606AD792A224}"/>
              </a:ext>
            </a:extLst>
          </p:cNvPr>
          <p:cNvSpPr txBox="1"/>
          <p:nvPr/>
        </p:nvSpPr>
        <p:spPr>
          <a:xfrm>
            <a:off x="5753814" y="4796289"/>
            <a:ext cx="1147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Prover (Merlin)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B62B318A-97AA-43E7-9844-CE77BE257780}"/>
                  </a:ext>
                </a:extLst>
              </p:cNvPr>
              <p:cNvSpPr txBox="1"/>
              <p:nvPr/>
            </p:nvSpPr>
            <p:spPr>
              <a:xfrm>
                <a:off x="6901126" y="3732359"/>
                <a:ext cx="680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𝑊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B62B318A-97AA-43E7-9844-CE77BE257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126" y="3732359"/>
                <a:ext cx="68033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矢印: 右 35">
            <a:extLst>
              <a:ext uri="{FF2B5EF4-FFF2-40B4-BE49-F238E27FC236}">
                <a16:creationId xmlns:a16="http://schemas.microsoft.com/office/drawing/2014/main" id="{5C9EA3A8-A5F7-4B02-B865-9D8D208E6A7F}"/>
              </a:ext>
            </a:extLst>
          </p:cNvPr>
          <p:cNvSpPr/>
          <p:nvPr/>
        </p:nvSpPr>
        <p:spPr>
          <a:xfrm>
            <a:off x="6668550" y="4045790"/>
            <a:ext cx="1328066" cy="561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コンテンツ プレースホルダー 2">
            <a:extLst>
              <a:ext uri="{FF2B5EF4-FFF2-40B4-BE49-F238E27FC236}">
                <a16:creationId xmlns:a16="http://schemas.microsoft.com/office/drawing/2014/main" id="{4CC81991-099B-4E02-BBF0-0E0B3C4CF1B3}"/>
              </a:ext>
            </a:extLst>
          </p:cNvPr>
          <p:cNvSpPr txBox="1">
            <a:spLocks/>
          </p:cNvSpPr>
          <p:nvPr/>
        </p:nvSpPr>
        <p:spPr>
          <a:xfrm>
            <a:off x="838200" y="1799746"/>
            <a:ext cx="10515600" cy="1524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>
                <a:solidFill>
                  <a:schemeClr val="accent6"/>
                </a:solidFill>
              </a:rPr>
              <a:t>Distributed Merlin-Arthur (</a:t>
            </a:r>
            <a:r>
              <a:rPr lang="en-US" altLang="ja-JP" dirty="0" err="1">
                <a:solidFill>
                  <a:schemeClr val="accent6"/>
                </a:solidFill>
              </a:rPr>
              <a:t>dMA</a:t>
            </a:r>
            <a:r>
              <a:rPr lang="en-US" altLang="ja-JP" dirty="0">
                <a:solidFill>
                  <a:schemeClr val="accent6"/>
                </a:solidFill>
              </a:rPr>
              <a:t>) protocols</a:t>
            </a:r>
          </a:p>
          <a:p>
            <a:pPr lvl="1"/>
            <a:r>
              <a:rPr lang="en-US" altLang="ja-JP" dirty="0"/>
              <a:t>Proof labeling scheme </a:t>
            </a:r>
            <a:r>
              <a:rPr lang="en-US" altLang="ja-JP" sz="1600" dirty="0"/>
              <a:t>[</a:t>
            </a:r>
            <a:r>
              <a:rPr lang="en-US" altLang="ja-JP" sz="1600" dirty="0" err="1"/>
              <a:t>Korman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Kutten</a:t>
            </a:r>
            <a:r>
              <a:rPr lang="en-US" altLang="ja-JP" sz="1600" dirty="0"/>
              <a:t>, Peleg 10]</a:t>
            </a:r>
          </a:p>
          <a:p>
            <a:pPr lvl="1"/>
            <a:r>
              <a:rPr lang="en-US" altLang="ja-JP" dirty="0"/>
              <a:t>Locally checkable proof </a:t>
            </a:r>
            <a:r>
              <a:rPr lang="en-US" altLang="ja-JP" sz="1600" dirty="0"/>
              <a:t>[</a:t>
            </a:r>
            <a:r>
              <a:rPr lang="en-US" altLang="ja-JP" sz="1600" dirty="0" err="1"/>
              <a:t>Goos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Suomela</a:t>
            </a:r>
            <a:r>
              <a:rPr lang="en-US" altLang="ja-JP" sz="1600" dirty="0"/>
              <a:t> 16]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etc</a:t>
            </a: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605FDF7A-DA53-4159-A943-13F39E5C9171}"/>
              </a:ext>
            </a:extLst>
          </p:cNvPr>
          <p:cNvSpPr/>
          <p:nvPr/>
        </p:nvSpPr>
        <p:spPr>
          <a:xfrm>
            <a:off x="7924568" y="1449238"/>
            <a:ext cx="4161040" cy="534837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82DABF7-CCB0-408C-938E-C90FB0B83017}"/>
              </a:ext>
            </a:extLst>
          </p:cNvPr>
          <p:cNvSpPr txBox="1"/>
          <p:nvPr/>
        </p:nvSpPr>
        <p:spPr>
          <a:xfrm>
            <a:off x="7815689" y="1630390"/>
            <a:ext cx="2239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Verifier (Arthur)</a:t>
            </a:r>
            <a:endParaRPr kumimoji="1" lang="ja-JP" altLang="en-US" dirty="0"/>
          </a:p>
        </p:txBody>
      </p:sp>
      <p:sp>
        <p:nvSpPr>
          <p:cNvPr id="33" name="スライド番号プレースホルダー 32">
            <a:extLst>
              <a:ext uri="{FF2B5EF4-FFF2-40B4-BE49-F238E27FC236}">
                <a16:creationId xmlns:a16="http://schemas.microsoft.com/office/drawing/2014/main" id="{5D0F784A-6B6C-4A05-B5DE-F02A5E418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2385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DB9D03-C769-4492-9B80-38928B81E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>
                <a:solidFill>
                  <a:schemeClr val="accent6"/>
                </a:solidFill>
              </a:rPr>
              <a:t>Distributed Certification</a:t>
            </a:r>
            <a:endParaRPr kumimoji="1" lang="ja-JP" altLang="en-US" dirty="0">
              <a:solidFill>
                <a:schemeClr val="accent6"/>
              </a:solidFill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C8712A0-44D7-48C9-B881-1B5EEC902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8373"/>
            <a:ext cx="10515600" cy="1524298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>
                <a:solidFill>
                  <a:schemeClr val="accent6"/>
                </a:solidFill>
              </a:rPr>
              <a:t>Distributed Merlin-Arthur (</a:t>
            </a:r>
            <a:r>
              <a:rPr kumimoji="1" lang="en-US" altLang="ja-JP" dirty="0" err="1">
                <a:solidFill>
                  <a:schemeClr val="accent6"/>
                </a:solidFill>
              </a:rPr>
              <a:t>dMA</a:t>
            </a:r>
            <a:r>
              <a:rPr kumimoji="1" lang="en-US" altLang="ja-JP" dirty="0">
                <a:solidFill>
                  <a:schemeClr val="accent6"/>
                </a:solidFill>
              </a:rPr>
              <a:t>) protocols</a:t>
            </a:r>
          </a:p>
          <a:p>
            <a:pPr lvl="1"/>
            <a:r>
              <a:rPr kumimoji="1" lang="en-US" altLang="ja-JP" dirty="0"/>
              <a:t>Proof labeling scheme </a:t>
            </a:r>
            <a:r>
              <a:rPr kumimoji="1" lang="en-US" altLang="ja-JP" sz="1600" dirty="0"/>
              <a:t>[</a:t>
            </a:r>
            <a:r>
              <a:rPr kumimoji="1" lang="en-US" altLang="ja-JP" sz="1600" dirty="0" err="1"/>
              <a:t>Korman</a:t>
            </a:r>
            <a:r>
              <a:rPr kumimoji="1" lang="en-US" altLang="ja-JP" sz="1600" dirty="0"/>
              <a:t>, </a:t>
            </a:r>
            <a:r>
              <a:rPr kumimoji="1" lang="en-US" altLang="ja-JP" sz="1600" dirty="0" err="1"/>
              <a:t>Kutten</a:t>
            </a:r>
            <a:r>
              <a:rPr kumimoji="1" lang="en-US" altLang="ja-JP" sz="1600" dirty="0"/>
              <a:t>, Peleg 10]</a:t>
            </a:r>
          </a:p>
          <a:p>
            <a:pPr lvl="1"/>
            <a:r>
              <a:rPr lang="en-US" altLang="ja-JP" dirty="0"/>
              <a:t>Locally checkable proof </a:t>
            </a:r>
            <a:r>
              <a:rPr lang="en-US" altLang="ja-JP" sz="1600" dirty="0"/>
              <a:t>[</a:t>
            </a:r>
            <a:r>
              <a:rPr lang="en-US" altLang="ja-JP" sz="1600" dirty="0" err="1"/>
              <a:t>Goos</a:t>
            </a:r>
            <a:r>
              <a:rPr lang="en-US" altLang="ja-JP" sz="1600" dirty="0"/>
              <a:t>, </a:t>
            </a:r>
            <a:r>
              <a:rPr lang="en-US" altLang="ja-JP" sz="1600" dirty="0" err="1"/>
              <a:t>Suomela</a:t>
            </a:r>
            <a:r>
              <a:rPr lang="en-US" altLang="ja-JP" sz="1600" dirty="0"/>
              <a:t> 16]</a:t>
            </a:r>
            <a:endParaRPr kumimoji="1" lang="en-US" altLang="ja-JP" sz="1600" dirty="0"/>
          </a:p>
          <a:p>
            <a:pPr marL="0" indent="0">
              <a:buNone/>
            </a:pPr>
            <a:r>
              <a:rPr lang="en-US" altLang="ja-JP" dirty="0"/>
              <a:t>     </a:t>
            </a:r>
            <a:r>
              <a:rPr lang="en-US" altLang="ja-JP" dirty="0" err="1"/>
              <a:t>etc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C889C17-A2B0-4D78-AE51-C77B6CBF6C55}"/>
              </a:ext>
            </a:extLst>
          </p:cNvPr>
          <p:cNvGrpSpPr/>
          <p:nvPr/>
        </p:nvGrpSpPr>
        <p:grpSpPr>
          <a:xfrm>
            <a:off x="8272440" y="1791121"/>
            <a:ext cx="3574650" cy="4662185"/>
            <a:chOff x="8272440" y="1791121"/>
            <a:chExt cx="3574650" cy="4662185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E70BB843-33CB-4A7F-8CDB-B3784E548560}"/>
                </a:ext>
              </a:extLst>
            </p:cNvPr>
            <p:cNvCxnSpPr>
              <a:cxnSpLocks/>
              <a:stCxn id="16" idx="3"/>
              <a:endCxn id="14" idx="7"/>
            </p:cNvCxnSpPr>
            <p:nvPr/>
          </p:nvCxnSpPr>
          <p:spPr>
            <a:xfrm flipH="1">
              <a:off x="8508441" y="2517101"/>
              <a:ext cx="1072572" cy="10840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59324660-8B3E-49BF-BB58-BD4720449DA8}"/>
                </a:ext>
              </a:extLst>
            </p:cNvPr>
            <p:cNvCxnSpPr>
              <a:cxnSpLocks/>
              <a:stCxn id="14" idx="6"/>
              <a:endCxn id="17" idx="2"/>
            </p:cNvCxnSpPr>
            <p:nvPr/>
          </p:nvCxnSpPr>
          <p:spPr>
            <a:xfrm flipV="1">
              <a:off x="8548932" y="3427203"/>
              <a:ext cx="2291302" cy="2616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A07BFC75-3F04-448A-B915-D0F2339D7FC8}"/>
                </a:ext>
              </a:extLst>
            </p:cNvPr>
            <p:cNvCxnSpPr>
              <a:cxnSpLocks/>
              <a:stCxn id="14" idx="4"/>
              <a:endCxn id="15" idx="0"/>
            </p:cNvCxnSpPr>
            <p:nvPr/>
          </p:nvCxnSpPr>
          <p:spPr>
            <a:xfrm>
              <a:off x="8410686" y="3812875"/>
              <a:ext cx="526211" cy="128748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F22F66B-122A-4391-A220-8D1EE1B4D995}"/>
                </a:ext>
              </a:extLst>
            </p:cNvPr>
            <p:cNvCxnSpPr>
              <a:cxnSpLocks/>
              <a:stCxn id="15" idx="6"/>
              <a:endCxn id="18" idx="3"/>
            </p:cNvCxnSpPr>
            <p:nvPr/>
          </p:nvCxnSpPr>
          <p:spPr>
            <a:xfrm flipV="1">
              <a:off x="9075143" y="4946869"/>
              <a:ext cx="1339752" cy="2775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6F64531B-A3DE-44AB-B79A-2704257AA2CE}"/>
                </a:ext>
              </a:extLst>
            </p:cNvPr>
            <p:cNvCxnSpPr>
              <a:cxnSpLocks/>
              <a:stCxn id="14" idx="5"/>
              <a:endCxn id="18" idx="1"/>
            </p:cNvCxnSpPr>
            <p:nvPr/>
          </p:nvCxnSpPr>
          <p:spPr>
            <a:xfrm>
              <a:off x="8508441" y="3776555"/>
              <a:ext cx="1906454" cy="994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47FC1351-56D6-4F2C-A26F-631520C5A962}"/>
                </a:ext>
              </a:extLst>
            </p:cNvPr>
            <p:cNvCxnSpPr>
              <a:cxnSpLocks/>
              <a:stCxn id="19" idx="4"/>
              <a:endCxn id="17" idx="0"/>
            </p:cNvCxnSpPr>
            <p:nvPr/>
          </p:nvCxnSpPr>
          <p:spPr>
            <a:xfrm>
              <a:off x="10926720" y="2257249"/>
              <a:ext cx="51760" cy="104594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id="{A7A68E07-B02C-43D6-8874-A5458EA55C7C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9781134" y="2579298"/>
              <a:ext cx="731516" cy="21558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ABBC59D4-A6CB-4C95-AB8D-D9E92982870E}"/>
                </a:ext>
              </a:extLst>
            </p:cNvPr>
            <p:cNvCxnSpPr>
              <a:cxnSpLocks/>
              <a:stCxn id="17" idx="5"/>
              <a:endCxn id="23" idx="1"/>
            </p:cNvCxnSpPr>
            <p:nvPr/>
          </p:nvCxnSpPr>
          <p:spPr>
            <a:xfrm>
              <a:off x="11076235" y="3514887"/>
              <a:ext cx="534854" cy="91730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id="{515DD8FD-5531-4FD9-98FB-C6A89BE07C1E}"/>
                </a:ext>
              </a:extLst>
            </p:cNvPr>
            <p:cNvCxnSpPr>
              <a:cxnSpLocks/>
              <a:stCxn id="15" idx="5"/>
              <a:endCxn id="21" idx="1"/>
            </p:cNvCxnSpPr>
            <p:nvPr/>
          </p:nvCxnSpPr>
          <p:spPr>
            <a:xfrm>
              <a:off x="9034652" y="5312053"/>
              <a:ext cx="698761" cy="693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C236AB8D-183F-4AC5-B83A-564A754975B4}"/>
                </a:ext>
              </a:extLst>
            </p:cNvPr>
            <p:cNvSpPr/>
            <p:nvPr/>
          </p:nvSpPr>
          <p:spPr>
            <a:xfrm>
              <a:off x="8272440" y="3564866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7BFBCE43-C6EE-48F2-A885-B3C06C785373}"/>
                </a:ext>
              </a:extLst>
            </p:cNvPr>
            <p:cNvSpPr/>
            <p:nvPr/>
          </p:nvSpPr>
          <p:spPr>
            <a:xfrm>
              <a:off x="8798651" y="5100364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A6E6CD84-FEDC-435B-9C3C-6C6805D99BA8}"/>
                </a:ext>
              </a:extLst>
            </p:cNvPr>
            <p:cNvSpPr/>
            <p:nvPr/>
          </p:nvSpPr>
          <p:spPr>
            <a:xfrm>
              <a:off x="9540522" y="2305412"/>
              <a:ext cx="276492" cy="248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468E7DF9-7A7C-4A78-B081-083FC2300DDA}"/>
                </a:ext>
              </a:extLst>
            </p:cNvPr>
            <p:cNvSpPr/>
            <p:nvPr/>
          </p:nvSpPr>
          <p:spPr>
            <a:xfrm>
              <a:off x="10840234" y="3303198"/>
              <a:ext cx="276492" cy="248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3B40EFF0-7F11-4CAE-A392-F6DE094D25DC}"/>
                </a:ext>
              </a:extLst>
            </p:cNvPr>
            <p:cNvSpPr/>
            <p:nvPr/>
          </p:nvSpPr>
          <p:spPr>
            <a:xfrm>
              <a:off x="10374404" y="4735180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楕円 18">
              <a:extLst>
                <a:ext uri="{FF2B5EF4-FFF2-40B4-BE49-F238E27FC236}">
                  <a16:creationId xmlns:a16="http://schemas.microsoft.com/office/drawing/2014/main" id="{AE28B30F-2D17-4584-9D57-58A669636546}"/>
                </a:ext>
              </a:extLst>
            </p:cNvPr>
            <p:cNvSpPr/>
            <p:nvPr/>
          </p:nvSpPr>
          <p:spPr>
            <a:xfrm>
              <a:off x="10788474" y="2009240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楕円 19">
              <a:extLst>
                <a:ext uri="{FF2B5EF4-FFF2-40B4-BE49-F238E27FC236}">
                  <a16:creationId xmlns:a16="http://schemas.microsoft.com/office/drawing/2014/main" id="{DA64DFC6-E7C8-4697-A3CE-70E122ECED2F}"/>
                </a:ext>
              </a:extLst>
            </p:cNvPr>
            <p:cNvSpPr/>
            <p:nvPr/>
          </p:nvSpPr>
          <p:spPr>
            <a:xfrm>
              <a:off x="11038640" y="5787602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楕円 20">
              <a:extLst>
                <a:ext uri="{FF2B5EF4-FFF2-40B4-BE49-F238E27FC236}">
                  <a16:creationId xmlns:a16="http://schemas.microsoft.com/office/drawing/2014/main" id="{23E8B2CC-DC8A-4707-A8C3-2E81D1FADF7B}"/>
                </a:ext>
              </a:extLst>
            </p:cNvPr>
            <p:cNvSpPr/>
            <p:nvPr/>
          </p:nvSpPr>
          <p:spPr>
            <a:xfrm>
              <a:off x="9692922" y="5968754"/>
              <a:ext cx="276492" cy="24800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楕円 21">
              <a:extLst>
                <a:ext uri="{FF2B5EF4-FFF2-40B4-BE49-F238E27FC236}">
                  <a16:creationId xmlns:a16="http://schemas.microsoft.com/office/drawing/2014/main" id="{6869E91A-D87E-4C49-93CC-E8F78C624E1C}"/>
                </a:ext>
              </a:extLst>
            </p:cNvPr>
            <p:cNvSpPr/>
            <p:nvPr/>
          </p:nvSpPr>
          <p:spPr>
            <a:xfrm>
              <a:off x="8326952" y="2414588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48E0487D-643E-42C6-B565-BF225977D8C2}"/>
                </a:ext>
              </a:extLst>
            </p:cNvPr>
            <p:cNvSpPr/>
            <p:nvPr/>
          </p:nvSpPr>
          <p:spPr>
            <a:xfrm>
              <a:off x="11570598" y="4395876"/>
              <a:ext cx="276492" cy="248009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8BE459FD-FE4E-4DB6-83B9-4E679B9BDBF3}"/>
                </a:ext>
              </a:extLst>
            </p:cNvPr>
            <p:cNvCxnSpPr>
              <a:stCxn id="22" idx="6"/>
              <a:endCxn id="16" idx="2"/>
            </p:cNvCxnSpPr>
            <p:nvPr/>
          </p:nvCxnSpPr>
          <p:spPr>
            <a:xfrm flipV="1">
              <a:off x="8603444" y="2429417"/>
              <a:ext cx="937078" cy="109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F3669F57-09D1-44B7-BE7B-9BB77CBA97F4}"/>
                </a:ext>
              </a:extLst>
            </p:cNvPr>
            <p:cNvCxnSpPr>
              <a:stCxn id="18" idx="6"/>
              <a:endCxn id="23" idx="3"/>
            </p:cNvCxnSpPr>
            <p:nvPr/>
          </p:nvCxnSpPr>
          <p:spPr>
            <a:xfrm flipV="1">
              <a:off x="10650896" y="4607565"/>
              <a:ext cx="960193" cy="2516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>
              <a:extLst>
                <a:ext uri="{FF2B5EF4-FFF2-40B4-BE49-F238E27FC236}">
                  <a16:creationId xmlns:a16="http://schemas.microsoft.com/office/drawing/2014/main" id="{6214EBF0-41D7-43BB-91F3-677F1666F0D2}"/>
                </a:ext>
              </a:extLst>
            </p:cNvPr>
            <p:cNvCxnSpPr>
              <a:stCxn id="18" idx="5"/>
              <a:endCxn id="20" idx="1"/>
            </p:cNvCxnSpPr>
            <p:nvPr/>
          </p:nvCxnSpPr>
          <p:spPr>
            <a:xfrm>
              <a:off x="10610405" y="4946869"/>
              <a:ext cx="468726" cy="8770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>
              <a:extLst>
                <a:ext uri="{FF2B5EF4-FFF2-40B4-BE49-F238E27FC236}">
                  <a16:creationId xmlns:a16="http://schemas.microsoft.com/office/drawing/2014/main" id="{596EEE4C-9475-4E99-AD72-CC15F5CB84CB}"/>
                </a:ext>
              </a:extLst>
            </p:cNvPr>
            <p:cNvCxnSpPr>
              <a:cxnSpLocks/>
              <a:stCxn id="21" idx="6"/>
              <a:endCxn id="20" idx="3"/>
            </p:cNvCxnSpPr>
            <p:nvPr/>
          </p:nvCxnSpPr>
          <p:spPr>
            <a:xfrm flipV="1">
              <a:off x="9969414" y="5999291"/>
              <a:ext cx="1109717" cy="934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7DF140FA-0FCE-4A7F-AEE6-DB5C4D5858DA}"/>
                    </a:ext>
                  </a:extLst>
                </p:cNvPr>
                <p:cNvSpPr txBox="1"/>
                <p:nvPr/>
              </p:nvSpPr>
              <p:spPr>
                <a:xfrm>
                  <a:off x="9461668" y="1791121"/>
                  <a:ext cx="50774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7DF140FA-0FCE-4A7F-AEE6-DB5C4D5858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61668" y="1791121"/>
                  <a:ext cx="507746" cy="58477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AD91DA93-AACA-4C40-9D36-5ED8E2DF7A69}"/>
                    </a:ext>
                  </a:extLst>
                </p:cNvPr>
                <p:cNvSpPr txBox="1"/>
                <p:nvPr/>
              </p:nvSpPr>
              <p:spPr>
                <a:xfrm>
                  <a:off x="9294894" y="5868531"/>
                  <a:ext cx="50774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AD91DA93-AACA-4C40-9D36-5ED8E2DF7A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94894" y="5868531"/>
                  <a:ext cx="507746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67EE0F6F-F507-4028-8DA2-E90F6A044641}"/>
                    </a:ext>
                  </a:extLst>
                </p:cNvPr>
                <p:cNvSpPr txBox="1"/>
                <p:nvPr/>
              </p:nvSpPr>
              <p:spPr>
                <a:xfrm>
                  <a:off x="11037422" y="3039073"/>
                  <a:ext cx="50774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kumimoji="1" lang="ja-JP" altLang="en-US" sz="3200" dirty="0"/>
                </a:p>
              </p:txBody>
            </p:sp>
          </mc:Choice>
          <mc:Fallback xmlns=""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67EE0F6F-F507-4028-8DA2-E90F6A04464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37422" y="3039073"/>
                  <a:ext cx="507746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楕円 30">
            <a:extLst>
              <a:ext uri="{FF2B5EF4-FFF2-40B4-BE49-F238E27FC236}">
                <a16:creationId xmlns:a16="http://schemas.microsoft.com/office/drawing/2014/main" id="{5E54CF94-2ACF-4B22-92C1-F12021848CD4}"/>
              </a:ext>
            </a:extLst>
          </p:cNvPr>
          <p:cNvSpPr/>
          <p:nvPr/>
        </p:nvSpPr>
        <p:spPr>
          <a:xfrm>
            <a:off x="4779034" y="4494362"/>
            <a:ext cx="888521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</a:t>
            </a:r>
            <a:endParaRPr kumimoji="1" lang="ja-JP" altLang="en-US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440D8150-5B83-4B25-A774-606AD792A224}"/>
              </a:ext>
            </a:extLst>
          </p:cNvPr>
          <p:cNvSpPr txBox="1"/>
          <p:nvPr/>
        </p:nvSpPr>
        <p:spPr>
          <a:xfrm>
            <a:off x="4934309" y="5408762"/>
            <a:ext cx="1131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Prover (Merlin)</a:t>
            </a:r>
            <a:endParaRPr kumimoji="1" lang="ja-JP" altLang="en-US" dirty="0"/>
          </a:p>
        </p:txBody>
      </p:sp>
      <p:cxnSp>
        <p:nvCxnSpPr>
          <p:cNvPr id="34" name="直線矢印コネクタ 33">
            <a:extLst>
              <a:ext uri="{FF2B5EF4-FFF2-40B4-BE49-F238E27FC236}">
                <a16:creationId xmlns:a16="http://schemas.microsoft.com/office/drawing/2014/main" id="{5043542F-81F4-4FBD-894D-85C0EEF56BEC}"/>
              </a:ext>
            </a:extLst>
          </p:cNvPr>
          <p:cNvCxnSpPr>
            <a:cxnSpLocks/>
            <a:stCxn id="31" idx="6"/>
            <a:endCxn id="22" idx="3"/>
          </p:cNvCxnSpPr>
          <p:nvPr/>
        </p:nvCxnSpPr>
        <p:spPr>
          <a:xfrm flipV="1">
            <a:off x="5667555" y="2626277"/>
            <a:ext cx="2699888" cy="23252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矢印コネクタ 34">
            <a:extLst>
              <a:ext uri="{FF2B5EF4-FFF2-40B4-BE49-F238E27FC236}">
                <a16:creationId xmlns:a16="http://schemas.microsoft.com/office/drawing/2014/main" id="{C2ED349E-3DF6-4196-B584-B866363F837C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5667555" y="2538593"/>
            <a:ext cx="3794113" cy="24129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>
            <a:extLst>
              <a:ext uri="{FF2B5EF4-FFF2-40B4-BE49-F238E27FC236}">
                <a16:creationId xmlns:a16="http://schemas.microsoft.com/office/drawing/2014/main" id="{CF2F1DCD-D700-4CD5-B522-DC6DB520D603}"/>
              </a:ext>
            </a:extLst>
          </p:cNvPr>
          <p:cNvCxnSpPr>
            <a:cxnSpLocks/>
            <a:stCxn id="31" idx="6"/>
          </p:cNvCxnSpPr>
          <p:nvPr/>
        </p:nvCxnSpPr>
        <p:spPr>
          <a:xfrm flipV="1">
            <a:off x="5667555" y="3773075"/>
            <a:ext cx="2521420" cy="11784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52F54CA5-FC6C-4D11-BD96-A3D58C67C5C1}"/>
              </a:ext>
            </a:extLst>
          </p:cNvPr>
          <p:cNvCxnSpPr>
            <a:cxnSpLocks/>
            <a:endCxn id="19" idx="3"/>
          </p:cNvCxnSpPr>
          <p:nvPr/>
        </p:nvCxnSpPr>
        <p:spPr>
          <a:xfrm flipV="1">
            <a:off x="5759570" y="2220929"/>
            <a:ext cx="5069395" cy="26666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1A739967-6E4D-4F1F-8A8F-35973D7315C1}"/>
              </a:ext>
            </a:extLst>
          </p:cNvPr>
          <p:cNvCxnSpPr>
            <a:cxnSpLocks/>
            <a:stCxn id="31" idx="6"/>
            <a:endCxn id="15" idx="2"/>
          </p:cNvCxnSpPr>
          <p:nvPr/>
        </p:nvCxnSpPr>
        <p:spPr>
          <a:xfrm>
            <a:off x="5667555" y="4951562"/>
            <a:ext cx="3131096" cy="27280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矢印コネクタ 46">
            <a:extLst>
              <a:ext uri="{FF2B5EF4-FFF2-40B4-BE49-F238E27FC236}">
                <a16:creationId xmlns:a16="http://schemas.microsoft.com/office/drawing/2014/main" id="{56A9DCE5-4259-4D7E-87C5-63A41C9812E3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5667555" y="4951562"/>
            <a:ext cx="3972400" cy="11104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>
            <a:extLst>
              <a:ext uri="{FF2B5EF4-FFF2-40B4-BE49-F238E27FC236}">
                <a16:creationId xmlns:a16="http://schemas.microsoft.com/office/drawing/2014/main" id="{135B8DB6-0F9A-44BA-84AB-E5922A989343}"/>
              </a:ext>
            </a:extLst>
          </p:cNvPr>
          <p:cNvCxnSpPr>
            <a:cxnSpLocks/>
            <a:stCxn id="31" idx="6"/>
            <a:endCxn id="18" idx="2"/>
          </p:cNvCxnSpPr>
          <p:nvPr/>
        </p:nvCxnSpPr>
        <p:spPr>
          <a:xfrm flipV="1">
            <a:off x="5667555" y="4859185"/>
            <a:ext cx="4706849" cy="923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63B0D903-B240-4B7D-A6E3-921B4031AEA3}"/>
              </a:ext>
            </a:extLst>
          </p:cNvPr>
          <p:cNvCxnSpPr>
            <a:cxnSpLocks/>
            <a:stCxn id="31" idx="6"/>
            <a:endCxn id="17" idx="3"/>
          </p:cNvCxnSpPr>
          <p:nvPr/>
        </p:nvCxnSpPr>
        <p:spPr>
          <a:xfrm flipV="1">
            <a:off x="5667555" y="3514887"/>
            <a:ext cx="5213170" cy="14366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13AD0B55-E37E-4676-8FEF-42FCE645E69D}"/>
              </a:ext>
            </a:extLst>
          </p:cNvPr>
          <p:cNvCxnSpPr>
            <a:cxnSpLocks/>
            <a:stCxn id="31" idx="6"/>
            <a:endCxn id="23" idx="2"/>
          </p:cNvCxnSpPr>
          <p:nvPr/>
        </p:nvCxnSpPr>
        <p:spPr>
          <a:xfrm flipV="1">
            <a:off x="5667555" y="4519881"/>
            <a:ext cx="5903043" cy="4316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587956D0-097B-4F1F-A869-6C1B3ED3580B}"/>
              </a:ext>
            </a:extLst>
          </p:cNvPr>
          <p:cNvCxnSpPr>
            <a:cxnSpLocks/>
            <a:stCxn id="31" idx="6"/>
            <a:endCxn id="20" idx="2"/>
          </p:cNvCxnSpPr>
          <p:nvPr/>
        </p:nvCxnSpPr>
        <p:spPr>
          <a:xfrm>
            <a:off x="5667555" y="4951562"/>
            <a:ext cx="5371085" cy="9600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B62B318A-97AA-43E7-9844-CE77BE257780}"/>
                  </a:ext>
                </a:extLst>
              </p:cNvPr>
              <p:cNvSpPr txBox="1"/>
              <p:nvPr/>
            </p:nvSpPr>
            <p:spPr>
              <a:xfrm>
                <a:off x="6650963" y="3508077"/>
                <a:ext cx="2764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B62B318A-97AA-43E7-9844-CE77BE2577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963" y="3508077"/>
                <a:ext cx="276492" cy="461665"/>
              </a:xfrm>
              <a:prstGeom prst="rect">
                <a:avLst/>
              </a:prstGeom>
              <a:blipFill>
                <a:blip r:embed="rId5"/>
                <a:stretch>
                  <a:fillRect r="-4444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2AB1EC48-16B1-4FC9-9D6F-19633AFED5DD}"/>
                  </a:ext>
                </a:extLst>
              </p:cNvPr>
              <p:cNvSpPr txBox="1"/>
              <p:nvPr/>
            </p:nvSpPr>
            <p:spPr>
              <a:xfrm>
                <a:off x="7295065" y="3393059"/>
                <a:ext cx="4526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kumimoji="1" lang="en-US" altLang="ja-JP" sz="2400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2AB1EC48-16B1-4FC9-9D6F-19633AFED5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5065" y="3393059"/>
                <a:ext cx="452604" cy="461665"/>
              </a:xfrm>
              <a:prstGeom prst="rect">
                <a:avLst/>
              </a:prstGeom>
              <a:blipFill>
                <a:blip r:embed="rId6"/>
                <a:stretch>
                  <a:fillRect l="-6757" r="-1351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19BE776-2F0F-43D3-9E63-F591E42899A0}"/>
              </a:ext>
            </a:extLst>
          </p:cNvPr>
          <p:cNvSpPr txBox="1"/>
          <p:nvPr/>
        </p:nvSpPr>
        <p:spPr>
          <a:xfrm>
            <a:off x="344910" y="3688871"/>
            <a:ext cx="39928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u="sng" dirty="0">
                <a:solidFill>
                  <a:schemeClr val="accent6"/>
                </a:solidFill>
              </a:rPr>
              <a:t>Two phases</a:t>
            </a:r>
            <a:r>
              <a:rPr lang="en-US" altLang="ja-JP" sz="2400" dirty="0">
                <a:solidFill>
                  <a:schemeClr val="accent6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/>
              <a:t>(Prover phase) Prover sends certificates to each node</a:t>
            </a:r>
          </a:p>
          <a:p>
            <a:pPr marL="457200" indent="-457200">
              <a:buAutoNum type="arabicPeriod"/>
            </a:pPr>
            <a:endParaRPr lang="ja-JP" altLang="en-US" sz="2400" dirty="0"/>
          </a:p>
          <a:p>
            <a:endParaRPr kumimoji="1" lang="ja-JP" altLang="en-US" dirty="0"/>
          </a:p>
        </p:txBody>
      </p:sp>
      <p:sp>
        <p:nvSpPr>
          <p:cNvPr id="36" name="スライド番号プレースホルダー 35">
            <a:extLst>
              <a:ext uri="{FF2B5EF4-FFF2-40B4-BE49-F238E27FC236}">
                <a16:creationId xmlns:a16="http://schemas.microsoft.com/office/drawing/2014/main" id="{540A0C35-DE65-47DC-80A9-5AFA934A2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FA38A-3DDB-47BC-968B-7E655AAC8B3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7574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1937</Words>
  <Application>Microsoft Office PowerPoint</Application>
  <PresentationFormat>ワイド画面</PresentationFormat>
  <Paragraphs>380</Paragraphs>
  <Slides>28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3" baseType="lpstr">
      <vt:lpstr>ＭＳ Ｐゴシック</vt:lpstr>
      <vt:lpstr>游ゴシック</vt:lpstr>
      <vt:lpstr>Arial</vt:lpstr>
      <vt:lpstr>Cambria Math</vt:lpstr>
      <vt:lpstr>Office テーマ</vt:lpstr>
      <vt:lpstr>Distributed Quantum Proofs for Replicated Data</vt:lpstr>
      <vt:lpstr>Quantum Distributed Computing</vt:lpstr>
      <vt:lpstr>Outline</vt:lpstr>
      <vt:lpstr>Our Problem: Equality of Replicated Data</vt:lpstr>
      <vt:lpstr>Our Problem: Equality of Replicated Data</vt:lpstr>
      <vt:lpstr>Our Problem: Equality of Replicated Data</vt:lpstr>
      <vt:lpstr>Outline</vt:lpstr>
      <vt:lpstr>Distributed Certification</vt:lpstr>
      <vt:lpstr>Distributed Certification</vt:lpstr>
      <vt:lpstr>Distributed Certification</vt:lpstr>
      <vt:lpstr>Distributed Certification</vt:lpstr>
      <vt:lpstr>Distributed Certification</vt:lpstr>
      <vt:lpstr>Distributed Certification</vt:lpstr>
      <vt:lpstr>Distributed Certification</vt:lpstr>
      <vt:lpstr>Outline</vt:lpstr>
      <vt:lpstr>Our Results</vt:lpstr>
      <vt:lpstr>Outline</vt:lpstr>
      <vt:lpstr>Path </vt:lpstr>
      <vt:lpstr>Path (2 nodes): Classical case </vt:lpstr>
      <vt:lpstr>Path (3 nodes or more): Classical case </vt:lpstr>
      <vt:lpstr>Path (3 nodes or more): Classical case </vt:lpstr>
      <vt:lpstr>Basic Tools for Quantum Protocol</vt:lpstr>
      <vt:lpstr>Our Quantum Protocol (Prover phase)</vt:lpstr>
      <vt:lpstr>Our Quantum Protocol (Verification phase)</vt:lpstr>
      <vt:lpstr>Analysis</vt:lpstr>
      <vt:lpstr>Analysis</vt:lpstr>
      <vt:lpstr>Soundness: x≠y (NO instance)</vt:lpstr>
      <vt:lpstr>Our Results &amp; Future 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Quantum Proofs for Replicated Data</dc:title>
  <dc:creator>nishimura</dc:creator>
  <cp:lastModifiedBy>nishimura</cp:lastModifiedBy>
  <cp:revision>96</cp:revision>
  <dcterms:created xsi:type="dcterms:W3CDTF">2020-10-10T05:50:14Z</dcterms:created>
  <dcterms:modified xsi:type="dcterms:W3CDTF">2021-02-09T09:02:55Z</dcterms:modified>
</cp:coreProperties>
</file>